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0" r:id="rId5"/>
    <p:sldId id="256" r:id="rId6"/>
    <p:sldId id="257" r:id="rId7"/>
    <p:sldId id="259" r:id="rId8"/>
    <p:sldId id="258" r:id="rId9"/>
    <p:sldId id="260" r:id="rId10"/>
    <p:sldId id="273" r:id="rId11"/>
    <p:sldId id="2567" r:id="rId12"/>
    <p:sldId id="2568" r:id="rId13"/>
    <p:sldId id="261" r:id="rId14"/>
    <p:sldId id="2569" r:id="rId15"/>
    <p:sldId id="262" r:id="rId16"/>
    <p:sldId id="263" r:id="rId17"/>
    <p:sldId id="264" r:id="rId18"/>
    <p:sldId id="265" r:id="rId19"/>
    <p:sldId id="266"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nce, Jenette / Kuehne + Nagel / Tpa ZJ-TC" userId="8816527d-2a1e-4734-a187-1fe391419aeb" providerId="ADAL" clId="{1114CB16-B9B4-4145-A861-752D11FABCE8}"/>
    <pc:docChg chg="custSel modSld">
      <pc:chgData name="Prince, Jenette / Kuehne + Nagel / Tpa ZJ-TC" userId="8816527d-2a1e-4734-a187-1fe391419aeb" providerId="ADAL" clId="{1114CB16-B9B4-4145-A861-752D11FABCE8}" dt="2025-03-25T11:23:47.859" v="0" actId="313"/>
      <pc:docMkLst>
        <pc:docMk/>
      </pc:docMkLst>
      <pc:sldChg chg="modSp mod">
        <pc:chgData name="Prince, Jenette / Kuehne + Nagel / Tpa ZJ-TC" userId="8816527d-2a1e-4734-a187-1fe391419aeb" providerId="ADAL" clId="{1114CB16-B9B4-4145-A861-752D11FABCE8}" dt="2025-03-25T11:23:47.859" v="0" actId="313"/>
        <pc:sldMkLst>
          <pc:docMk/>
          <pc:sldMk cId="3463274748" sldId="262"/>
        </pc:sldMkLst>
        <pc:spChg chg="mod">
          <ac:chgData name="Prince, Jenette / Kuehne + Nagel / Tpa ZJ-TC" userId="8816527d-2a1e-4734-a187-1fe391419aeb" providerId="ADAL" clId="{1114CB16-B9B4-4145-A861-752D11FABCE8}" dt="2025-03-25T11:23:47.859" v="0" actId="313"/>
          <ac:spMkLst>
            <pc:docMk/>
            <pc:sldMk cId="3463274748" sldId="262"/>
            <ac:spMk id="5" creationId="{8DD9351C-7763-AE43-E797-2690D81F65F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5E71E-D84C-41FE-9760-BF0EB0D845F2}"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0434D80C-890B-4AC3-97A7-190E41B657EC}">
      <dgm:prSet/>
      <dgm:spPr/>
      <dgm:t>
        <a:bodyPr/>
        <a:lstStyle/>
        <a:p>
          <a:pPr>
            <a:lnSpc>
              <a:spcPct val="100000"/>
            </a:lnSpc>
            <a:defRPr b="1"/>
          </a:pPr>
          <a:r>
            <a:rPr lang="en-US"/>
            <a:t>Shaping Industry Regulations</a:t>
          </a:r>
        </a:p>
      </dgm:t>
    </dgm:pt>
    <dgm:pt modelId="{5CEC1FE7-EA60-45EF-9ACD-B65ABB04AD26}" type="parTrans" cxnId="{E6ED9887-D03D-4F73-AA8D-13D2C9F67EC7}">
      <dgm:prSet/>
      <dgm:spPr/>
      <dgm:t>
        <a:bodyPr/>
        <a:lstStyle/>
        <a:p>
          <a:endParaRPr lang="en-US"/>
        </a:p>
      </dgm:t>
    </dgm:pt>
    <dgm:pt modelId="{FC752423-0405-4CCA-82C8-BBED6527B900}" type="sibTrans" cxnId="{E6ED9887-D03D-4F73-AA8D-13D2C9F67EC7}">
      <dgm:prSet/>
      <dgm:spPr/>
      <dgm:t>
        <a:bodyPr/>
        <a:lstStyle/>
        <a:p>
          <a:pPr>
            <a:lnSpc>
              <a:spcPct val="100000"/>
            </a:lnSpc>
            <a:defRPr b="1"/>
          </a:pPr>
          <a:endParaRPr lang="en-US"/>
        </a:p>
      </dgm:t>
    </dgm:pt>
    <dgm:pt modelId="{D6FE45CA-49A0-40B5-A24D-023C3B85B3AD}">
      <dgm:prSet/>
      <dgm:spPr/>
      <dgm:t>
        <a:bodyPr/>
        <a:lstStyle/>
        <a:p>
          <a:pPr>
            <a:lnSpc>
              <a:spcPct val="100000"/>
            </a:lnSpc>
          </a:pPr>
          <a:r>
            <a:rPr lang="en-US" dirty="0"/>
            <a:t>The NCBFAA PAC plays a crucial role in influencing rules and regulations that impact our industry landscape.</a:t>
          </a:r>
        </a:p>
      </dgm:t>
    </dgm:pt>
    <dgm:pt modelId="{D51FCE0B-DC28-4A74-8FD4-7AC7C4BA5D4C}" type="parTrans" cxnId="{EE24CCC8-6D9C-4411-9A16-89CCD7569775}">
      <dgm:prSet/>
      <dgm:spPr/>
      <dgm:t>
        <a:bodyPr/>
        <a:lstStyle/>
        <a:p>
          <a:endParaRPr lang="en-US"/>
        </a:p>
      </dgm:t>
    </dgm:pt>
    <dgm:pt modelId="{FDC47E0E-3A15-49D7-87BF-45F4A6DA3BAF}" type="sibTrans" cxnId="{EE24CCC8-6D9C-4411-9A16-89CCD7569775}">
      <dgm:prSet/>
      <dgm:spPr/>
      <dgm:t>
        <a:bodyPr/>
        <a:lstStyle/>
        <a:p>
          <a:endParaRPr lang="en-US"/>
        </a:p>
      </dgm:t>
    </dgm:pt>
    <dgm:pt modelId="{0D51B172-3966-4957-961D-50DAE7B7F129}">
      <dgm:prSet/>
      <dgm:spPr/>
      <dgm:t>
        <a:bodyPr/>
        <a:lstStyle/>
        <a:p>
          <a:pPr>
            <a:lnSpc>
              <a:spcPct val="100000"/>
            </a:lnSpc>
            <a:defRPr b="1"/>
          </a:pPr>
          <a:r>
            <a:rPr lang="en-US"/>
            <a:t>Bipartisan Support</a:t>
          </a:r>
        </a:p>
      </dgm:t>
    </dgm:pt>
    <dgm:pt modelId="{4E1BC9EF-03D4-42D3-82D6-80C4BB79F8D9}" type="parTrans" cxnId="{E2F20A67-9DBB-4E9C-882F-6912D5F02AC1}">
      <dgm:prSet/>
      <dgm:spPr/>
      <dgm:t>
        <a:bodyPr/>
        <a:lstStyle/>
        <a:p>
          <a:endParaRPr lang="en-US"/>
        </a:p>
      </dgm:t>
    </dgm:pt>
    <dgm:pt modelId="{F94091AC-EF75-4176-A326-6C0E64F87849}" type="sibTrans" cxnId="{E2F20A67-9DBB-4E9C-882F-6912D5F02AC1}">
      <dgm:prSet/>
      <dgm:spPr/>
      <dgm:t>
        <a:bodyPr/>
        <a:lstStyle/>
        <a:p>
          <a:pPr>
            <a:lnSpc>
              <a:spcPct val="100000"/>
            </a:lnSpc>
            <a:defRPr b="1"/>
          </a:pPr>
          <a:endParaRPr lang="en-US"/>
        </a:p>
      </dgm:t>
    </dgm:pt>
    <dgm:pt modelId="{3C823587-B873-4BFF-8266-5A187D16CE2E}">
      <dgm:prSet/>
      <dgm:spPr/>
      <dgm:t>
        <a:bodyPr/>
        <a:lstStyle/>
        <a:p>
          <a:pPr>
            <a:lnSpc>
              <a:spcPct val="100000"/>
            </a:lnSpc>
          </a:pPr>
          <a:r>
            <a:rPr lang="en-US"/>
            <a:t>As a bipartisan committee, the PAC supports candidates from both parties who prioritize key issues affecting our industry.</a:t>
          </a:r>
        </a:p>
      </dgm:t>
    </dgm:pt>
    <dgm:pt modelId="{E7739C9D-1BDD-4BCD-8EC5-1E63D5E91781}" type="parTrans" cxnId="{26A41A1D-5367-4D82-B477-2B57A08089E4}">
      <dgm:prSet/>
      <dgm:spPr/>
      <dgm:t>
        <a:bodyPr/>
        <a:lstStyle/>
        <a:p>
          <a:endParaRPr lang="en-US"/>
        </a:p>
      </dgm:t>
    </dgm:pt>
    <dgm:pt modelId="{3E36590E-0C6E-4ACC-A5FD-3A9AFDC75774}" type="sibTrans" cxnId="{26A41A1D-5367-4D82-B477-2B57A08089E4}">
      <dgm:prSet/>
      <dgm:spPr/>
      <dgm:t>
        <a:bodyPr/>
        <a:lstStyle/>
        <a:p>
          <a:endParaRPr lang="en-US"/>
        </a:p>
      </dgm:t>
    </dgm:pt>
    <dgm:pt modelId="{0FC71A0E-F922-4D27-AB08-12B356E1FBC8}">
      <dgm:prSet/>
      <dgm:spPr/>
      <dgm:t>
        <a:bodyPr/>
        <a:lstStyle/>
        <a:p>
          <a:pPr>
            <a:lnSpc>
              <a:spcPct val="100000"/>
            </a:lnSpc>
            <a:defRPr b="1"/>
          </a:pPr>
          <a:r>
            <a:rPr lang="en-US"/>
            <a:t>Collective Contributions</a:t>
          </a:r>
        </a:p>
      </dgm:t>
    </dgm:pt>
    <dgm:pt modelId="{2619BCCA-4CC0-40F0-B659-7BE641C91BB7}" type="parTrans" cxnId="{2D875120-B034-4A9D-B0A8-C6E387D8C748}">
      <dgm:prSet/>
      <dgm:spPr/>
      <dgm:t>
        <a:bodyPr/>
        <a:lstStyle/>
        <a:p>
          <a:endParaRPr lang="en-US"/>
        </a:p>
      </dgm:t>
    </dgm:pt>
    <dgm:pt modelId="{988B8744-2BBE-4A9B-9DFE-360515A34E09}" type="sibTrans" cxnId="{2D875120-B034-4A9D-B0A8-C6E387D8C748}">
      <dgm:prSet/>
      <dgm:spPr/>
      <dgm:t>
        <a:bodyPr/>
        <a:lstStyle/>
        <a:p>
          <a:endParaRPr lang="en-US"/>
        </a:p>
      </dgm:t>
    </dgm:pt>
    <dgm:pt modelId="{2575B423-86FA-4659-9DFF-9611E0199C75}">
      <dgm:prSet/>
      <dgm:spPr/>
      <dgm:t>
        <a:bodyPr/>
        <a:lstStyle/>
        <a:p>
          <a:pPr>
            <a:lnSpc>
              <a:spcPct val="100000"/>
            </a:lnSpc>
          </a:pPr>
          <a:r>
            <a:rPr lang="en-US"/>
            <a:t>The PAC pools individual contributions to support key candidates for Congress and the Senate under federal election regulations.</a:t>
          </a:r>
        </a:p>
      </dgm:t>
    </dgm:pt>
    <dgm:pt modelId="{BF06D646-86E8-48E0-A14C-110E8FF0A654}" type="parTrans" cxnId="{805ED6BF-3173-478A-93F2-FBAA03FE495A}">
      <dgm:prSet/>
      <dgm:spPr/>
      <dgm:t>
        <a:bodyPr/>
        <a:lstStyle/>
        <a:p>
          <a:endParaRPr lang="en-US"/>
        </a:p>
      </dgm:t>
    </dgm:pt>
    <dgm:pt modelId="{FDDA36C6-DF4B-4406-9176-C98156C5EE70}" type="sibTrans" cxnId="{805ED6BF-3173-478A-93F2-FBAA03FE495A}">
      <dgm:prSet/>
      <dgm:spPr/>
      <dgm:t>
        <a:bodyPr/>
        <a:lstStyle/>
        <a:p>
          <a:endParaRPr lang="en-US"/>
        </a:p>
      </dgm:t>
    </dgm:pt>
    <dgm:pt modelId="{4D0C58EF-D903-46BB-86FF-186537729728}" type="pres">
      <dgm:prSet presAssocID="{F245E71E-D84C-41FE-9760-BF0EB0D845F2}" presName="Root" presStyleCnt="0">
        <dgm:presLayoutVars>
          <dgm:dir/>
          <dgm:resizeHandles val="exact"/>
        </dgm:presLayoutVars>
      </dgm:prSet>
      <dgm:spPr/>
    </dgm:pt>
    <dgm:pt modelId="{648DFF6C-405E-4A41-8308-7CE3301881CB}" type="pres">
      <dgm:prSet presAssocID="{0434D80C-890B-4AC3-97A7-190E41B657EC}" presName="Composite" presStyleCnt="0"/>
      <dgm:spPr/>
    </dgm:pt>
    <dgm:pt modelId="{10E5C8EB-E2EB-4C5A-91B8-2CED519D7C71}" type="pres">
      <dgm:prSet presAssocID="{0434D80C-890B-4AC3-97A7-190E41B657EC}" presName="Picture" presStyleLbl="nod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FCDB2FF1-3F1F-4A30-807C-30FCF5CFA6F3}" type="pres">
      <dgm:prSet presAssocID="{0434D80C-890B-4AC3-97A7-190E41B657EC}" presName="Subtitle" presStyleLbl="revTx" presStyleIdx="0" presStyleCnt="6">
        <dgm:presLayoutVars>
          <dgm:chMax val="0"/>
          <dgm:bulletEnabled/>
        </dgm:presLayoutVars>
      </dgm:prSet>
      <dgm:spPr/>
    </dgm:pt>
    <dgm:pt modelId="{720A8112-8FD3-44E2-BF27-AF596FF72C9F}" type="pres">
      <dgm:prSet presAssocID="{0434D80C-890B-4AC3-97A7-190E41B657EC}" presName="Description" presStyleLbl="revTx" presStyleIdx="1" presStyleCnt="6">
        <dgm:presLayoutVars>
          <dgm:bulletEnabled/>
        </dgm:presLayoutVars>
      </dgm:prSet>
      <dgm:spPr/>
    </dgm:pt>
    <dgm:pt modelId="{9F68CDCD-FB54-4637-8DB1-67CC0611C97F}" type="pres">
      <dgm:prSet presAssocID="{FC752423-0405-4CCA-82C8-BBED6527B900}" presName="sibTrans" presStyleLbl="sibTrans2D1" presStyleIdx="0" presStyleCnt="0"/>
      <dgm:spPr/>
    </dgm:pt>
    <dgm:pt modelId="{6265D0C5-FD46-4B9C-8A45-CBE4C919E690}" type="pres">
      <dgm:prSet presAssocID="{0D51B172-3966-4957-961D-50DAE7B7F129}" presName="Composite" presStyleCnt="0"/>
      <dgm:spPr/>
    </dgm:pt>
    <dgm:pt modelId="{72C061D5-02AB-4EA8-94EE-87DB171C7E8F}" type="pres">
      <dgm:prSet presAssocID="{0D51B172-3966-4957-961D-50DAE7B7F129}"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17127" r="26620" b="-5"/>
          <a:stretch/>
        </a:blipFill>
      </dgm:spPr>
      <dgm:extLst>
        <a:ext uri="{E40237B7-FDA0-4F09-8148-C483321AD2D9}">
          <dgm14:cNvPr xmlns:dgm14="http://schemas.microsoft.com/office/drawing/2010/diagram" id="0" name="" descr="Business women from different ethnic races and cultures working together in an office for business development or plan"/>
        </a:ext>
      </dgm:extLst>
    </dgm:pt>
    <dgm:pt modelId="{6ABC4C8A-62DC-4DAC-B11D-067624D30994}" type="pres">
      <dgm:prSet presAssocID="{0D51B172-3966-4957-961D-50DAE7B7F129}" presName="Subtitle" presStyleLbl="revTx" presStyleIdx="2" presStyleCnt="6">
        <dgm:presLayoutVars>
          <dgm:chMax val="0"/>
          <dgm:bulletEnabled/>
        </dgm:presLayoutVars>
      </dgm:prSet>
      <dgm:spPr/>
    </dgm:pt>
    <dgm:pt modelId="{81840E6A-802B-442B-B56A-CB812A6DA44B}" type="pres">
      <dgm:prSet presAssocID="{0D51B172-3966-4957-961D-50DAE7B7F129}" presName="Description" presStyleLbl="revTx" presStyleIdx="3" presStyleCnt="6">
        <dgm:presLayoutVars>
          <dgm:bulletEnabled/>
        </dgm:presLayoutVars>
      </dgm:prSet>
      <dgm:spPr/>
    </dgm:pt>
    <dgm:pt modelId="{765467A2-1CEE-48BD-B2E4-F897916B543C}" type="pres">
      <dgm:prSet presAssocID="{F94091AC-EF75-4176-A326-6C0E64F87849}" presName="sibTrans" presStyleLbl="sibTrans2D1" presStyleIdx="0" presStyleCnt="0"/>
      <dgm:spPr/>
    </dgm:pt>
    <dgm:pt modelId="{E40BF693-0C75-4EA0-85CF-8C392DAAF7AB}" type="pres">
      <dgm:prSet presAssocID="{0FC71A0E-F922-4D27-AB08-12B356E1FBC8}" presName="Composite" presStyleCnt="0"/>
      <dgm:spPr/>
    </dgm:pt>
    <dgm:pt modelId="{4A421556-612A-4D0A-8B55-CBE9F238EB08}" type="pres">
      <dgm:prSet presAssocID="{0FC71A0E-F922-4D27-AB08-12B356E1FBC8}"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14253" r="-14" b="-13"/>
          <a:stretch/>
        </a:blipFill>
      </dgm:spPr>
      <dgm:extLst>
        <a:ext uri="{E40237B7-FDA0-4F09-8148-C483321AD2D9}">
          <dgm14:cNvPr xmlns:dgm14="http://schemas.microsoft.com/office/drawing/2010/diagram" id="0" name="" descr="Shot of a businessman holding on to a bunch of cryptocurrency balloons on top of a graph against a white background"/>
        </a:ext>
      </dgm:extLst>
    </dgm:pt>
    <dgm:pt modelId="{4D42EA34-46C4-4731-ACF0-9FE1A0DA5BCC}" type="pres">
      <dgm:prSet presAssocID="{0FC71A0E-F922-4D27-AB08-12B356E1FBC8}" presName="Subtitle" presStyleLbl="revTx" presStyleIdx="4" presStyleCnt="6">
        <dgm:presLayoutVars>
          <dgm:chMax val="0"/>
          <dgm:bulletEnabled/>
        </dgm:presLayoutVars>
      </dgm:prSet>
      <dgm:spPr/>
    </dgm:pt>
    <dgm:pt modelId="{F2C62FA2-BB0C-4458-BBE5-266D23FD6D3D}" type="pres">
      <dgm:prSet presAssocID="{0FC71A0E-F922-4D27-AB08-12B356E1FBC8}" presName="Description" presStyleLbl="revTx" presStyleIdx="5" presStyleCnt="6">
        <dgm:presLayoutVars>
          <dgm:bulletEnabled/>
        </dgm:presLayoutVars>
      </dgm:prSet>
      <dgm:spPr/>
    </dgm:pt>
  </dgm:ptLst>
  <dgm:cxnLst>
    <dgm:cxn modelId="{D69B100A-BBE3-46CB-B8B5-3C85E5DD4C4C}" type="presOf" srcId="{0FC71A0E-F922-4D27-AB08-12B356E1FBC8}" destId="{4D42EA34-46C4-4731-ACF0-9FE1A0DA5BCC}" srcOrd="0" destOrd="0" presId="urn:microsoft.com/office/officeart/2024/3/layout/verticalVisualTextBlock1"/>
    <dgm:cxn modelId="{26A41A1D-5367-4D82-B477-2B57A08089E4}" srcId="{0D51B172-3966-4957-961D-50DAE7B7F129}" destId="{3C823587-B873-4BFF-8266-5A187D16CE2E}" srcOrd="0" destOrd="0" parTransId="{E7739C9D-1BDD-4BCD-8EC5-1E63D5E91781}" sibTransId="{3E36590E-0C6E-4ACC-A5FD-3A9AFDC75774}"/>
    <dgm:cxn modelId="{2D875120-B034-4A9D-B0A8-C6E387D8C748}" srcId="{F245E71E-D84C-41FE-9760-BF0EB0D845F2}" destId="{0FC71A0E-F922-4D27-AB08-12B356E1FBC8}" srcOrd="2" destOrd="0" parTransId="{2619BCCA-4CC0-40F0-B659-7BE641C91BB7}" sibTransId="{988B8744-2BBE-4A9B-9DFE-360515A34E09}"/>
    <dgm:cxn modelId="{28964C34-FCFE-410B-B800-3CE37D836C0E}" type="presOf" srcId="{D6FE45CA-49A0-40B5-A24D-023C3B85B3AD}" destId="{720A8112-8FD3-44E2-BF27-AF596FF72C9F}" srcOrd="0" destOrd="0" presId="urn:microsoft.com/office/officeart/2024/3/layout/verticalVisualTextBlock1"/>
    <dgm:cxn modelId="{1289E445-ECF9-46B2-AA3D-B476A8998B79}" type="presOf" srcId="{FC752423-0405-4CCA-82C8-BBED6527B900}" destId="{9F68CDCD-FB54-4637-8DB1-67CC0611C97F}" srcOrd="0" destOrd="0" presId="urn:microsoft.com/office/officeart/2024/3/layout/verticalVisualTextBlock1"/>
    <dgm:cxn modelId="{E2F20A67-9DBB-4E9C-882F-6912D5F02AC1}" srcId="{F245E71E-D84C-41FE-9760-BF0EB0D845F2}" destId="{0D51B172-3966-4957-961D-50DAE7B7F129}" srcOrd="1" destOrd="0" parTransId="{4E1BC9EF-03D4-42D3-82D6-80C4BB79F8D9}" sibTransId="{F94091AC-EF75-4176-A326-6C0E64F87849}"/>
    <dgm:cxn modelId="{3AB53D7A-807C-4EAF-9B72-F9B32388B87B}" type="presOf" srcId="{0434D80C-890B-4AC3-97A7-190E41B657EC}" destId="{FCDB2FF1-3F1F-4A30-807C-30FCF5CFA6F3}" srcOrd="0" destOrd="0" presId="urn:microsoft.com/office/officeart/2024/3/layout/verticalVisualTextBlock1"/>
    <dgm:cxn modelId="{682FF080-5A6E-4A23-9FC4-5E74F3A259FC}" type="presOf" srcId="{3C823587-B873-4BFF-8266-5A187D16CE2E}" destId="{81840E6A-802B-442B-B56A-CB812A6DA44B}" srcOrd="0" destOrd="0" presId="urn:microsoft.com/office/officeart/2024/3/layout/verticalVisualTextBlock1"/>
    <dgm:cxn modelId="{E6ED9887-D03D-4F73-AA8D-13D2C9F67EC7}" srcId="{F245E71E-D84C-41FE-9760-BF0EB0D845F2}" destId="{0434D80C-890B-4AC3-97A7-190E41B657EC}" srcOrd="0" destOrd="0" parTransId="{5CEC1FE7-EA60-45EF-9ACD-B65ABB04AD26}" sibTransId="{FC752423-0405-4CCA-82C8-BBED6527B900}"/>
    <dgm:cxn modelId="{805ED6BF-3173-478A-93F2-FBAA03FE495A}" srcId="{0FC71A0E-F922-4D27-AB08-12B356E1FBC8}" destId="{2575B423-86FA-4659-9DFF-9611E0199C75}" srcOrd="0" destOrd="0" parTransId="{BF06D646-86E8-48E0-A14C-110E8FF0A654}" sibTransId="{FDDA36C6-DF4B-4406-9176-C98156C5EE70}"/>
    <dgm:cxn modelId="{EE24CCC8-6D9C-4411-9A16-89CCD7569775}" srcId="{0434D80C-890B-4AC3-97A7-190E41B657EC}" destId="{D6FE45CA-49A0-40B5-A24D-023C3B85B3AD}" srcOrd="0" destOrd="0" parTransId="{D51FCE0B-DC28-4A74-8FD4-7AC7C4BA5D4C}" sibTransId="{FDC47E0E-3A15-49D7-87BF-45F4A6DA3BAF}"/>
    <dgm:cxn modelId="{593F49CC-FF33-42F8-B9CE-FE37CB156C7F}" type="presOf" srcId="{0D51B172-3966-4957-961D-50DAE7B7F129}" destId="{6ABC4C8A-62DC-4DAC-B11D-067624D30994}" srcOrd="0" destOrd="0" presId="urn:microsoft.com/office/officeart/2024/3/layout/verticalVisualTextBlock1"/>
    <dgm:cxn modelId="{391F24DD-2947-4EAB-A4EA-7BACC31D7637}" type="presOf" srcId="{2575B423-86FA-4659-9DFF-9611E0199C75}" destId="{F2C62FA2-BB0C-4458-BBE5-266D23FD6D3D}" srcOrd="0" destOrd="0" presId="urn:microsoft.com/office/officeart/2024/3/layout/verticalVisualTextBlock1"/>
    <dgm:cxn modelId="{7CA0AADF-0519-4636-9A5B-06F461F05848}" type="presOf" srcId="{F94091AC-EF75-4176-A326-6C0E64F87849}" destId="{765467A2-1CEE-48BD-B2E4-F897916B543C}" srcOrd="0" destOrd="0" presId="urn:microsoft.com/office/officeart/2024/3/layout/verticalVisualTextBlock1"/>
    <dgm:cxn modelId="{B18C1BE5-CA13-47D9-938D-EA09C40F4848}" type="presOf" srcId="{F245E71E-D84C-41FE-9760-BF0EB0D845F2}" destId="{4D0C58EF-D903-46BB-86FF-186537729728}" srcOrd="0" destOrd="0" presId="urn:microsoft.com/office/officeart/2024/3/layout/verticalVisualTextBlock1"/>
    <dgm:cxn modelId="{29AF185C-8B53-4DD2-A383-0834BC56DD72}" type="presParOf" srcId="{4D0C58EF-D903-46BB-86FF-186537729728}" destId="{648DFF6C-405E-4A41-8308-7CE3301881CB}" srcOrd="0" destOrd="0" presId="urn:microsoft.com/office/officeart/2024/3/layout/verticalVisualTextBlock1"/>
    <dgm:cxn modelId="{92F77C29-7792-4B76-9E52-38D8C7D201A7}" type="presParOf" srcId="{648DFF6C-405E-4A41-8308-7CE3301881CB}" destId="{10E5C8EB-E2EB-4C5A-91B8-2CED519D7C71}" srcOrd="0" destOrd="0" presId="urn:microsoft.com/office/officeart/2024/3/layout/verticalVisualTextBlock1"/>
    <dgm:cxn modelId="{8F2A2646-1C24-45C2-8985-32BC48E9D947}" type="presParOf" srcId="{648DFF6C-405E-4A41-8308-7CE3301881CB}" destId="{FCDB2FF1-3F1F-4A30-807C-30FCF5CFA6F3}" srcOrd="1" destOrd="0" presId="urn:microsoft.com/office/officeart/2024/3/layout/verticalVisualTextBlock1"/>
    <dgm:cxn modelId="{398FC997-4570-442B-BC8F-AEBBA0E29AB7}" type="presParOf" srcId="{648DFF6C-405E-4A41-8308-7CE3301881CB}" destId="{720A8112-8FD3-44E2-BF27-AF596FF72C9F}" srcOrd="2" destOrd="0" presId="urn:microsoft.com/office/officeart/2024/3/layout/verticalVisualTextBlock1"/>
    <dgm:cxn modelId="{4A90B1A7-BDC5-40FF-9C1E-F8772718CBF6}" type="presParOf" srcId="{4D0C58EF-D903-46BB-86FF-186537729728}" destId="{9F68CDCD-FB54-4637-8DB1-67CC0611C97F}" srcOrd="1" destOrd="0" presId="urn:microsoft.com/office/officeart/2024/3/layout/verticalVisualTextBlock1"/>
    <dgm:cxn modelId="{895930BC-F5CB-404B-BCBA-34CC3EC55EFF}" type="presParOf" srcId="{4D0C58EF-D903-46BB-86FF-186537729728}" destId="{6265D0C5-FD46-4B9C-8A45-CBE4C919E690}" srcOrd="2" destOrd="0" presId="urn:microsoft.com/office/officeart/2024/3/layout/verticalVisualTextBlock1"/>
    <dgm:cxn modelId="{BD03B0C9-6955-4540-9219-060EDCE46DDD}" type="presParOf" srcId="{6265D0C5-FD46-4B9C-8A45-CBE4C919E690}" destId="{72C061D5-02AB-4EA8-94EE-87DB171C7E8F}" srcOrd="0" destOrd="0" presId="urn:microsoft.com/office/officeart/2024/3/layout/verticalVisualTextBlock1"/>
    <dgm:cxn modelId="{8ABA6983-33E8-4C32-96AC-077844D95E52}" type="presParOf" srcId="{6265D0C5-FD46-4B9C-8A45-CBE4C919E690}" destId="{6ABC4C8A-62DC-4DAC-B11D-067624D30994}" srcOrd="1" destOrd="0" presId="urn:microsoft.com/office/officeart/2024/3/layout/verticalVisualTextBlock1"/>
    <dgm:cxn modelId="{D236F1FD-0ED5-41E8-B1F4-CBB774DCF371}" type="presParOf" srcId="{6265D0C5-FD46-4B9C-8A45-CBE4C919E690}" destId="{81840E6A-802B-442B-B56A-CB812A6DA44B}" srcOrd="2" destOrd="0" presId="urn:microsoft.com/office/officeart/2024/3/layout/verticalVisualTextBlock1"/>
    <dgm:cxn modelId="{45304F68-22D1-4134-8D9A-0C714A00A968}" type="presParOf" srcId="{4D0C58EF-D903-46BB-86FF-186537729728}" destId="{765467A2-1CEE-48BD-B2E4-F897916B543C}" srcOrd="3" destOrd="0" presId="urn:microsoft.com/office/officeart/2024/3/layout/verticalVisualTextBlock1"/>
    <dgm:cxn modelId="{B9C70230-DB66-47D7-99D4-B016EC059525}" type="presParOf" srcId="{4D0C58EF-D903-46BB-86FF-186537729728}" destId="{E40BF693-0C75-4EA0-85CF-8C392DAAF7AB}" srcOrd="4" destOrd="0" presId="urn:microsoft.com/office/officeart/2024/3/layout/verticalVisualTextBlock1"/>
    <dgm:cxn modelId="{203C3307-A362-462A-AE45-F3D1307C1AB2}" type="presParOf" srcId="{E40BF693-0C75-4EA0-85CF-8C392DAAF7AB}" destId="{4A421556-612A-4D0A-8B55-CBE9F238EB08}" srcOrd="0" destOrd="0" presId="urn:microsoft.com/office/officeart/2024/3/layout/verticalVisualTextBlock1"/>
    <dgm:cxn modelId="{941A763D-6309-4D08-85DF-12712F266A23}" type="presParOf" srcId="{E40BF693-0C75-4EA0-85CF-8C392DAAF7AB}" destId="{4D42EA34-46C4-4731-ACF0-9FE1A0DA5BCC}" srcOrd="1" destOrd="0" presId="urn:microsoft.com/office/officeart/2024/3/layout/verticalVisualTextBlock1"/>
    <dgm:cxn modelId="{4BB2ED5F-A572-4682-8811-5C5941B30DCB}" type="presParOf" srcId="{E40BF693-0C75-4EA0-85CF-8C392DAAF7AB}" destId="{F2C62FA2-BB0C-4458-BBE5-266D23FD6D3D}" srcOrd="2" destOrd="0" presId="urn:microsoft.com/office/officeart/2024/3/layout/verticalVisualTextBlock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411B5B-A9A1-4052-9748-8769D050F5C1}"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3F3F99EC-FEFE-4DBE-A1BA-99BC9C426E57}">
      <dgm:prSet/>
      <dgm:spPr/>
      <dgm:t>
        <a:bodyPr/>
        <a:lstStyle/>
        <a:p>
          <a:pPr>
            <a:lnSpc>
              <a:spcPct val="100000"/>
            </a:lnSpc>
            <a:defRPr b="1"/>
          </a:pPr>
          <a:r>
            <a:rPr lang="en-US" dirty="0">
              <a:solidFill>
                <a:schemeClr val="tx2"/>
              </a:solidFill>
            </a:rPr>
            <a:t>Personal Donations</a:t>
          </a:r>
        </a:p>
      </dgm:t>
    </dgm:pt>
    <dgm:pt modelId="{24928A3D-64AD-4543-AD50-710BCD087163}" type="parTrans" cxnId="{F139B47D-6EED-46BD-95F7-B2C7F55B6872}">
      <dgm:prSet/>
      <dgm:spPr/>
      <dgm:t>
        <a:bodyPr/>
        <a:lstStyle/>
        <a:p>
          <a:endParaRPr lang="en-US"/>
        </a:p>
      </dgm:t>
    </dgm:pt>
    <dgm:pt modelId="{0F79BFFC-6450-4D88-A862-2BC153E9B398}" type="sibTrans" cxnId="{F139B47D-6EED-46BD-95F7-B2C7F55B6872}">
      <dgm:prSet/>
      <dgm:spPr/>
      <dgm:t>
        <a:bodyPr/>
        <a:lstStyle/>
        <a:p>
          <a:pPr>
            <a:lnSpc>
              <a:spcPct val="100000"/>
            </a:lnSpc>
            <a:defRPr b="1"/>
          </a:pPr>
          <a:endParaRPr lang="en-US"/>
        </a:p>
      </dgm:t>
    </dgm:pt>
    <dgm:pt modelId="{9109EB04-9FA7-42DB-B40F-4B248DC67425}">
      <dgm:prSet/>
      <dgm:spPr/>
      <dgm:t>
        <a:bodyPr/>
        <a:lstStyle/>
        <a:p>
          <a:pPr>
            <a:lnSpc>
              <a:spcPct val="100000"/>
            </a:lnSpc>
          </a:pPr>
          <a:r>
            <a:rPr lang="en-US" dirty="0">
              <a:solidFill>
                <a:schemeClr val="tx2"/>
              </a:solidFill>
            </a:rPr>
            <a:t>Contributions are personal, and each individual can decide the amount they are comfortable donating.</a:t>
          </a:r>
        </a:p>
      </dgm:t>
    </dgm:pt>
    <dgm:pt modelId="{A72013C1-91FA-4DD7-8182-ECE0D0AF8BBD}" type="parTrans" cxnId="{889066E5-9740-4A23-94DE-5A4C2B25DA7D}">
      <dgm:prSet/>
      <dgm:spPr/>
      <dgm:t>
        <a:bodyPr/>
        <a:lstStyle/>
        <a:p>
          <a:endParaRPr lang="en-US"/>
        </a:p>
      </dgm:t>
    </dgm:pt>
    <dgm:pt modelId="{2F24F571-3077-4276-AF50-EE9EAC88E20F}" type="sibTrans" cxnId="{889066E5-9740-4A23-94DE-5A4C2B25DA7D}">
      <dgm:prSet/>
      <dgm:spPr/>
      <dgm:t>
        <a:bodyPr/>
        <a:lstStyle/>
        <a:p>
          <a:endParaRPr lang="en-US"/>
        </a:p>
      </dgm:t>
    </dgm:pt>
    <dgm:pt modelId="{580A2B43-1CA5-4EF6-811F-04BE5D60FA95}">
      <dgm:prSet/>
      <dgm:spPr/>
      <dgm:t>
        <a:bodyPr/>
        <a:lstStyle/>
        <a:p>
          <a:pPr>
            <a:lnSpc>
              <a:spcPct val="100000"/>
            </a:lnSpc>
            <a:defRPr b="1"/>
          </a:pPr>
          <a:r>
            <a:rPr lang="en-US" dirty="0">
              <a:solidFill>
                <a:schemeClr val="tx2"/>
              </a:solidFill>
            </a:rPr>
            <a:t>Flexible Amounts</a:t>
          </a:r>
        </a:p>
      </dgm:t>
    </dgm:pt>
    <dgm:pt modelId="{FA337B31-016A-4C7F-ABF4-DD550C389081}" type="parTrans" cxnId="{883F0873-6F06-42FB-A8AA-0BB58610F8E6}">
      <dgm:prSet/>
      <dgm:spPr/>
      <dgm:t>
        <a:bodyPr/>
        <a:lstStyle/>
        <a:p>
          <a:endParaRPr lang="en-US"/>
        </a:p>
      </dgm:t>
    </dgm:pt>
    <dgm:pt modelId="{BC958D77-20C4-4599-BCF6-197A26102794}" type="sibTrans" cxnId="{883F0873-6F06-42FB-A8AA-0BB58610F8E6}">
      <dgm:prSet/>
      <dgm:spPr/>
      <dgm:t>
        <a:bodyPr/>
        <a:lstStyle/>
        <a:p>
          <a:pPr>
            <a:lnSpc>
              <a:spcPct val="100000"/>
            </a:lnSpc>
            <a:defRPr b="1"/>
          </a:pPr>
          <a:endParaRPr lang="en-US"/>
        </a:p>
      </dgm:t>
    </dgm:pt>
    <dgm:pt modelId="{0B3F2EC7-FB89-4650-8E7D-6FFF0B08BD5B}">
      <dgm:prSet/>
      <dgm:spPr/>
      <dgm:t>
        <a:bodyPr/>
        <a:lstStyle/>
        <a:p>
          <a:pPr>
            <a:lnSpc>
              <a:spcPct val="100000"/>
            </a:lnSpc>
          </a:pPr>
          <a:r>
            <a:rPr lang="en-US" dirty="0">
              <a:solidFill>
                <a:schemeClr val="tx2"/>
              </a:solidFill>
            </a:rPr>
            <a:t>Donors are encouraged to give any amount that feels appropriate for them, fostering a personal connection.</a:t>
          </a:r>
        </a:p>
      </dgm:t>
    </dgm:pt>
    <dgm:pt modelId="{656D9B34-6932-4A62-BAD4-AF7873729AD5}" type="parTrans" cxnId="{5CE61287-6857-48FF-8900-A24FFA7ABAB6}">
      <dgm:prSet/>
      <dgm:spPr/>
      <dgm:t>
        <a:bodyPr/>
        <a:lstStyle/>
        <a:p>
          <a:endParaRPr lang="en-US"/>
        </a:p>
      </dgm:t>
    </dgm:pt>
    <dgm:pt modelId="{496FFD2E-E529-4F26-9A8B-4DC31A294834}" type="sibTrans" cxnId="{5CE61287-6857-48FF-8900-A24FFA7ABAB6}">
      <dgm:prSet/>
      <dgm:spPr/>
      <dgm:t>
        <a:bodyPr/>
        <a:lstStyle/>
        <a:p>
          <a:endParaRPr lang="en-US"/>
        </a:p>
      </dgm:t>
    </dgm:pt>
    <dgm:pt modelId="{06F58053-FADE-4DF3-9926-72A18C7034D4}">
      <dgm:prSet/>
      <dgm:spPr/>
      <dgm:t>
        <a:bodyPr/>
        <a:lstStyle/>
        <a:p>
          <a:pPr>
            <a:lnSpc>
              <a:spcPct val="100000"/>
            </a:lnSpc>
            <a:defRPr b="1"/>
          </a:pPr>
          <a:r>
            <a:rPr lang="en-US" dirty="0">
              <a:solidFill>
                <a:schemeClr val="tx2"/>
              </a:solidFill>
            </a:rPr>
            <a:t>Annual Contribution Limit</a:t>
          </a:r>
        </a:p>
      </dgm:t>
    </dgm:pt>
    <dgm:pt modelId="{71DA6F82-DF51-4C70-BB59-D798E475B7B9}" type="parTrans" cxnId="{27AFEDF3-DF19-4A75-9DB0-8D51BEE54103}">
      <dgm:prSet/>
      <dgm:spPr/>
      <dgm:t>
        <a:bodyPr/>
        <a:lstStyle/>
        <a:p>
          <a:endParaRPr lang="en-US"/>
        </a:p>
      </dgm:t>
    </dgm:pt>
    <dgm:pt modelId="{B4E59C1C-27BB-408B-A3D1-BECC102BE524}" type="sibTrans" cxnId="{27AFEDF3-DF19-4A75-9DB0-8D51BEE54103}">
      <dgm:prSet/>
      <dgm:spPr/>
      <dgm:t>
        <a:bodyPr/>
        <a:lstStyle/>
        <a:p>
          <a:endParaRPr lang="en-US"/>
        </a:p>
      </dgm:t>
    </dgm:pt>
    <dgm:pt modelId="{CB26960A-070D-4D93-96C1-3555952B11E8}">
      <dgm:prSet/>
      <dgm:spPr/>
      <dgm:t>
        <a:bodyPr/>
        <a:lstStyle/>
        <a:p>
          <a:pPr>
            <a:lnSpc>
              <a:spcPct val="100000"/>
            </a:lnSpc>
          </a:pPr>
          <a:r>
            <a:rPr lang="en-US" dirty="0">
              <a:solidFill>
                <a:schemeClr val="tx2"/>
              </a:solidFill>
            </a:rPr>
            <a:t>The maximum annual contribution each individual can make is capped at $5,000.</a:t>
          </a:r>
        </a:p>
      </dgm:t>
    </dgm:pt>
    <dgm:pt modelId="{59610B42-1E10-42F1-98B4-94EFC02F3369}" type="parTrans" cxnId="{85B57826-70B2-4026-A1C7-259286F8BC4D}">
      <dgm:prSet/>
      <dgm:spPr/>
      <dgm:t>
        <a:bodyPr/>
        <a:lstStyle/>
        <a:p>
          <a:endParaRPr lang="en-US"/>
        </a:p>
      </dgm:t>
    </dgm:pt>
    <dgm:pt modelId="{7B95EF49-6CF4-43B2-8981-3CB917A8A84E}" type="sibTrans" cxnId="{85B57826-70B2-4026-A1C7-259286F8BC4D}">
      <dgm:prSet/>
      <dgm:spPr/>
      <dgm:t>
        <a:bodyPr/>
        <a:lstStyle/>
        <a:p>
          <a:endParaRPr lang="en-US"/>
        </a:p>
      </dgm:t>
    </dgm:pt>
    <dgm:pt modelId="{C44B904D-A11F-4A44-9A95-0DC3E8591C32}" type="pres">
      <dgm:prSet presAssocID="{8E411B5B-A9A1-4052-9748-8769D050F5C1}" presName="Root" presStyleCnt="0">
        <dgm:presLayoutVars>
          <dgm:dir/>
          <dgm:resizeHandles val="exact"/>
        </dgm:presLayoutVars>
      </dgm:prSet>
      <dgm:spPr/>
    </dgm:pt>
    <dgm:pt modelId="{D4D02DDA-1F2F-4C4F-ADB6-1E7AC75F4242}" type="pres">
      <dgm:prSet presAssocID="{3F3F99EC-FEFE-4DBE-A1BA-99BC9C426E57}" presName="Composite" presStyleCnt="0"/>
      <dgm:spPr/>
    </dgm:pt>
    <dgm:pt modelId="{C7F9C949-F133-4016-B8A8-01B5AAC9F0B1}" type="pres">
      <dgm:prSet presAssocID="{3F3F99EC-FEFE-4DBE-A1BA-99BC9C426E57}"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l="31919" r="1331" b="1"/>
          <a:stretch/>
        </a:blipFill>
      </dgm:spPr>
      <dgm:extLst>
        <a:ext uri="{E40237B7-FDA0-4F09-8148-C483321AD2D9}">
          <dgm14:cNvPr xmlns:dgm14="http://schemas.microsoft.com/office/drawing/2010/diagram" id="0" name="" descr="Hand holding heart"/>
        </a:ext>
      </dgm:extLst>
    </dgm:pt>
    <dgm:pt modelId="{B16A5EFB-AA58-4EBF-9A51-C471252DF440}" type="pres">
      <dgm:prSet presAssocID="{3F3F99EC-FEFE-4DBE-A1BA-99BC9C426E57}" presName="Subtitle" presStyleLbl="revTx" presStyleIdx="0" presStyleCnt="6">
        <dgm:presLayoutVars>
          <dgm:chMax val="0"/>
          <dgm:bulletEnabled/>
        </dgm:presLayoutVars>
      </dgm:prSet>
      <dgm:spPr/>
    </dgm:pt>
    <dgm:pt modelId="{A2F692FA-37AD-4E21-B207-302BF342B3BD}" type="pres">
      <dgm:prSet presAssocID="{3F3F99EC-FEFE-4DBE-A1BA-99BC9C426E57}" presName="Description" presStyleLbl="revTx" presStyleIdx="1" presStyleCnt="6">
        <dgm:presLayoutVars>
          <dgm:bulletEnabled/>
        </dgm:presLayoutVars>
      </dgm:prSet>
      <dgm:spPr/>
    </dgm:pt>
    <dgm:pt modelId="{83A73EC2-086F-4537-80DA-4A6D18597834}" type="pres">
      <dgm:prSet presAssocID="{0F79BFFC-6450-4D88-A862-2BC153E9B398}" presName="sibTrans" presStyleLbl="sibTrans2D1" presStyleIdx="0" presStyleCnt="0"/>
      <dgm:spPr/>
    </dgm:pt>
    <dgm:pt modelId="{0CCE7AF1-CA76-4583-A145-3987AE58378E}" type="pres">
      <dgm:prSet presAssocID="{580A2B43-1CA5-4EF6-811F-04BE5D60FA95}" presName="Composite" presStyleCnt="0"/>
      <dgm:spPr/>
    </dgm:pt>
    <dgm:pt modelId="{921766E1-CC12-47FF-A782-90391ACB0D1F}" type="pres">
      <dgm:prSet presAssocID="{580A2B43-1CA5-4EF6-811F-04BE5D60FA95}"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29625" r="3625" b="1"/>
          <a:stretch/>
        </a:blipFill>
      </dgm:spPr>
      <dgm:extLst>
        <a:ext uri="{E40237B7-FDA0-4F09-8148-C483321AD2D9}">
          <dgm14:cNvPr xmlns:dgm14="http://schemas.microsoft.com/office/drawing/2010/diagram" id="0" name="" descr="$100 dollar bill and gold coins."/>
        </a:ext>
      </dgm:extLst>
    </dgm:pt>
    <dgm:pt modelId="{99E344A5-7FB0-42E0-9F5A-92DBC7275D9A}" type="pres">
      <dgm:prSet presAssocID="{580A2B43-1CA5-4EF6-811F-04BE5D60FA95}" presName="Subtitle" presStyleLbl="revTx" presStyleIdx="2" presStyleCnt="6">
        <dgm:presLayoutVars>
          <dgm:chMax val="0"/>
          <dgm:bulletEnabled/>
        </dgm:presLayoutVars>
      </dgm:prSet>
      <dgm:spPr/>
    </dgm:pt>
    <dgm:pt modelId="{2F833D40-C4C7-469F-ADD3-30DE29342E25}" type="pres">
      <dgm:prSet presAssocID="{580A2B43-1CA5-4EF6-811F-04BE5D60FA95}" presName="Description" presStyleLbl="revTx" presStyleIdx="3" presStyleCnt="6">
        <dgm:presLayoutVars>
          <dgm:bulletEnabled/>
        </dgm:presLayoutVars>
      </dgm:prSet>
      <dgm:spPr/>
    </dgm:pt>
    <dgm:pt modelId="{086A6457-42F8-4316-BE4A-5567D4C25C18}" type="pres">
      <dgm:prSet presAssocID="{BC958D77-20C4-4599-BCF6-197A26102794}" presName="sibTrans" presStyleLbl="sibTrans2D1" presStyleIdx="0" presStyleCnt="0"/>
      <dgm:spPr/>
    </dgm:pt>
    <dgm:pt modelId="{7CB4790A-31FE-4212-9DD3-362B2ED93A5B}" type="pres">
      <dgm:prSet presAssocID="{06F58053-FADE-4DF3-9926-72A18C7034D4}" presName="Composite" presStyleCnt="0"/>
      <dgm:spPr/>
    </dgm:pt>
    <dgm:pt modelId="{35CC8429-10C5-46ED-8DA1-C26331C59B73}" type="pres">
      <dgm:prSet presAssocID="{06F58053-FADE-4DF3-9926-72A18C7034D4}"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17800" r="15698" b="-3"/>
          <a:stretch/>
        </a:blipFill>
      </dgm:spPr>
      <dgm:extLst>
        <a:ext uri="{E40237B7-FDA0-4F09-8148-C483321AD2D9}">
          <dgm14:cNvPr xmlns:dgm14="http://schemas.microsoft.com/office/drawing/2010/diagram" id="0" name="" descr="Periodic table of elements"/>
        </a:ext>
      </dgm:extLst>
    </dgm:pt>
    <dgm:pt modelId="{C03F857A-3F5B-42F2-8E52-5122F0E4E414}" type="pres">
      <dgm:prSet presAssocID="{06F58053-FADE-4DF3-9926-72A18C7034D4}" presName="Subtitle" presStyleLbl="revTx" presStyleIdx="4" presStyleCnt="6">
        <dgm:presLayoutVars>
          <dgm:chMax val="0"/>
          <dgm:bulletEnabled/>
        </dgm:presLayoutVars>
      </dgm:prSet>
      <dgm:spPr/>
    </dgm:pt>
    <dgm:pt modelId="{A685D64D-92C0-42A6-8942-30D160F4E346}" type="pres">
      <dgm:prSet presAssocID="{06F58053-FADE-4DF3-9926-72A18C7034D4}" presName="Description" presStyleLbl="revTx" presStyleIdx="5" presStyleCnt="6">
        <dgm:presLayoutVars>
          <dgm:bulletEnabled/>
        </dgm:presLayoutVars>
      </dgm:prSet>
      <dgm:spPr/>
    </dgm:pt>
  </dgm:ptLst>
  <dgm:cxnLst>
    <dgm:cxn modelId="{4B152400-A312-4CDC-A219-43A9AB692F2B}" type="presOf" srcId="{580A2B43-1CA5-4EF6-811F-04BE5D60FA95}" destId="{99E344A5-7FB0-42E0-9F5A-92DBC7275D9A}" srcOrd="0" destOrd="0" presId="urn:microsoft.com/office/officeart/2024/3/layout/verticalVisualTextBlock1"/>
    <dgm:cxn modelId="{85B57826-70B2-4026-A1C7-259286F8BC4D}" srcId="{06F58053-FADE-4DF3-9926-72A18C7034D4}" destId="{CB26960A-070D-4D93-96C1-3555952B11E8}" srcOrd="0" destOrd="0" parTransId="{59610B42-1E10-42F1-98B4-94EFC02F3369}" sibTransId="{7B95EF49-6CF4-43B2-8981-3CB917A8A84E}"/>
    <dgm:cxn modelId="{C24CB15D-11DD-40E2-8BA4-FF6B3CF9A3DB}" type="presOf" srcId="{0F79BFFC-6450-4D88-A862-2BC153E9B398}" destId="{83A73EC2-086F-4537-80DA-4A6D18597834}" srcOrd="0" destOrd="0" presId="urn:microsoft.com/office/officeart/2024/3/layout/verticalVisualTextBlock1"/>
    <dgm:cxn modelId="{F561BD61-0B74-430D-9FCA-A84E9E6C986D}" type="presOf" srcId="{9109EB04-9FA7-42DB-B40F-4B248DC67425}" destId="{A2F692FA-37AD-4E21-B207-302BF342B3BD}" srcOrd="0" destOrd="0" presId="urn:microsoft.com/office/officeart/2024/3/layout/verticalVisualTextBlock1"/>
    <dgm:cxn modelId="{4144B764-F2CA-425C-9C45-3E666A4CB558}" type="presOf" srcId="{3F3F99EC-FEFE-4DBE-A1BA-99BC9C426E57}" destId="{B16A5EFB-AA58-4EBF-9A51-C471252DF440}" srcOrd="0" destOrd="0" presId="urn:microsoft.com/office/officeart/2024/3/layout/verticalVisualTextBlock1"/>
    <dgm:cxn modelId="{7C87B54A-48F0-489E-9CD8-2D107E38DF46}" type="presOf" srcId="{06F58053-FADE-4DF3-9926-72A18C7034D4}" destId="{C03F857A-3F5B-42F2-8E52-5122F0E4E414}" srcOrd="0" destOrd="0" presId="urn:microsoft.com/office/officeart/2024/3/layout/verticalVisualTextBlock1"/>
    <dgm:cxn modelId="{5D1D686E-8632-4EBA-8B3D-7D27F917883D}" type="presOf" srcId="{0B3F2EC7-FB89-4650-8E7D-6FFF0B08BD5B}" destId="{2F833D40-C4C7-469F-ADD3-30DE29342E25}" srcOrd="0" destOrd="0" presId="urn:microsoft.com/office/officeart/2024/3/layout/verticalVisualTextBlock1"/>
    <dgm:cxn modelId="{883F0873-6F06-42FB-A8AA-0BB58610F8E6}" srcId="{8E411B5B-A9A1-4052-9748-8769D050F5C1}" destId="{580A2B43-1CA5-4EF6-811F-04BE5D60FA95}" srcOrd="1" destOrd="0" parTransId="{FA337B31-016A-4C7F-ABF4-DD550C389081}" sibTransId="{BC958D77-20C4-4599-BCF6-197A26102794}"/>
    <dgm:cxn modelId="{91C0027D-70D2-43EE-B5D9-52842912CDE5}" type="presOf" srcId="{CB26960A-070D-4D93-96C1-3555952B11E8}" destId="{A685D64D-92C0-42A6-8942-30D160F4E346}" srcOrd="0" destOrd="0" presId="urn:microsoft.com/office/officeart/2024/3/layout/verticalVisualTextBlock1"/>
    <dgm:cxn modelId="{F139B47D-6EED-46BD-95F7-B2C7F55B6872}" srcId="{8E411B5B-A9A1-4052-9748-8769D050F5C1}" destId="{3F3F99EC-FEFE-4DBE-A1BA-99BC9C426E57}" srcOrd="0" destOrd="0" parTransId="{24928A3D-64AD-4543-AD50-710BCD087163}" sibTransId="{0F79BFFC-6450-4D88-A862-2BC153E9B398}"/>
    <dgm:cxn modelId="{845C4881-C7C1-440C-B920-B99EEEF376A4}" type="presOf" srcId="{8E411B5B-A9A1-4052-9748-8769D050F5C1}" destId="{C44B904D-A11F-4A44-9A95-0DC3E8591C32}" srcOrd="0" destOrd="0" presId="urn:microsoft.com/office/officeart/2024/3/layout/verticalVisualTextBlock1"/>
    <dgm:cxn modelId="{5CE61287-6857-48FF-8900-A24FFA7ABAB6}" srcId="{580A2B43-1CA5-4EF6-811F-04BE5D60FA95}" destId="{0B3F2EC7-FB89-4650-8E7D-6FFF0B08BD5B}" srcOrd="0" destOrd="0" parTransId="{656D9B34-6932-4A62-BAD4-AF7873729AD5}" sibTransId="{496FFD2E-E529-4F26-9A8B-4DC31A294834}"/>
    <dgm:cxn modelId="{889066E5-9740-4A23-94DE-5A4C2B25DA7D}" srcId="{3F3F99EC-FEFE-4DBE-A1BA-99BC9C426E57}" destId="{9109EB04-9FA7-42DB-B40F-4B248DC67425}" srcOrd="0" destOrd="0" parTransId="{A72013C1-91FA-4DD7-8182-ECE0D0AF8BBD}" sibTransId="{2F24F571-3077-4276-AF50-EE9EAC88E20F}"/>
    <dgm:cxn modelId="{27AFEDF3-DF19-4A75-9DB0-8D51BEE54103}" srcId="{8E411B5B-A9A1-4052-9748-8769D050F5C1}" destId="{06F58053-FADE-4DF3-9926-72A18C7034D4}" srcOrd="2" destOrd="0" parTransId="{71DA6F82-DF51-4C70-BB59-D798E475B7B9}" sibTransId="{B4E59C1C-27BB-408B-A3D1-BECC102BE524}"/>
    <dgm:cxn modelId="{E9993FF8-CDFE-4E0F-9028-04041A269357}" type="presOf" srcId="{BC958D77-20C4-4599-BCF6-197A26102794}" destId="{086A6457-42F8-4316-BE4A-5567D4C25C18}" srcOrd="0" destOrd="0" presId="urn:microsoft.com/office/officeart/2024/3/layout/verticalVisualTextBlock1"/>
    <dgm:cxn modelId="{10FC22E0-86C6-4509-AC66-2E344C0326CF}" type="presParOf" srcId="{C44B904D-A11F-4A44-9A95-0DC3E8591C32}" destId="{D4D02DDA-1F2F-4C4F-ADB6-1E7AC75F4242}" srcOrd="0" destOrd="0" presId="urn:microsoft.com/office/officeart/2024/3/layout/verticalVisualTextBlock1"/>
    <dgm:cxn modelId="{E645CF20-9D9E-4749-A4F3-A5E102ACA244}" type="presParOf" srcId="{D4D02DDA-1F2F-4C4F-ADB6-1E7AC75F4242}" destId="{C7F9C949-F133-4016-B8A8-01B5AAC9F0B1}" srcOrd="0" destOrd="0" presId="urn:microsoft.com/office/officeart/2024/3/layout/verticalVisualTextBlock1"/>
    <dgm:cxn modelId="{2127EA60-8314-424D-92D6-150F70ADE77C}" type="presParOf" srcId="{D4D02DDA-1F2F-4C4F-ADB6-1E7AC75F4242}" destId="{B16A5EFB-AA58-4EBF-9A51-C471252DF440}" srcOrd="1" destOrd="0" presId="urn:microsoft.com/office/officeart/2024/3/layout/verticalVisualTextBlock1"/>
    <dgm:cxn modelId="{F1E96CBC-AB45-4F6D-91CF-7848B7E6E565}" type="presParOf" srcId="{D4D02DDA-1F2F-4C4F-ADB6-1E7AC75F4242}" destId="{A2F692FA-37AD-4E21-B207-302BF342B3BD}" srcOrd="2" destOrd="0" presId="urn:microsoft.com/office/officeart/2024/3/layout/verticalVisualTextBlock1"/>
    <dgm:cxn modelId="{EE181293-5268-4A9A-B348-229DB84B0876}" type="presParOf" srcId="{C44B904D-A11F-4A44-9A95-0DC3E8591C32}" destId="{83A73EC2-086F-4537-80DA-4A6D18597834}" srcOrd="1" destOrd="0" presId="urn:microsoft.com/office/officeart/2024/3/layout/verticalVisualTextBlock1"/>
    <dgm:cxn modelId="{6E6BCD87-2552-4819-ADE3-D8E222D2A129}" type="presParOf" srcId="{C44B904D-A11F-4A44-9A95-0DC3E8591C32}" destId="{0CCE7AF1-CA76-4583-A145-3987AE58378E}" srcOrd="2" destOrd="0" presId="urn:microsoft.com/office/officeart/2024/3/layout/verticalVisualTextBlock1"/>
    <dgm:cxn modelId="{6AB127DC-CC7A-420B-8F92-8928E3CBF873}" type="presParOf" srcId="{0CCE7AF1-CA76-4583-A145-3987AE58378E}" destId="{921766E1-CC12-47FF-A782-90391ACB0D1F}" srcOrd="0" destOrd="0" presId="urn:microsoft.com/office/officeart/2024/3/layout/verticalVisualTextBlock1"/>
    <dgm:cxn modelId="{3492DE11-01D3-4972-A5B6-46D2560A7BD3}" type="presParOf" srcId="{0CCE7AF1-CA76-4583-A145-3987AE58378E}" destId="{99E344A5-7FB0-42E0-9F5A-92DBC7275D9A}" srcOrd="1" destOrd="0" presId="urn:microsoft.com/office/officeart/2024/3/layout/verticalVisualTextBlock1"/>
    <dgm:cxn modelId="{3B974BD5-5F82-4CA2-AECA-93FAA5CA57CB}" type="presParOf" srcId="{0CCE7AF1-CA76-4583-A145-3987AE58378E}" destId="{2F833D40-C4C7-469F-ADD3-30DE29342E25}" srcOrd="2" destOrd="0" presId="urn:microsoft.com/office/officeart/2024/3/layout/verticalVisualTextBlock1"/>
    <dgm:cxn modelId="{47854A0F-C28E-450D-9496-25B24D3AB6F3}" type="presParOf" srcId="{C44B904D-A11F-4A44-9A95-0DC3E8591C32}" destId="{086A6457-42F8-4316-BE4A-5567D4C25C18}" srcOrd="3" destOrd="0" presId="urn:microsoft.com/office/officeart/2024/3/layout/verticalVisualTextBlock1"/>
    <dgm:cxn modelId="{AE024160-0D13-46EC-AE6F-57D0DC172C4E}" type="presParOf" srcId="{C44B904D-A11F-4A44-9A95-0DC3E8591C32}" destId="{7CB4790A-31FE-4212-9DD3-362B2ED93A5B}" srcOrd="4" destOrd="0" presId="urn:microsoft.com/office/officeart/2024/3/layout/verticalVisualTextBlock1"/>
    <dgm:cxn modelId="{2BA004C4-81A0-4522-B34B-FE900110E316}" type="presParOf" srcId="{7CB4790A-31FE-4212-9DD3-362B2ED93A5B}" destId="{35CC8429-10C5-46ED-8DA1-C26331C59B73}" srcOrd="0" destOrd="0" presId="urn:microsoft.com/office/officeart/2024/3/layout/verticalVisualTextBlock1"/>
    <dgm:cxn modelId="{61E56EEC-5260-42EE-8F9F-127D61C626FA}" type="presParOf" srcId="{7CB4790A-31FE-4212-9DD3-362B2ED93A5B}" destId="{C03F857A-3F5B-42F2-8E52-5122F0E4E414}" srcOrd="1" destOrd="0" presId="urn:microsoft.com/office/officeart/2024/3/layout/verticalVisualTextBlock1"/>
    <dgm:cxn modelId="{75BA7F4A-74AB-471E-97A4-5FBE41237032}" type="presParOf" srcId="{7CB4790A-31FE-4212-9DD3-362B2ED93A5B}" destId="{A685D64D-92C0-42A6-8942-30D160F4E346}" srcOrd="2" destOrd="0" presId="urn:microsoft.com/office/officeart/2024/3/layout/verticalVisualTextBlock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5C8EB-E2EB-4C5A-91B8-2CED519D7C71}">
      <dsp:nvSpPr>
        <dsp:cNvPr id="0" name=""/>
        <dsp:cNvSpPr/>
      </dsp:nvSpPr>
      <dsp:spPr>
        <a:xfrm>
          <a:off x="0" y="0"/>
          <a:ext cx="1362223" cy="1362223"/>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DB2FF1-3F1F-4A30-807C-30FCF5CFA6F3}">
      <dsp:nvSpPr>
        <dsp:cNvPr id="0" name=""/>
        <dsp:cNvSpPr/>
      </dsp:nvSpPr>
      <dsp:spPr>
        <a:xfrm>
          <a:off x="1542223" y="0"/>
          <a:ext cx="6774688" cy="37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Shaping Industry Regulations</a:t>
          </a:r>
        </a:p>
      </dsp:txBody>
      <dsp:txXfrm>
        <a:off x="1542223" y="0"/>
        <a:ext cx="6774688" cy="377502"/>
      </dsp:txXfrm>
    </dsp:sp>
    <dsp:sp modelId="{720A8112-8FD3-44E2-BF27-AF596FF72C9F}">
      <dsp:nvSpPr>
        <dsp:cNvPr id="0" name=""/>
        <dsp:cNvSpPr/>
      </dsp:nvSpPr>
      <dsp:spPr>
        <a:xfrm>
          <a:off x="1542223" y="377502"/>
          <a:ext cx="6774688" cy="98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The NCBFAA PAC plays a crucial role in influencing rules and regulations that impact our industry landscape.</a:t>
          </a:r>
        </a:p>
      </dsp:txBody>
      <dsp:txXfrm>
        <a:off x="1542223" y="377502"/>
        <a:ext cx="6774688" cy="984721"/>
      </dsp:txXfrm>
    </dsp:sp>
    <dsp:sp modelId="{72C061D5-02AB-4EA8-94EE-87DB171C7E8F}">
      <dsp:nvSpPr>
        <dsp:cNvPr id="0" name=""/>
        <dsp:cNvSpPr/>
      </dsp:nvSpPr>
      <dsp:spPr>
        <a:xfrm>
          <a:off x="0" y="1471201"/>
          <a:ext cx="1362223" cy="136222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17127" r="26620" b="-5"/>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ABC4C8A-62DC-4DAC-B11D-067624D30994}">
      <dsp:nvSpPr>
        <dsp:cNvPr id="0" name=""/>
        <dsp:cNvSpPr/>
      </dsp:nvSpPr>
      <dsp:spPr>
        <a:xfrm>
          <a:off x="1542223" y="1471201"/>
          <a:ext cx="6774688" cy="37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Bipartisan Support</a:t>
          </a:r>
        </a:p>
      </dsp:txBody>
      <dsp:txXfrm>
        <a:off x="1542223" y="1471201"/>
        <a:ext cx="6774688" cy="377502"/>
      </dsp:txXfrm>
    </dsp:sp>
    <dsp:sp modelId="{81840E6A-802B-442B-B56A-CB812A6DA44B}">
      <dsp:nvSpPr>
        <dsp:cNvPr id="0" name=""/>
        <dsp:cNvSpPr/>
      </dsp:nvSpPr>
      <dsp:spPr>
        <a:xfrm>
          <a:off x="1542223" y="1848704"/>
          <a:ext cx="6774688" cy="98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As a bipartisan committee, the PAC supports candidates from both parties who prioritize key issues affecting our industry.</a:t>
          </a:r>
        </a:p>
      </dsp:txBody>
      <dsp:txXfrm>
        <a:off x="1542223" y="1848704"/>
        <a:ext cx="6774688" cy="984721"/>
      </dsp:txXfrm>
    </dsp:sp>
    <dsp:sp modelId="{4A421556-612A-4D0A-8B55-CBE9F238EB08}">
      <dsp:nvSpPr>
        <dsp:cNvPr id="0" name=""/>
        <dsp:cNvSpPr/>
      </dsp:nvSpPr>
      <dsp:spPr>
        <a:xfrm>
          <a:off x="0" y="2942403"/>
          <a:ext cx="1362223" cy="136222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14253" r="-14" b="-13"/>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D42EA34-46C4-4731-ACF0-9FE1A0DA5BCC}">
      <dsp:nvSpPr>
        <dsp:cNvPr id="0" name=""/>
        <dsp:cNvSpPr/>
      </dsp:nvSpPr>
      <dsp:spPr>
        <a:xfrm>
          <a:off x="1542223" y="2942403"/>
          <a:ext cx="6774688" cy="37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Collective Contributions</a:t>
          </a:r>
        </a:p>
      </dsp:txBody>
      <dsp:txXfrm>
        <a:off x="1542223" y="2942403"/>
        <a:ext cx="6774688" cy="377502"/>
      </dsp:txXfrm>
    </dsp:sp>
    <dsp:sp modelId="{F2C62FA2-BB0C-4458-BBE5-266D23FD6D3D}">
      <dsp:nvSpPr>
        <dsp:cNvPr id="0" name=""/>
        <dsp:cNvSpPr/>
      </dsp:nvSpPr>
      <dsp:spPr>
        <a:xfrm>
          <a:off x="1542223" y="3319905"/>
          <a:ext cx="6774688" cy="98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PAC pools individual contributions to support key candidates for Congress and the Senate under federal election regulations.</a:t>
          </a:r>
        </a:p>
      </dsp:txBody>
      <dsp:txXfrm>
        <a:off x="1542223" y="3319905"/>
        <a:ext cx="6774688" cy="984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9C949-F133-4016-B8A8-01B5AAC9F0B1}">
      <dsp:nvSpPr>
        <dsp:cNvPr id="0" name=""/>
        <dsp:cNvSpPr/>
      </dsp:nvSpPr>
      <dsp:spPr>
        <a:xfrm>
          <a:off x="0" y="0"/>
          <a:ext cx="1350168" cy="135016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l="31919" r="1331" b="1"/>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6A5EFB-AA58-4EBF-9A51-C471252DF440}">
      <dsp:nvSpPr>
        <dsp:cNvPr id="0" name=""/>
        <dsp:cNvSpPr/>
      </dsp:nvSpPr>
      <dsp:spPr>
        <a:xfrm>
          <a:off x="1530168" y="0"/>
          <a:ext cx="6851831" cy="37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solidFill>
                <a:schemeClr val="tx2"/>
              </a:solidFill>
            </a:rPr>
            <a:t>Personal Donations</a:t>
          </a:r>
        </a:p>
      </dsp:txBody>
      <dsp:txXfrm>
        <a:off x="1530168" y="0"/>
        <a:ext cx="6851831" cy="379302"/>
      </dsp:txXfrm>
    </dsp:sp>
    <dsp:sp modelId="{A2F692FA-37AD-4E21-B207-302BF342B3BD}">
      <dsp:nvSpPr>
        <dsp:cNvPr id="0" name=""/>
        <dsp:cNvSpPr/>
      </dsp:nvSpPr>
      <dsp:spPr>
        <a:xfrm>
          <a:off x="1530168" y="379302"/>
          <a:ext cx="6851831" cy="97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solidFill>
                <a:schemeClr val="tx2"/>
              </a:solidFill>
            </a:rPr>
            <a:t>Contributions are personal, and each individual can decide the amount they are comfortable donating.</a:t>
          </a:r>
        </a:p>
      </dsp:txBody>
      <dsp:txXfrm>
        <a:off x="1530168" y="379302"/>
        <a:ext cx="6851831" cy="970866"/>
      </dsp:txXfrm>
    </dsp:sp>
    <dsp:sp modelId="{921766E1-CC12-47FF-A782-90391ACB0D1F}">
      <dsp:nvSpPr>
        <dsp:cNvPr id="0" name=""/>
        <dsp:cNvSpPr/>
      </dsp:nvSpPr>
      <dsp:spPr>
        <a:xfrm>
          <a:off x="0" y="1458182"/>
          <a:ext cx="1350168" cy="135016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29625" r="3625" b="1"/>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9E344A5-7FB0-42E0-9F5A-92DBC7275D9A}">
      <dsp:nvSpPr>
        <dsp:cNvPr id="0" name=""/>
        <dsp:cNvSpPr/>
      </dsp:nvSpPr>
      <dsp:spPr>
        <a:xfrm>
          <a:off x="1530168" y="1458182"/>
          <a:ext cx="6851831" cy="37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solidFill>
                <a:schemeClr val="tx2"/>
              </a:solidFill>
            </a:rPr>
            <a:t>Flexible Amounts</a:t>
          </a:r>
        </a:p>
      </dsp:txBody>
      <dsp:txXfrm>
        <a:off x="1530168" y="1458182"/>
        <a:ext cx="6851831" cy="379302"/>
      </dsp:txXfrm>
    </dsp:sp>
    <dsp:sp modelId="{2F833D40-C4C7-469F-ADD3-30DE29342E25}">
      <dsp:nvSpPr>
        <dsp:cNvPr id="0" name=""/>
        <dsp:cNvSpPr/>
      </dsp:nvSpPr>
      <dsp:spPr>
        <a:xfrm>
          <a:off x="1530168" y="1837484"/>
          <a:ext cx="6851831" cy="97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solidFill>
                <a:schemeClr val="tx2"/>
              </a:solidFill>
            </a:rPr>
            <a:t>Donors are encouraged to give any amount that feels appropriate for them, fostering a personal connection.</a:t>
          </a:r>
        </a:p>
      </dsp:txBody>
      <dsp:txXfrm>
        <a:off x="1530168" y="1837484"/>
        <a:ext cx="6851831" cy="970866"/>
      </dsp:txXfrm>
    </dsp:sp>
    <dsp:sp modelId="{35CC8429-10C5-46ED-8DA1-C26331C59B73}">
      <dsp:nvSpPr>
        <dsp:cNvPr id="0" name=""/>
        <dsp:cNvSpPr/>
      </dsp:nvSpPr>
      <dsp:spPr>
        <a:xfrm>
          <a:off x="0" y="2916364"/>
          <a:ext cx="1350168" cy="135016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17800" r="15698" b="-3"/>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3F857A-3F5B-42F2-8E52-5122F0E4E414}">
      <dsp:nvSpPr>
        <dsp:cNvPr id="0" name=""/>
        <dsp:cNvSpPr/>
      </dsp:nvSpPr>
      <dsp:spPr>
        <a:xfrm>
          <a:off x="1530168" y="2916364"/>
          <a:ext cx="6851831" cy="37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solidFill>
                <a:schemeClr val="tx2"/>
              </a:solidFill>
            </a:rPr>
            <a:t>Annual Contribution Limit</a:t>
          </a:r>
        </a:p>
      </dsp:txBody>
      <dsp:txXfrm>
        <a:off x="1530168" y="2916364"/>
        <a:ext cx="6851831" cy="379302"/>
      </dsp:txXfrm>
    </dsp:sp>
    <dsp:sp modelId="{A685D64D-92C0-42A6-8942-30D160F4E346}">
      <dsp:nvSpPr>
        <dsp:cNvPr id="0" name=""/>
        <dsp:cNvSpPr/>
      </dsp:nvSpPr>
      <dsp:spPr>
        <a:xfrm>
          <a:off x="1530168" y="3295667"/>
          <a:ext cx="6851831" cy="97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solidFill>
                <a:schemeClr val="tx2"/>
              </a:solidFill>
            </a:rPr>
            <a:t>The maximum annual contribution each individual can make is capped at $5,000.</a:t>
          </a:r>
        </a:p>
      </dsp:txBody>
      <dsp:txXfrm>
        <a:off x="1530168" y="3295667"/>
        <a:ext cx="6851831" cy="970866"/>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EAA92-0429-47AA-9C9A-91D5D5C8B470}" type="datetimeFigureOut">
              <a:rPr lang="en-US" smtClean="0"/>
              <a:t>3/31/2025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9A11F-C40F-436F-A201-0C12F6CBF84D}" type="slidenum">
              <a:rPr lang="en-US" smtClean="0"/>
              <a:t>‹#›</a:t>
            </a:fld>
            <a:endParaRPr lang="en-US"/>
          </a:p>
        </p:txBody>
      </p:sp>
    </p:spTree>
    <p:extLst>
      <p:ext uri="{BB962C8B-B14F-4D97-AF65-F5344CB8AC3E}">
        <p14:creationId xmlns:p14="http://schemas.microsoft.com/office/powerpoint/2010/main" val="335761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1454F78-00C1-4141-8D31-604BFA81E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310A77B-21E5-4EBC-8906-82AE362D34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18B2DA62-8A11-4A98-BCF8-1B08364D41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FF1A34-8E00-43ED-92B7-427221692C82}"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conclusion, the NCBFAA PAC is a powerful tool for advocacy within the customs brokerage and freight forwarding industries. By understanding its function, governance, operations, and contribution guidelines, members can actively participate in shaping their political environment for the better.</a:t>
            </a:r>
          </a:p>
          <a:p>
            <a:endParaRPr lang="en-US" dirty="0"/>
          </a:p>
        </p:txBody>
      </p:sp>
      <p:sp>
        <p:nvSpPr>
          <p:cNvPr id="4" name="Slide Number Placeholder 3"/>
          <p:cNvSpPr>
            <a:spLocks noGrp="1"/>
          </p:cNvSpPr>
          <p:nvPr>
            <p:ph type="sldNum" sz="quarter" idx="5"/>
          </p:nvPr>
        </p:nvSpPr>
        <p:spPr/>
        <p:txBody>
          <a:bodyPr/>
          <a:lstStyle/>
          <a:p>
            <a:fld id="{2D49A11F-C40F-436F-A201-0C12F6CBF84D}" type="slidenum">
              <a:rPr lang="en-US" smtClean="0"/>
              <a:t>15</a:t>
            </a:fld>
            <a:endParaRPr lang="en-US"/>
          </a:p>
        </p:txBody>
      </p:sp>
    </p:spTree>
    <p:extLst>
      <p:ext uri="{BB962C8B-B14F-4D97-AF65-F5344CB8AC3E}">
        <p14:creationId xmlns:p14="http://schemas.microsoft.com/office/powerpoint/2010/main" val="345060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NCBFAA Political Action Committee (PAC) plays a vital role in advocating for the interests of the customs broker and freight forwarder industries. This presentation will provide insights into the PAC's importance, governance, operations, and contributor guidelines.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presentation, we will cover the key aspects of the NCBFAA PAC, including its role and significance, governance structure, operational focus on key issues, and guidelines for contributors. Each section aims to provide a comprehensive understanding of how the PAC functions and its impact on the industry.</a:t>
            </a:r>
          </a:p>
          <a:p>
            <a:endParaRPr lang="en-US" dirty="0"/>
          </a:p>
        </p:txBody>
      </p:sp>
      <p:sp>
        <p:nvSpPr>
          <p:cNvPr id="4" name="Slide Number Placeholder 3"/>
          <p:cNvSpPr>
            <a:spLocks noGrp="1"/>
          </p:cNvSpPr>
          <p:nvPr>
            <p:ph type="sldNum" sz="quarter" idx="5"/>
          </p:nvPr>
        </p:nvSpPr>
        <p:spPr/>
        <p:txBody>
          <a:bodyPr/>
          <a:lstStyle/>
          <a:p>
            <a:fld id="{2D49A11F-C40F-436F-A201-0C12F6CBF84D}" type="slidenum">
              <a:rPr lang="en-US" smtClean="0"/>
              <a:t>3</a:t>
            </a:fld>
            <a:endParaRPr lang="en-US"/>
          </a:p>
        </p:txBody>
      </p:sp>
    </p:spTree>
    <p:extLst>
      <p:ext uri="{BB962C8B-B14F-4D97-AF65-F5344CB8AC3E}">
        <p14:creationId xmlns:p14="http://schemas.microsoft.com/office/powerpoint/2010/main" val="167121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NCBFAA Political Action Committee (PAC) plays an important role in shaping the rules and regulations that govern our industry. We are a bipartisan committee and support those that support key issues impacting our industry. We operate under federal election regulations, which pools together individual contributions and collectively contributes them to key candidates for Congress and the Senate.
</a:t>
            </a:r>
          </a:p>
          <a:p>
            <a:endParaRPr lang="en-US" dirty="0"/>
          </a:p>
        </p:txBody>
      </p:sp>
      <p:sp>
        <p:nvSpPr>
          <p:cNvPr id="4" name="Slide Number Placeholder 3"/>
          <p:cNvSpPr>
            <a:spLocks noGrp="1"/>
          </p:cNvSpPr>
          <p:nvPr>
            <p:ph type="sldNum" sz="quarter" idx="5"/>
          </p:nvPr>
        </p:nvSpPr>
        <p:spPr/>
        <p:txBody>
          <a:bodyPr/>
          <a:lstStyle/>
          <a:p>
            <a:fld id="{2D49A11F-C40F-436F-A201-0C12F6CBF84D}" type="slidenum">
              <a:rPr lang="en-US" smtClean="0"/>
              <a:t>5</a:t>
            </a:fld>
            <a:endParaRPr lang="en-US"/>
          </a:p>
        </p:txBody>
      </p:sp>
    </p:spTree>
    <p:extLst>
      <p:ext uri="{BB962C8B-B14F-4D97-AF65-F5344CB8AC3E}">
        <p14:creationId xmlns:p14="http://schemas.microsoft.com/office/powerpoint/2010/main" val="293791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NCBFAA PAC provides the Association with the ability to be a stronger, more unified force in the political arena, to contribute in larger amounts to a greater number of candidates on a broader geographic scale than most of us would or could individually.  Because there is strength in numbers, the NCBFAA PAC is more effective than individual contributions. This gives greater impact on a national scale to each dollar contributed by an NCBFAA member.
</a:t>
            </a:r>
          </a:p>
        </p:txBody>
      </p:sp>
      <p:sp>
        <p:nvSpPr>
          <p:cNvPr id="4" name="Slide Number Placeholder 3"/>
          <p:cNvSpPr>
            <a:spLocks noGrp="1"/>
          </p:cNvSpPr>
          <p:nvPr>
            <p:ph type="sldNum" sz="quarter" idx="5"/>
          </p:nvPr>
        </p:nvSpPr>
        <p:spPr/>
        <p:txBody>
          <a:bodyPr/>
          <a:lstStyle/>
          <a:p>
            <a:fld id="{2D49A11F-C40F-436F-A201-0C12F6CBF84D}" type="slidenum">
              <a:rPr lang="en-US" smtClean="0"/>
              <a:t>6</a:t>
            </a:fld>
            <a:endParaRPr lang="en-US"/>
          </a:p>
        </p:txBody>
      </p:sp>
    </p:spTree>
    <p:extLst>
      <p:ext uri="{BB962C8B-B14F-4D97-AF65-F5344CB8AC3E}">
        <p14:creationId xmlns:p14="http://schemas.microsoft.com/office/powerpoint/2010/main" val="1177874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Who directs the activities of the NCBFAA PAC?</a:t>
            </a:r>
          </a:p>
          <a:p>
            <a:r>
              <a:rPr lang="en-US" dirty="0"/>
              <a:t>
The NCBFAA PAC Board of Governors, a committee composed of NCBFAA leaders representing the customs broker and forwarder industry, handles the PAC activities, coordinates fundraising for the PAC and selects candidates for contributions, with input from our Legislative Representative.
</a:t>
            </a:r>
          </a:p>
        </p:txBody>
      </p:sp>
      <p:sp>
        <p:nvSpPr>
          <p:cNvPr id="4" name="Slide Number Placeholder 3"/>
          <p:cNvSpPr>
            <a:spLocks noGrp="1"/>
          </p:cNvSpPr>
          <p:nvPr>
            <p:ph type="sldNum" sz="quarter" idx="5"/>
          </p:nvPr>
        </p:nvSpPr>
        <p:spPr/>
        <p:txBody>
          <a:bodyPr/>
          <a:lstStyle/>
          <a:p>
            <a:fld id="{4FBA0A77-9B01-C145-A2C6-946331995F8E}" type="slidenum">
              <a:rPr lang="x-none" smtClean="0"/>
              <a:t>8</a:t>
            </a:fld>
            <a:endParaRPr lang="x-none"/>
          </a:p>
        </p:txBody>
      </p:sp>
    </p:spTree>
    <p:extLst>
      <p:ext uri="{BB962C8B-B14F-4D97-AF65-F5344CB8AC3E}">
        <p14:creationId xmlns:p14="http://schemas.microsoft.com/office/powerpoint/2010/main" val="174485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the NCBFAA PAC work?</a:t>
            </a:r>
          </a:p>
          <a:p>
            <a:r>
              <a:rPr lang="en-US" dirty="0"/>
              <a:t>
The NCBFAA PAC concentrates on those issues that have become vitally important to customs brokers and freight forwarders and targets those candidates who make a difference in these areas. The NCBFAA PAC Committee selects only candidates who meet our standards in voicing the interest of the industry in Congress and who serve the nation well in high public office.
</a:t>
            </a:r>
          </a:p>
        </p:txBody>
      </p:sp>
      <p:sp>
        <p:nvSpPr>
          <p:cNvPr id="4" name="Slide Number Placeholder 3"/>
          <p:cNvSpPr>
            <a:spLocks noGrp="1"/>
          </p:cNvSpPr>
          <p:nvPr>
            <p:ph type="sldNum" sz="quarter" idx="5"/>
          </p:nvPr>
        </p:nvSpPr>
        <p:spPr/>
        <p:txBody>
          <a:bodyPr/>
          <a:lstStyle/>
          <a:p>
            <a:fld id="{2D49A11F-C40F-436F-A201-0C12F6CBF84D}" type="slidenum">
              <a:rPr lang="en-US" smtClean="0"/>
              <a:t>10</a:t>
            </a:fld>
            <a:endParaRPr lang="en-US"/>
          </a:p>
        </p:txBody>
      </p:sp>
    </p:spTree>
    <p:extLst>
      <p:ext uri="{BB962C8B-B14F-4D97-AF65-F5344CB8AC3E}">
        <p14:creationId xmlns:p14="http://schemas.microsoft.com/office/powerpoint/2010/main" val="119475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contributors suggest candidates they feel the NCBFAA PAC should support?</a:t>
            </a:r>
          </a:p>
          <a:p>
            <a:r>
              <a:rPr lang="en-US" dirty="0"/>
              <a:t>
Any contributor is encouraged to make recommendations at any time to any member of the NCBFAA PAC Committee, the NCBFAA officers and Board of Directors, or staff
</a:t>
            </a:r>
          </a:p>
          <a:p>
            <a:r>
              <a:rPr lang="en-US" dirty="0"/>
              <a:t>Can my company contribute?</a:t>
            </a:r>
          </a:p>
          <a:p>
            <a:r>
              <a:rPr lang="en-US" dirty="0"/>
              <a:t>
No! Federal law prohibits contributions from incorporated entities.
</a:t>
            </a:r>
          </a:p>
          <a:p>
            <a:endParaRPr lang="en-US" dirty="0"/>
          </a:p>
        </p:txBody>
      </p:sp>
      <p:sp>
        <p:nvSpPr>
          <p:cNvPr id="4" name="Slide Number Placeholder 3"/>
          <p:cNvSpPr>
            <a:spLocks noGrp="1"/>
          </p:cNvSpPr>
          <p:nvPr>
            <p:ph type="sldNum" sz="quarter" idx="5"/>
          </p:nvPr>
        </p:nvSpPr>
        <p:spPr/>
        <p:txBody>
          <a:bodyPr/>
          <a:lstStyle/>
          <a:p>
            <a:fld id="{2D49A11F-C40F-436F-A201-0C12F6CBF84D}" type="slidenum">
              <a:rPr lang="en-US" smtClean="0"/>
              <a:t>12</a:t>
            </a:fld>
            <a:endParaRPr lang="en-US"/>
          </a:p>
        </p:txBody>
      </p:sp>
    </p:spTree>
    <p:extLst>
      <p:ext uri="{BB962C8B-B14F-4D97-AF65-F5344CB8AC3E}">
        <p14:creationId xmlns:p14="http://schemas.microsoft.com/office/powerpoint/2010/main" val="40134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recommended contribution?</a:t>
            </a:r>
          </a:p>
          <a:p>
            <a:r>
              <a:rPr lang="en-US" dirty="0"/>
              <a:t>
Whatever you feel appropriate. As a reminder this is a personal donation, so whatever amount you feel comfortable donating personally. The maximum contribution annually from each individual is $5,000.
</a:t>
            </a:r>
          </a:p>
          <a:p>
            <a:endParaRPr lang="en-US" dirty="0"/>
          </a:p>
        </p:txBody>
      </p:sp>
      <p:sp>
        <p:nvSpPr>
          <p:cNvPr id="4" name="Slide Number Placeholder 3"/>
          <p:cNvSpPr>
            <a:spLocks noGrp="1"/>
          </p:cNvSpPr>
          <p:nvPr>
            <p:ph type="sldNum" sz="quarter" idx="5"/>
          </p:nvPr>
        </p:nvSpPr>
        <p:spPr/>
        <p:txBody>
          <a:bodyPr/>
          <a:lstStyle/>
          <a:p>
            <a:fld id="{2D49A11F-C40F-436F-A201-0C12F6CBF84D}" type="slidenum">
              <a:rPr lang="en-US" smtClean="0"/>
              <a:t>13</a:t>
            </a:fld>
            <a:endParaRPr lang="en-US"/>
          </a:p>
        </p:txBody>
      </p:sp>
    </p:spTree>
    <p:extLst>
      <p:ext uri="{BB962C8B-B14F-4D97-AF65-F5344CB8AC3E}">
        <p14:creationId xmlns:p14="http://schemas.microsoft.com/office/powerpoint/2010/main" val="389236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is the best time to give to the NCBFAA PAC?</a:t>
            </a:r>
          </a:p>
          <a:p>
            <a:r>
              <a:rPr lang="en-US" dirty="0"/>
              <a:t>
The NCBFAA PAC accepts contributions at any time, even when elections are not immediately pending.
</a:t>
            </a:r>
          </a:p>
        </p:txBody>
      </p:sp>
      <p:sp>
        <p:nvSpPr>
          <p:cNvPr id="4" name="Slide Number Placeholder 3"/>
          <p:cNvSpPr>
            <a:spLocks noGrp="1"/>
          </p:cNvSpPr>
          <p:nvPr>
            <p:ph type="sldNum" sz="quarter" idx="5"/>
          </p:nvPr>
        </p:nvSpPr>
        <p:spPr/>
        <p:txBody>
          <a:bodyPr/>
          <a:lstStyle/>
          <a:p>
            <a:fld id="{2D49A11F-C40F-436F-A201-0C12F6CBF84D}" type="slidenum">
              <a:rPr lang="en-US" smtClean="0"/>
              <a:t>14</a:t>
            </a:fld>
            <a:endParaRPr lang="en-US"/>
          </a:p>
        </p:txBody>
      </p:sp>
    </p:spTree>
    <p:extLst>
      <p:ext uri="{BB962C8B-B14F-4D97-AF65-F5344CB8AC3E}">
        <p14:creationId xmlns:p14="http://schemas.microsoft.com/office/powerpoint/2010/main" val="86015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65521B-4CDC-42C8-B0D2-7347A2A52E8A}"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133022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521B-4CDC-42C8-B0D2-7347A2A52E8A}"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23820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521B-4CDC-42C8-B0D2-7347A2A52E8A}"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775843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_image_dark+text_blue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0E734C-0605-B40F-2E85-1C649BF1965B}"/>
              </a:ext>
            </a:extLst>
          </p:cNvPr>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13"/>
          </a:p>
        </p:txBody>
      </p:sp>
      <p:sp>
        <p:nvSpPr>
          <p:cNvPr id="3" name="Slide Number Placeholder 2">
            <a:extLst>
              <a:ext uri="{FF2B5EF4-FFF2-40B4-BE49-F238E27FC236}">
                <a16:creationId xmlns:a16="http://schemas.microsoft.com/office/drawing/2014/main" id="{F98A58D8-A6A2-C555-EADD-B156E6C4F0E1}"/>
              </a:ext>
            </a:extLst>
          </p:cNvPr>
          <p:cNvSpPr>
            <a:spLocks noGrp="1"/>
          </p:cNvSpPr>
          <p:nvPr>
            <p:ph type="sldNum" sz="quarter" idx="10"/>
          </p:nvPr>
        </p:nvSpPr>
        <p:spPr>
          <a:xfrm>
            <a:off x="7180737" y="6308726"/>
            <a:ext cx="1543050" cy="274638"/>
          </a:xfrm>
          <a:prstGeom prst="rect">
            <a:avLst/>
          </a:prstGeom>
        </p:spPr>
        <p:txBody>
          <a:bodyPr/>
          <a:lstStyle>
            <a:lvl1pPr>
              <a:defRPr>
                <a:solidFill>
                  <a:schemeClr val="bg1"/>
                </a:solidFill>
              </a:defRPr>
            </a:lvl1pPr>
          </a:lstStyle>
          <a:p>
            <a:fld id="{ACD070C9-30FD-4CFC-95B5-5639DFECCCEE}" type="slidenum">
              <a:rPr lang="de-DE"/>
              <a:pPr/>
              <a:t>‹#›</a:t>
            </a:fld>
            <a:endParaRPr lang="de-DE"/>
          </a:p>
        </p:txBody>
      </p:sp>
      <p:sp>
        <p:nvSpPr>
          <p:cNvPr id="13" name="Picture Placeholder 12">
            <a:extLst>
              <a:ext uri="{FF2B5EF4-FFF2-40B4-BE49-F238E27FC236}">
                <a16:creationId xmlns:a16="http://schemas.microsoft.com/office/drawing/2014/main" id="{CD78B16F-D0B1-DD9A-8319-1B783CCA8239}"/>
              </a:ext>
            </a:extLst>
          </p:cNvPr>
          <p:cNvSpPr>
            <a:spLocks noGrp="1"/>
          </p:cNvSpPr>
          <p:nvPr>
            <p:ph type="pic" sz="quarter" idx="11" hasCustomPrompt="1"/>
          </p:nvPr>
        </p:nvSpPr>
        <p:spPr>
          <a:xfrm>
            <a:off x="4572000" y="0"/>
            <a:ext cx="4572000" cy="5734050"/>
          </a:xfrm>
          <a:custGeom>
            <a:avLst/>
            <a:gdLst>
              <a:gd name="connsiteX0" fmla="*/ 0 w 6096000"/>
              <a:gd name="connsiteY0" fmla="*/ 0 h 5734050"/>
              <a:gd name="connsiteX1" fmla="*/ 288950 w 6096000"/>
              <a:gd name="connsiteY1" fmla="*/ 0 h 5734050"/>
              <a:gd name="connsiteX2" fmla="*/ 3743324 w 6096000"/>
              <a:gd name="connsiteY2" fmla="*/ 0 h 5734050"/>
              <a:gd name="connsiteX3" fmla="*/ 6095999 w 6096000"/>
              <a:gd name="connsiteY3" fmla="*/ 0 h 5734050"/>
              <a:gd name="connsiteX4" fmla="*/ 6096000 w 6096000"/>
              <a:gd name="connsiteY4" fmla="*/ 0 h 5734050"/>
              <a:gd name="connsiteX5" fmla="*/ 6096000 w 6096000"/>
              <a:gd name="connsiteY5" fmla="*/ 288950 h 5734050"/>
              <a:gd name="connsiteX6" fmla="*/ 6096000 w 6096000"/>
              <a:gd name="connsiteY6" fmla="*/ 2143125 h 5734050"/>
              <a:gd name="connsiteX7" fmla="*/ 6096000 w 6096000"/>
              <a:gd name="connsiteY7" fmla="*/ 5445322 h 5734050"/>
              <a:gd name="connsiteX8" fmla="*/ 6095999 w 6096000"/>
              <a:gd name="connsiteY8" fmla="*/ 5445332 h 5734050"/>
              <a:gd name="connsiteX9" fmla="*/ 6095999 w 6096000"/>
              <a:gd name="connsiteY9" fmla="*/ 5734050 h 5734050"/>
              <a:gd name="connsiteX10" fmla="*/ 286748 w 6096000"/>
              <a:gd name="connsiteY10" fmla="*/ 5734050 h 5734050"/>
              <a:gd name="connsiteX11" fmla="*/ 230717 w 6096000"/>
              <a:gd name="connsiteY11" fmla="*/ 5728402 h 5734050"/>
              <a:gd name="connsiteX12" fmla="*/ 0 w 6096000"/>
              <a:gd name="connsiteY12" fmla="*/ 5445322 h 5734050"/>
              <a:gd name="connsiteX13" fmla="*/ 0 w 6096000"/>
              <a:gd name="connsiteY13" fmla="*/ 2143125 h 5734050"/>
              <a:gd name="connsiteX14" fmla="*/ 0 w 6096000"/>
              <a:gd name="connsiteY14" fmla="*/ 288950 h 573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96000" h="5734050">
                <a:moveTo>
                  <a:pt x="0" y="0"/>
                </a:moveTo>
                <a:lnTo>
                  <a:pt x="288950" y="0"/>
                </a:lnTo>
                <a:lnTo>
                  <a:pt x="3743324" y="0"/>
                </a:lnTo>
                <a:lnTo>
                  <a:pt x="6095999" y="0"/>
                </a:lnTo>
                <a:lnTo>
                  <a:pt x="6096000" y="0"/>
                </a:lnTo>
                <a:lnTo>
                  <a:pt x="6096000" y="288950"/>
                </a:lnTo>
                <a:lnTo>
                  <a:pt x="6096000" y="2143125"/>
                </a:lnTo>
                <a:lnTo>
                  <a:pt x="6096000" y="5445322"/>
                </a:lnTo>
                <a:lnTo>
                  <a:pt x="6095999" y="5445332"/>
                </a:lnTo>
                <a:lnTo>
                  <a:pt x="6095999" y="5734050"/>
                </a:lnTo>
                <a:lnTo>
                  <a:pt x="286748" y="5734050"/>
                </a:lnTo>
                <a:lnTo>
                  <a:pt x="230717" y="5728402"/>
                </a:lnTo>
                <a:cubicBezTo>
                  <a:pt x="99047" y="5701458"/>
                  <a:pt x="0" y="5584957"/>
                  <a:pt x="0" y="5445322"/>
                </a:cubicBezTo>
                <a:lnTo>
                  <a:pt x="0" y="2143125"/>
                </a:lnTo>
                <a:lnTo>
                  <a:pt x="0" y="288950"/>
                </a:lnTo>
                <a:close/>
              </a:path>
            </a:pathLst>
          </a:custGeom>
          <a:solidFill>
            <a:schemeClr val="accent6"/>
          </a:solidFill>
        </p:spPr>
        <p:txBody>
          <a:bodyPr wrap="square" bIns="648000" anchor="ctr">
            <a:noAutofit/>
          </a:bodyPr>
          <a:lstStyle>
            <a:lvl1pPr algn="ctr">
              <a:defRPr>
                <a:solidFill>
                  <a:schemeClr val="bg1"/>
                </a:solidFill>
              </a:defRPr>
            </a:lvl1pPr>
          </a:lstStyle>
          <a:p>
            <a:r>
              <a:rPr lang="en-GB"/>
              <a:t>Click icon to add image</a:t>
            </a:r>
          </a:p>
        </p:txBody>
      </p:sp>
      <p:sp>
        <p:nvSpPr>
          <p:cNvPr id="5" name="Kn Logo">
            <a:extLst>
              <a:ext uri="{FF2B5EF4-FFF2-40B4-BE49-F238E27FC236}">
                <a16:creationId xmlns:a16="http://schemas.microsoft.com/office/drawing/2014/main" id="{A73C3A08-DC9A-1B76-3A12-B176D2604D2C}"/>
              </a:ext>
            </a:extLst>
          </p:cNvPr>
          <p:cNvSpPr>
            <a:spLocks noGrp="1"/>
          </p:cNvSpPr>
          <p:nvPr>
            <p:ph type="body" sz="quarter" idx="16" hasCustomPrompt="1"/>
          </p:nvPr>
        </p:nvSpPr>
        <p:spPr>
          <a:xfrm>
            <a:off x="7291559" y="560699"/>
            <a:ext cx="1431000" cy="378000"/>
          </a:xfrm>
          <a:prstGeom prst="rect">
            <a:avLst/>
          </a:prstGeom>
          <a:blipFill rotWithShape="1">
            <a:blip r:embed="rId2"/>
            <a:stretch>
              <a:fillRect/>
            </a:stretch>
          </a:blipFill>
        </p:spPr>
        <p:txBody>
          <a:bodyPr/>
          <a:lstStyle>
            <a:lvl1pPr marL="0" indent="0">
              <a:buNone/>
              <a:defRPr/>
            </a:lvl1pPr>
          </a:lstStyle>
          <a:p>
            <a:pPr lvl="0"/>
            <a:r>
              <a:rPr lang="en-US"/>
              <a:t> </a:t>
            </a:r>
          </a:p>
        </p:txBody>
      </p:sp>
      <p:sp>
        <p:nvSpPr>
          <p:cNvPr id="4" name="Text Placeholder 6">
            <a:extLst>
              <a:ext uri="{FF2B5EF4-FFF2-40B4-BE49-F238E27FC236}">
                <a16:creationId xmlns:a16="http://schemas.microsoft.com/office/drawing/2014/main" id="{5C7E1D26-392C-439E-5E89-C2C55B5F1DE5}"/>
              </a:ext>
            </a:extLst>
          </p:cNvPr>
          <p:cNvSpPr>
            <a:spLocks noGrp="1"/>
          </p:cNvSpPr>
          <p:nvPr>
            <p:ph type="body" sz="quarter" idx="17" hasCustomPrompt="1"/>
          </p:nvPr>
        </p:nvSpPr>
        <p:spPr>
          <a:xfrm>
            <a:off x="419609" y="2013680"/>
            <a:ext cx="3102261" cy="2864237"/>
          </a:xfrm>
        </p:spPr>
        <p:txBody>
          <a:bodyPr anchor="ctr">
            <a:noAutofit/>
          </a:bodyPr>
          <a:lstStyle>
            <a:lvl1pPr>
              <a:spcAft>
                <a:spcPts val="900"/>
              </a:spcAft>
              <a:defRPr sz="2700" b="1">
                <a:solidFill>
                  <a:schemeClr val="bg1"/>
                </a:solidFill>
              </a:defRPr>
            </a:lvl1pPr>
            <a:lvl2pPr>
              <a:defRPr sz="2700"/>
            </a:lvl2pPr>
            <a:lvl3pPr>
              <a:defRPr sz="2700"/>
            </a:lvl3pPr>
            <a:lvl4pPr>
              <a:defRPr sz="2700"/>
            </a:lvl4pPr>
            <a:lvl5pPr>
              <a:defRPr sz="2700"/>
            </a:lvl5pPr>
          </a:lstStyle>
          <a:p>
            <a:pPr lvl="0"/>
            <a:r>
              <a:rPr lang="en-GB" noProof="0" dirty="0"/>
              <a:t>Enter key message 36pt</a:t>
            </a:r>
          </a:p>
        </p:txBody>
      </p:sp>
    </p:spTree>
    <p:extLst>
      <p:ext uri="{BB962C8B-B14F-4D97-AF65-F5344CB8AC3E}">
        <p14:creationId xmlns:p14="http://schemas.microsoft.com/office/powerpoint/2010/main" val="90308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521B-4CDC-42C8-B0D2-7347A2A52E8A}"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404565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5521B-4CDC-42C8-B0D2-7347A2A52E8A}"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140375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5521B-4CDC-42C8-B0D2-7347A2A52E8A}"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229338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5521B-4CDC-42C8-B0D2-7347A2A52E8A}"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286619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65521B-4CDC-42C8-B0D2-7347A2A52E8A}"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387985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5521B-4CDC-42C8-B0D2-7347A2A52E8A}"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227411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5521B-4CDC-42C8-B0D2-7347A2A52E8A}"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330161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5521B-4CDC-42C8-B0D2-7347A2A52E8A}"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1957130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5521B-4CDC-42C8-B0D2-7347A2A52E8A}" type="datetimeFigureOut">
              <a:rPr lang="en-US" smtClean="0"/>
              <a:t>3/31/2025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7BF4F-CDC1-43F7-B39C-7D50D59A7DF2}" type="slidenum">
              <a:rPr lang="en-US" smtClean="0"/>
              <a:t>‹#›</a:t>
            </a:fld>
            <a:endParaRPr lang="en-US"/>
          </a:p>
        </p:txBody>
      </p:sp>
    </p:spTree>
    <p:extLst>
      <p:ext uri="{BB962C8B-B14F-4D97-AF65-F5344CB8AC3E}">
        <p14:creationId xmlns:p14="http://schemas.microsoft.com/office/powerpoint/2010/main" val="209421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hyperlink" Target="mailto:Jenette.prince@kuehne-nagel.com" TargetMode="Externa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CABE985-DF51-4081-BF8E-0EAE10DA8C57}"/>
              </a:ext>
            </a:extLst>
          </p:cNvPr>
          <p:cNvSpPr>
            <a:spLocks noGrp="1"/>
          </p:cNvSpPr>
          <p:nvPr>
            <p:ph type="ctrTitle"/>
          </p:nvPr>
        </p:nvSpPr>
        <p:spPr>
          <a:xfrm>
            <a:off x="1185778" y="1295400"/>
            <a:ext cx="6772445" cy="813045"/>
          </a:xfrm>
        </p:spPr>
        <p:txBody>
          <a:bodyPr>
            <a:noAutofit/>
          </a:bodyPr>
          <a:lstStyle/>
          <a:p>
            <a:pPr eaLnBrk="1" hangingPunct="1"/>
            <a:r>
              <a:rPr lang="en-US" altLang="en-US" sz="2700" b="1" dirty="0">
                <a:latin typeface="Arial" panose="020B0604020202020204" pitchFamily="34" charset="0"/>
                <a:cs typeface="Arial" panose="020B0604020202020204" pitchFamily="34" charset="0"/>
              </a:rPr>
              <a:t>Unlocking Influence: </a:t>
            </a:r>
            <a:br>
              <a:rPr lang="en-US" altLang="en-US" sz="2700" b="1" dirty="0">
                <a:latin typeface="Arial" panose="020B0604020202020204" pitchFamily="34" charset="0"/>
                <a:cs typeface="Arial" panose="020B0604020202020204" pitchFamily="34" charset="0"/>
              </a:rPr>
            </a:br>
            <a:r>
              <a:rPr lang="en-US" altLang="en-US" sz="2700" b="1" dirty="0">
                <a:latin typeface="Arial" panose="020B0604020202020204" pitchFamily="34" charset="0"/>
                <a:cs typeface="Arial" panose="020B0604020202020204" pitchFamily="34" charset="0"/>
              </a:rPr>
              <a:t>Understanding the NCBFAA PAC</a:t>
            </a:r>
            <a:endParaRPr lang="en-US" altLang="en-US" sz="2700" b="1" i="1"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666E5A09-C113-47CE-A48D-96D3FB1D0EBE}"/>
              </a:ext>
            </a:extLst>
          </p:cNvPr>
          <p:cNvSpPr>
            <a:spLocks noGrp="1"/>
          </p:cNvSpPr>
          <p:nvPr>
            <p:ph type="ftr" sz="quarter" idx="11"/>
          </p:nvPr>
        </p:nvSpPr>
        <p:spPr>
          <a:xfrm>
            <a:off x="1200150" y="6024469"/>
            <a:ext cx="2800350" cy="384572"/>
          </a:xfrm>
        </p:spPr>
        <p:txBody>
          <a:bodyPr/>
          <a:lstStyle/>
          <a:p>
            <a:pPr>
              <a:defRPr/>
            </a:pPr>
            <a:r>
              <a:rPr lang="en-US" sz="2700" b="1" dirty="0">
                <a:solidFill>
                  <a:schemeClr val="tx1"/>
                </a:solidFill>
                <a:latin typeface="Brush Script MT" panose="03060802040406070304" pitchFamily="66" charset="0"/>
              </a:rPr>
              <a:t>Program Sponsored by</a:t>
            </a:r>
          </a:p>
        </p:txBody>
      </p:sp>
      <p:pic>
        <p:nvPicPr>
          <p:cNvPr id="7172" name="Picture 22">
            <a:extLst>
              <a:ext uri="{FF2B5EF4-FFF2-40B4-BE49-F238E27FC236}">
                <a16:creationId xmlns:a16="http://schemas.microsoft.com/office/drawing/2014/main" id="{D1BC8DA5-3750-4165-8619-EAEABE032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1" y="5372101"/>
            <a:ext cx="1312069" cy="2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a:extLst>
              <a:ext uri="{FF2B5EF4-FFF2-40B4-BE49-F238E27FC236}">
                <a16:creationId xmlns:a16="http://schemas.microsoft.com/office/drawing/2014/main" id="{C24548E4-A754-4148-BFA9-C50F7AE196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0317" y="5880402"/>
            <a:ext cx="1426369"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a:extLst>
              <a:ext uri="{FF2B5EF4-FFF2-40B4-BE49-F238E27FC236}">
                <a16:creationId xmlns:a16="http://schemas.microsoft.com/office/drawing/2014/main" id="{CCEA0F34-84C0-4FD9-B1DA-9B5617417D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8169" y="466544"/>
            <a:ext cx="2227661" cy="67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10;&#10;Description automatically generated">
            <a:extLst>
              <a:ext uri="{FF2B5EF4-FFF2-40B4-BE49-F238E27FC236}">
                <a16:creationId xmlns:a16="http://schemas.microsoft.com/office/drawing/2014/main" id="{D3105905-B7C3-9015-E299-3CD2F80909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5200" y="5791200"/>
            <a:ext cx="2045557" cy="702374"/>
          </a:xfrm>
          <a:prstGeom prst="rect">
            <a:avLst/>
          </a:prstGeom>
        </p:spPr>
      </p:pic>
      <p:sp>
        <p:nvSpPr>
          <p:cNvPr id="3" name="TextBox 13">
            <a:extLst>
              <a:ext uri="{FF2B5EF4-FFF2-40B4-BE49-F238E27FC236}">
                <a16:creationId xmlns:a16="http://schemas.microsoft.com/office/drawing/2014/main" id="{93352B67-4904-8C6B-CB75-D6290F850B77}"/>
              </a:ext>
            </a:extLst>
          </p:cNvPr>
          <p:cNvSpPr txBox="1">
            <a:spLocks noChangeArrowheads="1"/>
          </p:cNvSpPr>
          <p:nvPr/>
        </p:nvSpPr>
        <p:spPr bwMode="auto">
          <a:xfrm>
            <a:off x="1367889" y="2813447"/>
            <a:ext cx="640822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rPr>
              <a:t>Jenette Prince</a:t>
            </a:r>
          </a:p>
          <a:p>
            <a:pPr algn="ctr">
              <a:spcBef>
                <a:spcPct val="0"/>
              </a:spcBef>
              <a:buFontTx/>
              <a:buNone/>
            </a:pPr>
            <a:endParaRPr lang="en-US" altLang="en-US" sz="1800" b="1" dirty="0">
              <a:latin typeface="Arial" panose="020B0604020202020204" pitchFamily="34" charset="0"/>
            </a:endParaRPr>
          </a:p>
          <a:p>
            <a:pPr algn="ctr">
              <a:spcBef>
                <a:spcPct val="0"/>
              </a:spcBef>
              <a:buFontTx/>
              <a:buNone/>
            </a:pPr>
            <a:r>
              <a:rPr lang="en-US" altLang="en-US" sz="1800" dirty="0">
                <a:latin typeface="Arial Narrow" panose="020B0606020202030204" pitchFamily="34" charset="0"/>
              </a:rPr>
              <a:t>NCBFAA PAC Committee Chair; Vice President, </a:t>
            </a:r>
            <a:br>
              <a:rPr lang="en-US" altLang="en-US" sz="1800" dirty="0">
                <a:latin typeface="Arial Narrow" panose="020B0606020202030204" pitchFamily="34" charset="0"/>
              </a:rPr>
            </a:br>
            <a:r>
              <a:rPr lang="en-US" altLang="en-US" sz="1800" dirty="0">
                <a:latin typeface="Arial Narrow" panose="020B0606020202030204" pitchFamily="34" charset="0"/>
              </a:rPr>
              <a:t>Trade Control - Import &amp; Export, Kuehne + Nagel 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E1EDBC69-E455-E627-E1B6-010C6464E919}"/>
              </a:ext>
            </a:extLst>
          </p:cNvPr>
          <p:cNvSpPr>
            <a:spLocks noGrp="1"/>
          </p:cNvSpPr>
          <p:nvPr>
            <p:ph type="title"/>
          </p:nvPr>
        </p:nvSpPr>
        <p:spPr/>
        <p:txBody>
          <a:bodyPr/>
          <a:lstStyle/>
          <a:p>
            <a:r>
              <a:rPr lang="en-US" b="0" dirty="0">
                <a:latin typeface="+mn-lt"/>
                <a:ea typeface="+mn-ea"/>
                <a:cs typeface="+mn-cs"/>
              </a:rPr>
              <a:t>Focus on Key Issues</a:t>
            </a:r>
            <a:endParaRPr lang="en-US" dirty="0"/>
          </a:p>
        </p:txBody>
      </p:sp>
      <p:sp>
        <p:nvSpPr>
          <p:cNvPr id="7" name="Text Placeholder 6">
            <a:extLst>
              <a:ext uri="{FF2B5EF4-FFF2-40B4-BE49-F238E27FC236}">
                <a16:creationId xmlns:a16="http://schemas.microsoft.com/office/drawing/2014/main" id="{7DD8C961-EC56-BDA8-2584-3E26D1F9082F}"/>
              </a:ext>
            </a:extLst>
          </p:cNvPr>
          <p:cNvSpPr>
            <a:spLocks noGrp="1"/>
          </p:cNvSpPr>
          <p:nvPr>
            <p:ph type="body" sz="half" idx="2"/>
          </p:nvPr>
        </p:nvSpPr>
        <p:spPr/>
        <p:txBody>
          <a:bodyPr/>
          <a:lstStyle/>
          <a:p>
            <a:pPr>
              <a:spcBef>
                <a:spcPts val="2500"/>
              </a:spcBef>
              <a:spcAft>
                <a:spcPts val="1200"/>
              </a:spcAft>
            </a:pPr>
            <a:r>
              <a:rPr lang="en-US" sz="1400" b="1" dirty="0">
                <a:solidFill>
                  <a:schemeClr val="tx2"/>
                </a:solidFill>
              </a:rPr>
              <a:t>Role of NCBFAA PAC</a:t>
            </a:r>
          </a:p>
          <a:p>
            <a:pPr marL="0" lvl="1">
              <a:spcAft>
                <a:spcPts val="1200"/>
              </a:spcAft>
            </a:pPr>
            <a:r>
              <a:rPr lang="en-US" sz="1400" dirty="0">
                <a:solidFill>
                  <a:schemeClr val="tx2"/>
                </a:solidFill>
              </a:rPr>
              <a:t>The NCBFAA PAC plays a crucial role in addressing key issues for customs brokers and freight forwarders.</a:t>
            </a:r>
          </a:p>
          <a:p>
            <a:pPr>
              <a:spcBef>
                <a:spcPts val="2500"/>
              </a:spcBef>
              <a:spcAft>
                <a:spcPts val="1200"/>
              </a:spcAft>
            </a:pPr>
            <a:r>
              <a:rPr lang="en-US" sz="1400" b="1" dirty="0">
                <a:solidFill>
                  <a:schemeClr val="tx2"/>
                </a:solidFill>
              </a:rPr>
              <a:t>Targeting Candidates</a:t>
            </a:r>
          </a:p>
          <a:p>
            <a:pPr marL="0" lvl="1">
              <a:spcAft>
                <a:spcPts val="1200"/>
              </a:spcAft>
            </a:pPr>
            <a:r>
              <a:rPr lang="en-US" sz="1400" dirty="0">
                <a:solidFill>
                  <a:schemeClr val="tx2"/>
                </a:solidFill>
              </a:rPr>
              <a:t>The PAC focuses on candidates who have the potential to impact customs and freight forwarding positively.</a:t>
            </a:r>
          </a:p>
          <a:p>
            <a:pPr>
              <a:spcBef>
                <a:spcPts val="2500"/>
              </a:spcBef>
              <a:spcAft>
                <a:spcPts val="1200"/>
              </a:spcAft>
            </a:pPr>
            <a:r>
              <a:rPr lang="en-US" sz="1400" b="1" dirty="0">
                <a:solidFill>
                  <a:schemeClr val="tx2"/>
                </a:solidFill>
              </a:rPr>
              <a:t>Industry Advocacy</a:t>
            </a:r>
          </a:p>
          <a:p>
            <a:pPr marL="0" lvl="1">
              <a:spcAft>
                <a:spcPts val="1200"/>
              </a:spcAft>
            </a:pPr>
            <a:r>
              <a:rPr lang="en-US" sz="1400" dirty="0">
                <a:solidFill>
                  <a:schemeClr val="tx2"/>
                </a:solidFill>
              </a:rPr>
              <a:t>The NCBFAA PAC advocates for the interests of the customs brokerage and freight forwarding industry in Congress.</a:t>
            </a:r>
          </a:p>
          <a:p>
            <a:endParaRPr lang="en-US" dirty="0"/>
          </a:p>
        </p:txBody>
      </p:sp>
      <p:pic>
        <p:nvPicPr>
          <p:cNvPr id="9" name="Content Placeholder 3" descr="Container terminal, China and the United States trade war, Chinese flag and American flag background">
            <a:extLst>
              <a:ext uri="{FF2B5EF4-FFF2-40B4-BE49-F238E27FC236}">
                <a16:creationId xmlns:a16="http://schemas.microsoft.com/office/drawing/2014/main" id="{E12F8EC7-FE97-D35E-7245-581F03F2B94A}"/>
              </a:ext>
            </a:extLst>
          </p:cNvPr>
          <p:cNvPicPr>
            <a:picLocks noChangeAspect="1"/>
          </p:cNvPicPr>
          <p:nvPr/>
        </p:nvPicPr>
        <p:blipFill>
          <a:blip r:embed="rId4"/>
          <a:srcRect l="15081" r="15081"/>
          <a:stretch/>
        </p:blipFill>
        <p:spPr>
          <a:xfrm>
            <a:off x="3575050" y="267014"/>
            <a:ext cx="5111750" cy="5727177"/>
          </a:xfrm>
          <a:prstGeom prst="rect">
            <a:avLst/>
          </a:prstGeom>
          <a:noFill/>
        </p:spPr>
      </p:pic>
    </p:spTree>
    <p:extLst>
      <p:ext uri="{BB962C8B-B14F-4D97-AF65-F5344CB8AC3E}">
        <p14:creationId xmlns:p14="http://schemas.microsoft.com/office/powerpoint/2010/main" val="52790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92C0C-980E-2A6A-BEB4-FE1F7BCC04E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D6B5FC8-BE76-75CB-BDE7-A2AB7AFC0F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5" name="Title 5">
            <a:extLst>
              <a:ext uri="{FF2B5EF4-FFF2-40B4-BE49-F238E27FC236}">
                <a16:creationId xmlns:a16="http://schemas.microsoft.com/office/drawing/2014/main" id="{87BC3557-603B-955B-41DC-D0A3E2E15B62}"/>
              </a:ext>
            </a:extLst>
          </p:cNvPr>
          <p:cNvSpPr txBox="1">
            <a:spLocks/>
          </p:cNvSpPr>
          <p:nvPr/>
        </p:nvSpPr>
        <p:spPr>
          <a:xfrm>
            <a:off x="1707356" y="2247900"/>
            <a:ext cx="5686425"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6000" dirty="0"/>
              <a:t>Contributor Guidelines</a:t>
            </a:r>
            <a:endParaRPr lang="en-US" sz="5700" dirty="0">
              <a:solidFill>
                <a:schemeClr val="tx1">
                  <a:lumMod val="75000"/>
                  <a:lumOff val="25000"/>
                </a:schemeClr>
              </a:solidFill>
            </a:endParaRPr>
          </a:p>
        </p:txBody>
      </p:sp>
    </p:spTree>
    <p:extLst>
      <p:ext uri="{BB962C8B-B14F-4D97-AF65-F5344CB8AC3E}">
        <p14:creationId xmlns:p14="http://schemas.microsoft.com/office/powerpoint/2010/main" val="134257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8DD9351C-7763-AE43-E797-2690D81F65F8}"/>
              </a:ext>
            </a:extLst>
          </p:cNvPr>
          <p:cNvSpPr>
            <a:spLocks noGrp="1"/>
          </p:cNvSpPr>
          <p:nvPr>
            <p:ph type="title"/>
          </p:nvPr>
        </p:nvSpPr>
        <p:spPr/>
        <p:txBody>
          <a:bodyPr/>
          <a:lstStyle/>
          <a:p>
            <a:r>
              <a:rPr lang="en-US" dirty="0">
                <a:solidFill>
                  <a:schemeClr val="tx2"/>
                </a:solidFill>
              </a:rPr>
              <a:t>Suggesting Candidates</a:t>
            </a:r>
          </a:p>
        </p:txBody>
      </p:sp>
      <p:sp>
        <p:nvSpPr>
          <p:cNvPr id="7" name="Text Placeholder 6">
            <a:extLst>
              <a:ext uri="{FF2B5EF4-FFF2-40B4-BE49-F238E27FC236}">
                <a16:creationId xmlns:a16="http://schemas.microsoft.com/office/drawing/2014/main" id="{CC115115-2D87-A0AB-E0BE-1E1BDE104F70}"/>
              </a:ext>
            </a:extLst>
          </p:cNvPr>
          <p:cNvSpPr>
            <a:spLocks noGrp="1"/>
          </p:cNvSpPr>
          <p:nvPr>
            <p:ph type="body" sz="half" idx="2"/>
          </p:nvPr>
        </p:nvSpPr>
        <p:spPr/>
        <p:txBody>
          <a:bodyPr/>
          <a:lstStyle/>
          <a:p>
            <a:pPr>
              <a:lnSpc>
                <a:spcPct val="90000"/>
              </a:lnSpc>
              <a:spcBef>
                <a:spcPts val="2500"/>
              </a:spcBef>
              <a:spcAft>
                <a:spcPts val="1200"/>
              </a:spcAft>
            </a:pPr>
            <a:r>
              <a:rPr lang="en-US" sz="1400" b="1" dirty="0">
                <a:solidFill>
                  <a:schemeClr val="tx2"/>
                </a:solidFill>
              </a:rPr>
              <a:t>Encouraging Suggestions</a:t>
            </a:r>
          </a:p>
          <a:p>
            <a:pPr marL="0" lvl="1">
              <a:lnSpc>
                <a:spcPct val="90000"/>
              </a:lnSpc>
              <a:spcAft>
                <a:spcPts val="1200"/>
              </a:spcAft>
            </a:pPr>
            <a:r>
              <a:rPr lang="en-US" sz="1400" dirty="0">
                <a:solidFill>
                  <a:schemeClr val="tx2"/>
                </a:solidFill>
              </a:rPr>
              <a:t>Contributors are encouraged to suggest candidates for support by the NCBFAA PAC at any time.</a:t>
            </a:r>
          </a:p>
          <a:p>
            <a:pPr>
              <a:lnSpc>
                <a:spcPct val="90000"/>
              </a:lnSpc>
              <a:spcBef>
                <a:spcPts val="2500"/>
              </a:spcBef>
              <a:spcAft>
                <a:spcPts val="1200"/>
              </a:spcAft>
            </a:pPr>
            <a:r>
              <a:rPr lang="en-US" sz="1400" b="1" dirty="0">
                <a:solidFill>
                  <a:schemeClr val="tx2"/>
                </a:solidFill>
              </a:rPr>
              <a:t>Who Can Recommend?</a:t>
            </a:r>
          </a:p>
          <a:p>
            <a:pPr marL="0" lvl="1">
              <a:lnSpc>
                <a:spcPct val="90000"/>
              </a:lnSpc>
              <a:spcAft>
                <a:spcPts val="1200"/>
              </a:spcAft>
            </a:pPr>
            <a:r>
              <a:rPr lang="en-US" sz="1400" dirty="0">
                <a:solidFill>
                  <a:schemeClr val="tx2"/>
                </a:solidFill>
              </a:rPr>
              <a:t>Any member or contributor can recommend candidates to the NCBFAA PAC Committee and Board of Directors.</a:t>
            </a:r>
          </a:p>
          <a:p>
            <a:pPr>
              <a:lnSpc>
                <a:spcPct val="90000"/>
              </a:lnSpc>
              <a:spcBef>
                <a:spcPts val="2500"/>
              </a:spcBef>
              <a:spcAft>
                <a:spcPts val="1200"/>
              </a:spcAft>
            </a:pPr>
            <a:r>
              <a:rPr lang="en-US" sz="1400" b="1" dirty="0">
                <a:solidFill>
                  <a:schemeClr val="tx2"/>
                </a:solidFill>
              </a:rPr>
              <a:t>Contribution Restrictions</a:t>
            </a:r>
          </a:p>
          <a:p>
            <a:pPr marL="0" lvl="1">
              <a:lnSpc>
                <a:spcPct val="90000"/>
              </a:lnSpc>
              <a:spcAft>
                <a:spcPts val="1200"/>
              </a:spcAft>
            </a:pPr>
            <a:r>
              <a:rPr lang="en-US" sz="1400" dirty="0">
                <a:solidFill>
                  <a:schemeClr val="tx2"/>
                </a:solidFill>
              </a:rPr>
              <a:t>Federal law prohibits corporations from contributing to political action committees like NCBFAA PAC.</a:t>
            </a:r>
          </a:p>
          <a:p>
            <a:endParaRPr lang="en-US" dirty="0"/>
          </a:p>
        </p:txBody>
      </p:sp>
      <p:pic>
        <p:nvPicPr>
          <p:cNvPr id="8" name="Content Placeholder 3" descr="People at a job interview">
            <a:extLst>
              <a:ext uri="{FF2B5EF4-FFF2-40B4-BE49-F238E27FC236}">
                <a16:creationId xmlns:a16="http://schemas.microsoft.com/office/drawing/2014/main" id="{30B027D8-B35B-D854-DBEE-9D253E85200B}"/>
              </a:ext>
            </a:extLst>
          </p:cNvPr>
          <p:cNvPicPr>
            <a:picLocks noChangeAspect="1"/>
          </p:cNvPicPr>
          <p:nvPr/>
        </p:nvPicPr>
        <p:blipFill>
          <a:blip r:embed="rId4"/>
          <a:srcRect l="9981" r="19056" b="1"/>
          <a:stretch/>
        </p:blipFill>
        <p:spPr>
          <a:xfrm>
            <a:off x="3575050" y="273050"/>
            <a:ext cx="5111750" cy="5734040"/>
          </a:xfrm>
          <a:prstGeom prst="rect">
            <a:avLst/>
          </a:prstGeom>
          <a:noFill/>
        </p:spPr>
      </p:pic>
    </p:spTree>
    <p:extLst>
      <p:ext uri="{BB962C8B-B14F-4D97-AF65-F5344CB8AC3E}">
        <p14:creationId xmlns:p14="http://schemas.microsoft.com/office/powerpoint/2010/main" val="346327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7" name="Title 6">
            <a:extLst>
              <a:ext uri="{FF2B5EF4-FFF2-40B4-BE49-F238E27FC236}">
                <a16:creationId xmlns:a16="http://schemas.microsoft.com/office/drawing/2014/main" id="{326DEECC-8317-7F3D-16C9-21CEE060B894}"/>
              </a:ext>
            </a:extLst>
          </p:cNvPr>
          <p:cNvSpPr>
            <a:spLocks noGrp="1"/>
          </p:cNvSpPr>
          <p:nvPr>
            <p:ph type="title"/>
          </p:nvPr>
        </p:nvSpPr>
        <p:spPr/>
        <p:txBody>
          <a:bodyPr/>
          <a:lstStyle/>
          <a:p>
            <a:r>
              <a:rPr lang="en-US" dirty="0">
                <a:solidFill>
                  <a:schemeClr val="tx2"/>
                </a:solidFill>
              </a:rPr>
              <a:t>Recommended Contributions</a:t>
            </a:r>
          </a:p>
        </p:txBody>
      </p:sp>
      <p:graphicFrame>
        <p:nvGraphicFramePr>
          <p:cNvPr id="9" name="Content Placeholder 4">
            <a:extLst>
              <a:ext uri="{FF2B5EF4-FFF2-40B4-BE49-F238E27FC236}">
                <a16:creationId xmlns:a16="http://schemas.microsoft.com/office/drawing/2014/main" id="{1223EE53-1AA5-DC59-9B1A-0638A04DBFB0}"/>
              </a:ext>
            </a:extLst>
          </p:cNvPr>
          <p:cNvGraphicFramePr>
            <a:graphicFrameLocks noGrp="1"/>
          </p:cNvGraphicFramePr>
          <p:nvPr>
            <p:ph idx="1"/>
            <p:extLst>
              <p:ext uri="{D42A27DB-BD31-4B8C-83A1-F6EECF244321}">
                <p14:modId xmlns:p14="http://schemas.microsoft.com/office/powerpoint/2010/main" val="399677311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57200" y="1600201"/>
          <a:ext cx="83820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756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ADFB86F8-137C-58AD-5D05-60AA9B418A21}"/>
              </a:ext>
            </a:extLst>
          </p:cNvPr>
          <p:cNvSpPr>
            <a:spLocks noGrp="1"/>
          </p:cNvSpPr>
          <p:nvPr>
            <p:ph type="title"/>
          </p:nvPr>
        </p:nvSpPr>
        <p:spPr/>
        <p:txBody>
          <a:bodyPr>
            <a:normAutofit/>
          </a:bodyPr>
          <a:lstStyle/>
          <a:p>
            <a:r>
              <a:rPr lang="en-US" sz="2200" b="0" dirty="0">
                <a:solidFill>
                  <a:schemeClr val="tx2"/>
                </a:solidFill>
                <a:latin typeface="+mn-lt"/>
                <a:ea typeface="+mn-ea"/>
                <a:cs typeface="+mn-cs"/>
              </a:rPr>
              <a:t>Timing of Contributions</a:t>
            </a:r>
            <a:endParaRPr lang="en-US" sz="2200" dirty="0">
              <a:solidFill>
                <a:schemeClr val="tx2"/>
              </a:solidFill>
            </a:endParaRPr>
          </a:p>
        </p:txBody>
      </p:sp>
      <p:sp>
        <p:nvSpPr>
          <p:cNvPr id="7" name="Text Placeholder 6">
            <a:extLst>
              <a:ext uri="{FF2B5EF4-FFF2-40B4-BE49-F238E27FC236}">
                <a16:creationId xmlns:a16="http://schemas.microsoft.com/office/drawing/2014/main" id="{3F49140A-AB59-1B2E-FC38-4547631DA001}"/>
              </a:ext>
            </a:extLst>
          </p:cNvPr>
          <p:cNvSpPr>
            <a:spLocks noGrp="1"/>
          </p:cNvSpPr>
          <p:nvPr>
            <p:ph type="body" sz="half" idx="2"/>
          </p:nvPr>
        </p:nvSpPr>
        <p:spPr>
          <a:xfrm>
            <a:off x="457200" y="1828799"/>
            <a:ext cx="3008313" cy="3886201"/>
          </a:xfrm>
        </p:spPr>
        <p:txBody>
          <a:bodyPr/>
          <a:lstStyle/>
          <a:p>
            <a:pPr>
              <a:spcBef>
                <a:spcPts val="2500"/>
              </a:spcBef>
              <a:spcAft>
                <a:spcPts val="1200"/>
              </a:spcAft>
            </a:pPr>
            <a:r>
              <a:rPr lang="en-US" sz="1400" b="1" dirty="0">
                <a:solidFill>
                  <a:schemeClr val="tx2"/>
                </a:solidFill>
              </a:rPr>
              <a:t>Any Time Contributions</a:t>
            </a:r>
          </a:p>
          <a:p>
            <a:pPr marL="0" lvl="1">
              <a:spcAft>
                <a:spcPts val="1200"/>
              </a:spcAft>
            </a:pPr>
            <a:r>
              <a:rPr lang="en-US" sz="1400" dirty="0">
                <a:solidFill>
                  <a:schemeClr val="tx2"/>
                </a:solidFill>
              </a:rPr>
              <a:t>Contributions to the NCBFAA PAC can be made at any time throughout the year, not just during election cycles.</a:t>
            </a:r>
          </a:p>
          <a:p>
            <a:pPr>
              <a:spcBef>
                <a:spcPts val="2500"/>
              </a:spcBef>
              <a:spcAft>
                <a:spcPts val="1200"/>
              </a:spcAft>
            </a:pPr>
            <a:r>
              <a:rPr lang="en-US" sz="1400" b="1" dirty="0">
                <a:solidFill>
                  <a:schemeClr val="tx2"/>
                </a:solidFill>
              </a:rPr>
              <a:t>Election Cycle Considerations</a:t>
            </a:r>
          </a:p>
          <a:p>
            <a:pPr marL="0" lvl="1">
              <a:spcAft>
                <a:spcPts val="1200"/>
              </a:spcAft>
            </a:pPr>
            <a:r>
              <a:rPr lang="en-US" sz="1400" dirty="0">
                <a:solidFill>
                  <a:schemeClr val="tx2"/>
                </a:solidFill>
              </a:rPr>
              <a:t>While contributions can be made anytime, aligning with election cycles can enhance visibility and impact.</a:t>
            </a:r>
          </a:p>
          <a:p>
            <a:endParaRPr lang="en-US" dirty="0"/>
          </a:p>
        </p:txBody>
      </p:sp>
      <p:pic>
        <p:nvPicPr>
          <p:cNvPr id="8" name="Content Placeholder 3" descr="Calendar flipping">
            <a:extLst>
              <a:ext uri="{FF2B5EF4-FFF2-40B4-BE49-F238E27FC236}">
                <a16:creationId xmlns:a16="http://schemas.microsoft.com/office/drawing/2014/main" id="{4B62B90B-80FE-096E-DB12-1352F78886F6}"/>
              </a:ext>
            </a:extLst>
          </p:cNvPr>
          <p:cNvPicPr>
            <a:picLocks noChangeAspect="1"/>
          </p:cNvPicPr>
          <p:nvPr/>
        </p:nvPicPr>
        <p:blipFill>
          <a:blip r:embed="rId4"/>
          <a:srcRect l="20333" r="20333"/>
          <a:stretch/>
        </p:blipFill>
        <p:spPr>
          <a:xfrm>
            <a:off x="3592702" y="273051"/>
            <a:ext cx="5094098" cy="5518150"/>
          </a:xfrm>
          <a:prstGeom prst="rect">
            <a:avLst/>
          </a:prstGeom>
          <a:noFill/>
        </p:spPr>
      </p:pic>
    </p:spTree>
    <p:extLst>
      <p:ext uri="{BB962C8B-B14F-4D97-AF65-F5344CB8AC3E}">
        <p14:creationId xmlns:p14="http://schemas.microsoft.com/office/powerpoint/2010/main" val="327346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6" name="TextBox 5">
            <a:extLst>
              <a:ext uri="{FF2B5EF4-FFF2-40B4-BE49-F238E27FC236}">
                <a16:creationId xmlns:a16="http://schemas.microsoft.com/office/drawing/2014/main" id="{A51DE537-7357-AE09-F529-C0197E8CD3D1}"/>
              </a:ext>
            </a:extLst>
          </p:cNvPr>
          <p:cNvSpPr txBox="1"/>
          <p:nvPr/>
        </p:nvSpPr>
        <p:spPr>
          <a:xfrm>
            <a:off x="609600" y="2166564"/>
            <a:ext cx="7924800" cy="2672526"/>
          </a:xfrm>
          <a:prstGeom prst="rect">
            <a:avLst/>
          </a:prstGeom>
          <a:noFill/>
        </p:spPr>
        <p:txBody>
          <a:bodyPr wrap="square">
            <a:spAutoFit/>
          </a:bodyPr>
          <a:lstStyle/>
          <a:p>
            <a:pPr>
              <a:spcBef>
                <a:spcPts val="2500"/>
              </a:spcBef>
            </a:pPr>
            <a:r>
              <a:rPr lang="en-US" sz="1400" b="1" dirty="0">
                <a:solidFill>
                  <a:schemeClr val="tx2"/>
                </a:solidFill>
              </a:rPr>
              <a:t>Advocacy Role</a:t>
            </a:r>
          </a:p>
          <a:p>
            <a:pPr marL="0" lvl="1"/>
            <a:r>
              <a:rPr lang="en-US" sz="1400" dirty="0">
                <a:solidFill>
                  <a:schemeClr val="tx2"/>
                </a:solidFill>
              </a:rPr>
              <a:t>The NCBFAA PAC serves as a vital tool for advocating industry interests in political matters affecting customs and freight.</a:t>
            </a:r>
          </a:p>
          <a:p>
            <a:pPr>
              <a:spcBef>
                <a:spcPts val="2500"/>
              </a:spcBef>
            </a:pPr>
            <a:r>
              <a:rPr lang="en-US" sz="1400" b="1" dirty="0">
                <a:solidFill>
                  <a:schemeClr val="tx2"/>
                </a:solidFill>
              </a:rPr>
              <a:t>Governance Structure</a:t>
            </a:r>
          </a:p>
          <a:p>
            <a:pPr marL="0" lvl="1"/>
            <a:r>
              <a:rPr lang="en-US" sz="1400" dirty="0">
                <a:solidFill>
                  <a:schemeClr val="tx2"/>
                </a:solidFill>
              </a:rPr>
              <a:t>Understanding the governance of the NCBFAA PAC is crucial for members to navigate its operations and make impactful contributions.</a:t>
            </a:r>
          </a:p>
          <a:p>
            <a:pPr>
              <a:spcBef>
                <a:spcPts val="2500"/>
              </a:spcBef>
            </a:pPr>
            <a:r>
              <a:rPr lang="en-US" sz="1400" b="1" dirty="0">
                <a:solidFill>
                  <a:schemeClr val="tx2"/>
                </a:solidFill>
              </a:rPr>
              <a:t>Member Engagement</a:t>
            </a:r>
          </a:p>
          <a:p>
            <a:pPr marL="0" lvl="1"/>
            <a:r>
              <a:rPr lang="en-US" sz="1400" dirty="0">
                <a:solidFill>
                  <a:schemeClr val="tx2"/>
                </a:solidFill>
              </a:rPr>
              <a:t>Members are encouraged to actively participate in shaping their political landscape through informed contributions and involvement.</a:t>
            </a:r>
          </a:p>
        </p:txBody>
      </p:sp>
      <p:sp>
        <p:nvSpPr>
          <p:cNvPr id="8" name="TextBox 7">
            <a:extLst>
              <a:ext uri="{FF2B5EF4-FFF2-40B4-BE49-F238E27FC236}">
                <a16:creationId xmlns:a16="http://schemas.microsoft.com/office/drawing/2014/main" id="{57BC4DB0-0B8E-46B5-C1BA-DCA3F930CCB1}"/>
              </a:ext>
            </a:extLst>
          </p:cNvPr>
          <p:cNvSpPr txBox="1"/>
          <p:nvPr/>
        </p:nvSpPr>
        <p:spPr>
          <a:xfrm>
            <a:off x="609600" y="609600"/>
            <a:ext cx="4656499" cy="584775"/>
          </a:xfrm>
          <a:prstGeom prst="rect">
            <a:avLst/>
          </a:prstGeom>
          <a:noFill/>
        </p:spPr>
        <p:txBody>
          <a:bodyPr wrap="square">
            <a:spAutoFit/>
          </a:bodyPr>
          <a:lstStyle/>
          <a:p>
            <a:r>
              <a:rPr lang="en-US" sz="3200" dirty="0">
                <a:solidFill>
                  <a:schemeClr val="tx2"/>
                </a:solidFill>
              </a:rPr>
              <a:t>Conclusion</a:t>
            </a:r>
          </a:p>
        </p:txBody>
      </p:sp>
    </p:spTree>
    <p:extLst>
      <p:ext uri="{BB962C8B-B14F-4D97-AF65-F5344CB8AC3E}">
        <p14:creationId xmlns:p14="http://schemas.microsoft.com/office/powerpoint/2010/main" val="1656380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37AB0518-F63B-C360-EBF2-7BAC7BFE03E8}"/>
              </a:ext>
            </a:extLst>
          </p:cNvPr>
          <p:cNvSpPr>
            <a:spLocks noGrp="1"/>
          </p:cNvSpPr>
          <p:nvPr>
            <p:ph type="title"/>
          </p:nvPr>
        </p:nvSpPr>
        <p:spPr/>
        <p:txBody>
          <a:bodyPr/>
          <a:lstStyle/>
          <a:p>
            <a:r>
              <a:rPr lang="en-US" dirty="0">
                <a:solidFill>
                  <a:schemeClr val="tx2"/>
                </a:solidFill>
              </a:rPr>
              <a:t>For More Information</a:t>
            </a:r>
          </a:p>
        </p:txBody>
      </p:sp>
      <p:pic>
        <p:nvPicPr>
          <p:cNvPr id="12" name="Businesswoman talking into microphone in semina">
            <a:extLst>
              <a:ext uri="{FF2B5EF4-FFF2-40B4-BE49-F238E27FC236}">
                <a16:creationId xmlns:a16="http://schemas.microsoft.com/office/drawing/2014/main" id="{506F03C4-4197-23EF-599C-DB94C90494FE}"/>
              </a:ext>
            </a:extLst>
          </p:cNvPr>
          <p:cNvPicPr>
            <a:picLocks noGrp="1" noChangeAspect="1"/>
          </p:cNvPicPr>
          <p:nvPr>
            <p:ph idx="1"/>
            <p:custDataLst>
              <p:tags r:id="rId1"/>
            </p:custDataLst>
          </p:nvPr>
        </p:nvPicPr>
        <p:blipFill>
          <a:blip r:embed="rId4" cstate="print">
            <a:extLst>
              <a:ext uri="{28A0092B-C50C-407E-A947-70E740481C1C}">
                <a14:useLocalDpi xmlns:a14="http://schemas.microsoft.com/office/drawing/2010/main" val="0"/>
              </a:ext>
            </a:extLst>
          </a:blip>
          <a:srcRect l="18076" r="18076"/>
          <a:stretch>
            <a:fillRect/>
          </a:stretch>
        </p:blipFill>
        <p:spPr>
          <a:xfrm>
            <a:off x="3465511" y="257172"/>
            <a:ext cx="5373696" cy="5610228"/>
          </a:xfrm>
          <a:prstGeom prst="rect">
            <a:avLst/>
          </a:prstGeom>
        </p:spPr>
      </p:pic>
      <p:sp>
        <p:nvSpPr>
          <p:cNvPr id="7" name="Text Placeholder 6">
            <a:extLst>
              <a:ext uri="{FF2B5EF4-FFF2-40B4-BE49-F238E27FC236}">
                <a16:creationId xmlns:a16="http://schemas.microsoft.com/office/drawing/2014/main" id="{1ADF1470-245A-E90A-7C04-CEE6242120F1}"/>
              </a:ext>
            </a:extLst>
          </p:cNvPr>
          <p:cNvSpPr>
            <a:spLocks noGrp="1"/>
          </p:cNvSpPr>
          <p:nvPr>
            <p:ph type="body" sz="half" idx="2"/>
          </p:nvPr>
        </p:nvSpPr>
        <p:spPr>
          <a:xfrm>
            <a:off x="457201" y="2057399"/>
            <a:ext cx="2590800" cy="3276601"/>
          </a:xfrm>
        </p:spPr>
        <p:txBody>
          <a:bodyPr/>
          <a:lstStyle/>
          <a:p>
            <a:r>
              <a:rPr lang="en-US" sz="2000" dirty="0">
                <a:solidFill>
                  <a:schemeClr val="tx2"/>
                </a:solidFill>
              </a:rPr>
              <a:t>Please reach out to Jenette Prince for ways to get involved or to contribute.</a:t>
            </a:r>
          </a:p>
          <a:p>
            <a:endParaRPr lang="en-US" sz="2000" dirty="0"/>
          </a:p>
          <a:p>
            <a:r>
              <a:rPr lang="en-US" sz="2000" dirty="0">
                <a:hlinkClick r:id="rId5"/>
              </a:rPr>
              <a:t>Jenette.prince@kuehne-nagel.com</a:t>
            </a:r>
            <a:endParaRPr lang="en-US" sz="2000" dirty="0"/>
          </a:p>
          <a:p>
            <a:endParaRPr lang="en-US" dirty="0"/>
          </a:p>
        </p:txBody>
      </p:sp>
    </p:spTree>
    <p:extLst>
      <p:ext uri="{BB962C8B-B14F-4D97-AF65-F5344CB8AC3E}">
        <p14:creationId xmlns:p14="http://schemas.microsoft.com/office/powerpoint/2010/main" val="3905962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pic>
        <p:nvPicPr>
          <p:cNvPr id="7" name="AdobeStock_214581935">
            <a:extLst>
              <a:ext uri="{FF2B5EF4-FFF2-40B4-BE49-F238E27FC236}">
                <a16:creationId xmlns:a16="http://schemas.microsoft.com/office/drawing/2014/main" id="{9C811EAA-D4A7-32DC-53C2-C731B618DDBE}"/>
              </a:ext>
            </a:extLst>
          </p:cNvPr>
          <p:cNvPicPr>
            <a:picLocks noGrp="1" noChangeAspect="1"/>
          </p:cNvPicPr>
          <p:nvPr>
            <p:ph idx="1"/>
            <p:custDataLst>
              <p:tags r:id="rId1"/>
            </p:custDataLst>
          </p:nvPr>
        </p:nvPicPr>
        <p:blipFill>
          <a:blip r:embed="rId4"/>
          <a:srcRect t="19069" b="19069"/>
          <a:stretch>
            <a:fillRect/>
          </a:stretch>
        </p:blipFill>
        <p:spPr>
          <a:xfrm>
            <a:off x="457200" y="457200"/>
            <a:ext cx="8229600" cy="5257801"/>
          </a:xfrm>
          <a:prstGeom prst="rect">
            <a:avLst/>
          </a:prstGeom>
        </p:spPr>
      </p:pic>
    </p:spTree>
    <p:extLst>
      <p:ext uri="{BB962C8B-B14F-4D97-AF65-F5344CB8AC3E}">
        <p14:creationId xmlns:p14="http://schemas.microsoft.com/office/powerpoint/2010/main" val="241297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685800" y="1752601"/>
            <a:ext cx="7772400" cy="1847850"/>
          </a:xfrm>
        </p:spPr>
        <p:txBody>
          <a:bodyPr>
            <a:normAutofit fontScale="90000"/>
          </a:bodyPr>
          <a:lstStyle/>
          <a:p>
            <a:r>
              <a:rPr lang="en-US" sz="4400" dirty="0"/>
              <a:t>Unlocking Influence: Dive Into the World of the NCBFAA Political Action Committee (PAC)</a:t>
            </a:r>
            <a:endParaRPr lang="en-US" dirty="0"/>
          </a:p>
        </p:txBody>
      </p:sp>
      <p:sp>
        <p:nvSpPr>
          <p:cNvPr id="3" name="Subtitle 2"/>
          <p:cNvSpPr>
            <a:spLocks noGrp="1"/>
          </p:cNvSpPr>
          <p:nvPr>
            <p:ph type="subTitle" idx="1"/>
          </p:nvPr>
        </p:nvSpPr>
        <p:spPr/>
        <p:txBody>
          <a:bodyPr>
            <a:normAutofit fontScale="92500"/>
          </a:bodyPr>
          <a:lstStyle/>
          <a:p>
            <a:r>
              <a:rPr lang="en-US" sz="3200" dirty="0">
                <a:solidFill>
                  <a:schemeClr val="tx2"/>
                </a:solidFill>
              </a:rPr>
              <a:t>Shaping the future of the Trade Industry while </a:t>
            </a:r>
            <a:r>
              <a:rPr lang="en-GB" sz="3200" dirty="0">
                <a:solidFill>
                  <a:schemeClr val="tx2"/>
                </a:solidFill>
              </a:rPr>
              <a:t>Advocating for customs and freight forwarding industries</a:t>
            </a:r>
          </a:p>
          <a:p>
            <a:endParaRPr lang="en-US" dirty="0"/>
          </a:p>
        </p:txBody>
      </p:sp>
    </p:spTree>
    <p:extLst>
      <p:ext uri="{BB962C8B-B14F-4D97-AF65-F5344CB8AC3E}">
        <p14:creationId xmlns:p14="http://schemas.microsoft.com/office/powerpoint/2010/main" val="251862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BC6F62DC-02B5-5BAD-1D17-D36C6E8DD0A1}"/>
              </a:ext>
            </a:extLst>
          </p:cNvPr>
          <p:cNvSpPr>
            <a:spLocks noGrp="1"/>
          </p:cNvSpPr>
          <p:nvPr>
            <p:ph type="title"/>
          </p:nvPr>
        </p:nvSpPr>
        <p:spPr/>
        <p:txBody>
          <a:bodyPr>
            <a:normAutofit/>
          </a:bodyPr>
          <a:lstStyle/>
          <a:p>
            <a:r>
              <a:rPr lang="en-US" sz="2800" dirty="0"/>
              <a:t>Agenda for Today</a:t>
            </a:r>
          </a:p>
        </p:txBody>
      </p:sp>
      <p:pic>
        <p:nvPicPr>
          <p:cNvPr id="9" name="Content Placeholder 8">
            <a:extLst>
              <a:ext uri="{FF2B5EF4-FFF2-40B4-BE49-F238E27FC236}">
                <a16:creationId xmlns:a16="http://schemas.microsoft.com/office/drawing/2014/main" id="{509647CD-1F06-C1D7-143A-ECBBBA4B1A8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75050" y="273050"/>
            <a:ext cx="5340350" cy="5670550"/>
          </a:xfrm>
        </p:spPr>
      </p:pic>
      <p:sp>
        <p:nvSpPr>
          <p:cNvPr id="7" name="Text Placeholder 6">
            <a:extLst>
              <a:ext uri="{FF2B5EF4-FFF2-40B4-BE49-F238E27FC236}">
                <a16:creationId xmlns:a16="http://schemas.microsoft.com/office/drawing/2014/main" id="{F224483F-1085-9B31-A141-2D2EF3011641}"/>
              </a:ext>
            </a:extLst>
          </p:cNvPr>
          <p:cNvSpPr>
            <a:spLocks noGrp="1"/>
          </p:cNvSpPr>
          <p:nvPr>
            <p:ph type="body" sz="half" idx="2"/>
          </p:nvPr>
        </p:nvSpPr>
        <p:spPr>
          <a:xfrm>
            <a:off x="457201" y="1435101"/>
            <a:ext cx="2893300" cy="3289300"/>
          </a:xfrm>
        </p:spPr>
        <p:txBody>
          <a:bodyPr/>
          <a:lstStyle/>
          <a:p>
            <a:pPr marL="285750" indent="-285750">
              <a:buFont typeface="Arial" panose="020B0604020202020204" pitchFamily="34" charset="0"/>
              <a:buChar char="•"/>
            </a:pPr>
            <a:r>
              <a:rPr lang="en-US" sz="2000" dirty="0"/>
              <a:t>Introduction to NCBFAA PAC</a:t>
            </a:r>
          </a:p>
          <a:p>
            <a:pPr marL="285750" indent="-285750">
              <a:buFont typeface="Arial" panose="020B0604020202020204" pitchFamily="34" charset="0"/>
              <a:buChar char="•"/>
            </a:pPr>
            <a:r>
              <a:rPr lang="en-US" sz="2000" dirty="0"/>
              <a:t>Governance of NCBFAA PAC</a:t>
            </a:r>
          </a:p>
          <a:p>
            <a:pPr marL="285750" indent="-285750">
              <a:buFont typeface="Arial" panose="020B0604020202020204" pitchFamily="34" charset="0"/>
              <a:buChar char="•"/>
            </a:pPr>
            <a:r>
              <a:rPr lang="en-US" sz="2000" dirty="0"/>
              <a:t>Operations of NCBFAA PAC</a:t>
            </a:r>
          </a:p>
          <a:p>
            <a:pPr marL="285750" indent="-285750">
              <a:buFont typeface="Arial" panose="020B0604020202020204" pitchFamily="34" charset="0"/>
              <a:buChar char="•"/>
            </a:pPr>
            <a:r>
              <a:rPr lang="en-US" sz="2000" dirty="0"/>
              <a:t>Contributor Guidelines</a:t>
            </a:r>
          </a:p>
          <a:p>
            <a:endParaRPr lang="en-US" dirty="0"/>
          </a:p>
        </p:txBody>
      </p:sp>
    </p:spTree>
    <p:extLst>
      <p:ext uri="{BB962C8B-B14F-4D97-AF65-F5344CB8AC3E}">
        <p14:creationId xmlns:p14="http://schemas.microsoft.com/office/powerpoint/2010/main" val="59066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9" name="Rectangle 18">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3031" y="1885950"/>
            <a:ext cx="6379369"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a:extLst>
              <a:ext uri="{FF2B5EF4-FFF2-40B4-BE49-F238E27FC236}">
                <a16:creationId xmlns:a16="http://schemas.microsoft.com/office/drawing/2014/main" id="{3B06135C-8DE2-1347-651C-90A51EE014B4}"/>
              </a:ext>
            </a:extLst>
          </p:cNvPr>
          <p:cNvSpPr txBox="1">
            <a:spLocks/>
          </p:cNvSpPr>
          <p:nvPr/>
        </p:nvSpPr>
        <p:spPr>
          <a:xfrm>
            <a:off x="1707356" y="2247900"/>
            <a:ext cx="5686425"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5700">
                <a:solidFill>
                  <a:schemeClr val="tx1">
                    <a:lumMod val="75000"/>
                    <a:lumOff val="25000"/>
                  </a:schemeClr>
                </a:solidFill>
              </a:rPr>
              <a:t>Introduction to NCBFAA PAC</a:t>
            </a:r>
          </a:p>
        </p:txBody>
      </p:sp>
    </p:spTree>
    <p:extLst>
      <p:ext uri="{BB962C8B-B14F-4D97-AF65-F5344CB8AC3E}">
        <p14:creationId xmlns:p14="http://schemas.microsoft.com/office/powerpoint/2010/main" val="48462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860D86C0-8F54-F614-D548-E43DFA14A209}"/>
              </a:ext>
            </a:extLst>
          </p:cNvPr>
          <p:cNvSpPr>
            <a:spLocks noGrp="1"/>
          </p:cNvSpPr>
          <p:nvPr>
            <p:ph type="title"/>
          </p:nvPr>
        </p:nvSpPr>
        <p:spPr/>
        <p:txBody>
          <a:bodyPr/>
          <a:lstStyle/>
          <a:p>
            <a:r>
              <a:rPr lang="en-US" dirty="0"/>
              <a:t>Role and Importance</a:t>
            </a:r>
          </a:p>
        </p:txBody>
      </p:sp>
      <p:graphicFrame>
        <p:nvGraphicFramePr>
          <p:cNvPr id="7" name="Content Placeholder 4">
            <a:extLst>
              <a:ext uri="{FF2B5EF4-FFF2-40B4-BE49-F238E27FC236}">
                <a16:creationId xmlns:a16="http://schemas.microsoft.com/office/drawing/2014/main" id="{7E937814-BE4B-8D3C-FBE1-01D6751D3D08}"/>
              </a:ext>
            </a:extLst>
          </p:cNvPr>
          <p:cNvGraphicFramePr>
            <a:graphicFrameLocks/>
          </p:cNvGraphicFramePr>
          <p:nvPr>
            <p:extLst>
              <p:ext uri="{D42A27DB-BD31-4B8C-83A1-F6EECF244321}">
                <p14:modId xmlns:p14="http://schemas.microsoft.com/office/powerpoint/2010/main" val="93798786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57200" y="1602463"/>
          <a:ext cx="8316912" cy="4305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091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88D1EDBD-624F-C78C-F16D-5568B8B4FE1A}"/>
              </a:ext>
            </a:extLst>
          </p:cNvPr>
          <p:cNvSpPr>
            <a:spLocks noGrp="1"/>
          </p:cNvSpPr>
          <p:nvPr>
            <p:ph type="title"/>
          </p:nvPr>
        </p:nvSpPr>
        <p:spPr/>
        <p:txBody>
          <a:bodyPr/>
          <a:lstStyle/>
          <a:p>
            <a:r>
              <a:rPr lang="en-US" dirty="0">
                <a:solidFill>
                  <a:schemeClr val="tx2"/>
                </a:solidFill>
              </a:rPr>
              <a:t>Strength in Numbers</a:t>
            </a:r>
          </a:p>
        </p:txBody>
      </p:sp>
      <p:sp>
        <p:nvSpPr>
          <p:cNvPr id="7" name="Text Placeholder 6">
            <a:extLst>
              <a:ext uri="{FF2B5EF4-FFF2-40B4-BE49-F238E27FC236}">
                <a16:creationId xmlns:a16="http://schemas.microsoft.com/office/drawing/2014/main" id="{08ACB88A-A08E-6642-47D2-C4F1FEF5E057}"/>
              </a:ext>
            </a:extLst>
          </p:cNvPr>
          <p:cNvSpPr>
            <a:spLocks noGrp="1"/>
          </p:cNvSpPr>
          <p:nvPr>
            <p:ph type="body" sz="half" idx="2"/>
          </p:nvPr>
        </p:nvSpPr>
        <p:spPr>
          <a:xfrm>
            <a:off x="457200" y="1435100"/>
            <a:ext cx="3008313" cy="4584700"/>
          </a:xfrm>
        </p:spPr>
        <p:txBody>
          <a:bodyPr>
            <a:normAutofit fontScale="92500"/>
          </a:bodyPr>
          <a:lstStyle/>
          <a:p>
            <a:pPr>
              <a:spcBef>
                <a:spcPts val="2500"/>
              </a:spcBef>
              <a:spcAft>
                <a:spcPts val="1200"/>
              </a:spcAft>
            </a:pPr>
            <a:r>
              <a:rPr lang="en-US" sz="1400" b="1" dirty="0">
                <a:solidFill>
                  <a:schemeClr val="tx2"/>
                </a:solidFill>
              </a:rPr>
              <a:t>Unified Political Force</a:t>
            </a:r>
          </a:p>
          <a:p>
            <a:pPr marL="0" lvl="1">
              <a:spcAft>
                <a:spcPts val="1200"/>
              </a:spcAft>
            </a:pPr>
            <a:r>
              <a:rPr lang="en-US" sz="1400" dirty="0">
                <a:solidFill>
                  <a:schemeClr val="tx2"/>
                </a:solidFill>
              </a:rPr>
              <a:t>The NCBFAA PAC allows for a collective political influence, making it stronger and more effective than individual efforts.</a:t>
            </a:r>
          </a:p>
          <a:p>
            <a:pPr>
              <a:spcBef>
                <a:spcPts val="2500"/>
              </a:spcBef>
              <a:spcAft>
                <a:spcPts val="1200"/>
              </a:spcAft>
            </a:pPr>
            <a:r>
              <a:rPr lang="en-US" sz="1400" b="1" dirty="0">
                <a:solidFill>
                  <a:schemeClr val="tx2"/>
                </a:solidFill>
              </a:rPr>
              <a:t>Broader Geographic Impact</a:t>
            </a:r>
          </a:p>
          <a:p>
            <a:pPr marL="0" lvl="1">
              <a:spcAft>
                <a:spcPts val="1200"/>
              </a:spcAft>
            </a:pPr>
            <a:r>
              <a:rPr lang="en-US" sz="1400" dirty="0">
                <a:solidFill>
                  <a:schemeClr val="tx2"/>
                </a:solidFill>
              </a:rPr>
              <a:t>This PAC enables contributions to a wider range of candidates across various regions, amplifying the voice of members.</a:t>
            </a:r>
          </a:p>
          <a:p>
            <a:pPr>
              <a:spcBef>
                <a:spcPts val="2500"/>
              </a:spcBef>
              <a:spcAft>
                <a:spcPts val="1200"/>
              </a:spcAft>
            </a:pPr>
            <a:r>
              <a:rPr lang="en-US" sz="1400" b="1" dirty="0">
                <a:solidFill>
                  <a:schemeClr val="tx2"/>
                </a:solidFill>
              </a:rPr>
              <a:t>Greater Contribution Impact</a:t>
            </a:r>
          </a:p>
          <a:p>
            <a:pPr marL="0" lvl="1">
              <a:spcAft>
                <a:spcPts val="1200"/>
              </a:spcAft>
            </a:pPr>
            <a:r>
              <a:rPr lang="en-US" sz="1400" dirty="0">
                <a:solidFill>
                  <a:schemeClr val="tx2"/>
                </a:solidFill>
              </a:rPr>
              <a:t>Contributions made through the PAC have a more significant impact on a national scale compared to individual donations.</a:t>
            </a:r>
          </a:p>
          <a:p>
            <a:endParaRPr lang="en-US" dirty="0"/>
          </a:p>
        </p:txBody>
      </p:sp>
      <p:pic>
        <p:nvPicPr>
          <p:cNvPr id="8" name="Content Placeholder 3" descr="A crowd of colorful diverse paper people cheering in unison. Similar crowd photos:">
            <a:extLst>
              <a:ext uri="{FF2B5EF4-FFF2-40B4-BE49-F238E27FC236}">
                <a16:creationId xmlns:a16="http://schemas.microsoft.com/office/drawing/2014/main" id="{82C246B7-280F-EAEE-E829-5A5CC1C0FFF7}"/>
              </a:ext>
            </a:extLst>
          </p:cNvPr>
          <p:cNvPicPr>
            <a:picLocks noChangeAspect="1"/>
          </p:cNvPicPr>
          <p:nvPr/>
        </p:nvPicPr>
        <p:blipFill>
          <a:blip r:embed="rId4"/>
          <a:srcRect l="17400" r="17400"/>
          <a:stretch/>
        </p:blipFill>
        <p:spPr>
          <a:xfrm>
            <a:off x="3587577" y="273051"/>
            <a:ext cx="5208760" cy="5670550"/>
          </a:xfrm>
          <a:prstGeom prst="rect">
            <a:avLst/>
          </a:prstGeom>
          <a:noFill/>
        </p:spPr>
      </p:pic>
    </p:spTree>
    <p:extLst>
      <p:ext uri="{BB962C8B-B14F-4D97-AF65-F5344CB8AC3E}">
        <p14:creationId xmlns:p14="http://schemas.microsoft.com/office/powerpoint/2010/main" val="3728179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C996A-3C68-4E1D-4E6F-465E2B192FB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9F997AA-92EB-861C-9649-0A9D28B1BEA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5" name="Title 5">
            <a:extLst>
              <a:ext uri="{FF2B5EF4-FFF2-40B4-BE49-F238E27FC236}">
                <a16:creationId xmlns:a16="http://schemas.microsoft.com/office/drawing/2014/main" id="{B80D3258-4BDB-A28C-19BD-F5BC5E503595}"/>
              </a:ext>
            </a:extLst>
          </p:cNvPr>
          <p:cNvSpPr txBox="1">
            <a:spLocks/>
          </p:cNvSpPr>
          <p:nvPr/>
        </p:nvSpPr>
        <p:spPr>
          <a:xfrm>
            <a:off x="1707356" y="2247900"/>
            <a:ext cx="5686425"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6000" dirty="0"/>
              <a:t>Governance of NCBFAA PAC</a:t>
            </a:r>
            <a:endParaRPr lang="en-US" sz="5700" dirty="0">
              <a:solidFill>
                <a:schemeClr val="tx1">
                  <a:lumMod val="75000"/>
                  <a:lumOff val="25000"/>
                </a:schemeClr>
              </a:solidFill>
            </a:endParaRPr>
          </a:p>
        </p:txBody>
      </p:sp>
    </p:spTree>
    <p:extLst>
      <p:ext uri="{BB962C8B-B14F-4D97-AF65-F5344CB8AC3E}">
        <p14:creationId xmlns:p14="http://schemas.microsoft.com/office/powerpoint/2010/main" val="184195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77DC23-A57D-C653-9E03-2B8EFCA6D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pic>
        <p:nvPicPr>
          <p:cNvPr id="4" name="Content Placeholder 3" descr="Group of people talking">
            <a:extLst>
              <a:ext uri="{FF2B5EF4-FFF2-40B4-BE49-F238E27FC236}">
                <a16:creationId xmlns:a16="http://schemas.microsoft.com/office/drawing/2014/main" id="{89B2A2CB-E51A-4221-89A7-788E50F5111F}"/>
              </a:ext>
            </a:extLst>
          </p:cNvPr>
          <p:cNvPicPr>
            <a:picLocks noGrp="1" noChangeAspect="1"/>
          </p:cNvPicPr>
          <p:nvPr>
            <p:ph type="pic" sz="quarter" idx="11"/>
          </p:nvPr>
        </p:nvPicPr>
        <p:blipFill>
          <a:blip r:embed="rId4"/>
          <a:srcRect l="27055" r="1982" b="1"/>
          <a:stretch/>
        </p:blipFill>
        <p:spPr>
          <a:xfrm>
            <a:off x="4572000" y="857258"/>
            <a:ext cx="4572000" cy="4300530"/>
          </a:xfrm>
          <a:noFill/>
        </p:spPr>
      </p:pic>
      <p:sp>
        <p:nvSpPr>
          <p:cNvPr id="3" name="Title 2">
            <a:extLst>
              <a:ext uri="{FF2B5EF4-FFF2-40B4-BE49-F238E27FC236}">
                <a16:creationId xmlns:a16="http://schemas.microsoft.com/office/drawing/2014/main" id="{29333CD4-396C-84D4-E7D7-93BF6C9F7725}"/>
              </a:ext>
            </a:extLst>
          </p:cNvPr>
          <p:cNvSpPr>
            <a:spLocks noGrp="1"/>
          </p:cNvSpPr>
          <p:nvPr>
            <p:ph type="body" sz="quarter" idx="16"/>
          </p:nvPr>
        </p:nvSpPr>
        <p:spPr>
          <a:xfrm>
            <a:off x="7291559" y="1277774"/>
            <a:ext cx="1431000" cy="283500"/>
          </a:xfrm>
        </p:spPr>
        <p:txBody>
          <a:bodyPr vert="horz" lIns="0" tIns="0" rIns="0" bIns="0" rtlCol="0">
            <a:normAutofit/>
          </a:bodyPr>
          <a:lstStyle/>
          <a:p>
            <a:endParaRPr lang="en-US" sz="1275" dirty="0"/>
          </a:p>
        </p:txBody>
      </p:sp>
      <p:sp>
        <p:nvSpPr>
          <p:cNvPr id="5" name="TextBox 4">
            <a:extLst>
              <a:ext uri="{FF2B5EF4-FFF2-40B4-BE49-F238E27FC236}">
                <a16:creationId xmlns:a16="http://schemas.microsoft.com/office/drawing/2014/main" id="{40847F08-C911-4804-A0C4-E773A6A597A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1688" y="2133600"/>
            <a:ext cx="3102261" cy="3581400"/>
          </a:xfrm>
          <a:prstGeom prst="rect">
            <a:avLst/>
          </a:prstGeom>
        </p:spPr>
        <p:txBody>
          <a:bodyPr>
            <a:noAutofit/>
          </a:bodyPr>
          <a:lstStyle/>
          <a:p>
            <a:pPr>
              <a:lnSpc>
                <a:spcPct val="90000"/>
              </a:lnSpc>
              <a:spcBef>
                <a:spcPts val="1875"/>
              </a:spcBef>
              <a:spcAft>
                <a:spcPts val="900"/>
              </a:spcAft>
            </a:pPr>
            <a:r>
              <a:rPr lang="en-US" sz="1200" b="1" dirty="0">
                <a:solidFill>
                  <a:schemeClr val="tx2"/>
                </a:solidFill>
              </a:rPr>
              <a:t>NCBFAA PAC Leadership</a:t>
            </a:r>
          </a:p>
          <a:p>
            <a:pPr marL="0" lvl="1">
              <a:lnSpc>
                <a:spcPct val="90000"/>
              </a:lnSpc>
              <a:spcAft>
                <a:spcPts val="900"/>
              </a:spcAft>
            </a:pPr>
            <a:r>
              <a:rPr lang="en-US" sz="1200" dirty="0">
                <a:solidFill>
                  <a:schemeClr val="tx2"/>
                </a:solidFill>
              </a:rPr>
              <a:t>The NCBFAA PAC Board of Governors consists of leaders from the customs broker and forwarder industry, steering the PAC's direction.</a:t>
            </a:r>
          </a:p>
          <a:p>
            <a:pPr>
              <a:lnSpc>
                <a:spcPct val="90000"/>
              </a:lnSpc>
              <a:spcBef>
                <a:spcPts val="1875"/>
              </a:spcBef>
              <a:spcAft>
                <a:spcPts val="900"/>
              </a:spcAft>
            </a:pPr>
            <a:r>
              <a:rPr lang="en-US" sz="1200" b="1" dirty="0">
                <a:solidFill>
                  <a:schemeClr val="tx2"/>
                </a:solidFill>
              </a:rPr>
              <a:t>Coordination of PAC Activities</a:t>
            </a:r>
          </a:p>
          <a:p>
            <a:pPr marL="0" lvl="1">
              <a:lnSpc>
                <a:spcPct val="90000"/>
              </a:lnSpc>
              <a:spcAft>
                <a:spcPts val="900"/>
              </a:spcAft>
            </a:pPr>
            <a:r>
              <a:rPr lang="en-US" sz="1200" dirty="0">
                <a:solidFill>
                  <a:schemeClr val="tx2"/>
                </a:solidFill>
              </a:rPr>
              <a:t>The Board of Governors manages PAC activities, ensuring effective coordination and execution of initiatives.</a:t>
            </a:r>
          </a:p>
          <a:p>
            <a:pPr>
              <a:lnSpc>
                <a:spcPct val="90000"/>
              </a:lnSpc>
              <a:spcBef>
                <a:spcPts val="1875"/>
              </a:spcBef>
              <a:spcAft>
                <a:spcPts val="900"/>
              </a:spcAft>
            </a:pPr>
            <a:r>
              <a:rPr lang="en-US" sz="1200" b="1" dirty="0">
                <a:solidFill>
                  <a:schemeClr val="tx2"/>
                </a:solidFill>
              </a:rPr>
              <a:t>Candidate Selection Process</a:t>
            </a:r>
          </a:p>
          <a:p>
            <a:pPr marL="0" lvl="1">
              <a:lnSpc>
                <a:spcPct val="90000"/>
              </a:lnSpc>
              <a:spcAft>
                <a:spcPts val="900"/>
              </a:spcAft>
            </a:pPr>
            <a:r>
              <a:rPr lang="en-US" sz="1200" dirty="0">
                <a:solidFill>
                  <a:schemeClr val="tx2"/>
                </a:solidFill>
              </a:rPr>
              <a:t>The Board selects candidates for contributions based on strategic input and guidance from the Legislative Representative.</a:t>
            </a:r>
          </a:p>
        </p:txBody>
      </p:sp>
      <p:sp>
        <p:nvSpPr>
          <p:cNvPr id="6" name="TextBox 5">
            <a:extLst>
              <a:ext uri="{FF2B5EF4-FFF2-40B4-BE49-F238E27FC236}">
                <a16:creationId xmlns:a16="http://schemas.microsoft.com/office/drawing/2014/main" id="{428F659A-96CC-E6D4-4774-75917C12B879}"/>
              </a:ext>
            </a:extLst>
          </p:cNvPr>
          <p:cNvSpPr txBox="1"/>
          <p:nvPr/>
        </p:nvSpPr>
        <p:spPr>
          <a:xfrm>
            <a:off x="531688" y="1246400"/>
            <a:ext cx="2827962" cy="461665"/>
          </a:xfrm>
          <a:prstGeom prst="rect">
            <a:avLst/>
          </a:prstGeom>
          <a:noFill/>
        </p:spPr>
        <p:txBody>
          <a:bodyPr wrap="square">
            <a:spAutoFit/>
          </a:bodyPr>
          <a:lstStyle/>
          <a:p>
            <a:r>
              <a:rPr lang="en-US" sz="2400" b="1" dirty="0">
                <a:solidFill>
                  <a:schemeClr val="tx2"/>
                </a:solidFill>
              </a:rPr>
              <a:t>Board of Governors</a:t>
            </a:r>
          </a:p>
        </p:txBody>
      </p:sp>
    </p:spTree>
    <p:extLst>
      <p:ext uri="{BB962C8B-B14F-4D97-AF65-F5344CB8AC3E}">
        <p14:creationId xmlns:p14="http://schemas.microsoft.com/office/powerpoint/2010/main" val="1359477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42C5B-5618-01B7-7C6C-3F050AC3612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F731F9D-714D-7C1A-9F7D-FC7FE196E2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5" name="Title 5">
            <a:extLst>
              <a:ext uri="{FF2B5EF4-FFF2-40B4-BE49-F238E27FC236}">
                <a16:creationId xmlns:a16="http://schemas.microsoft.com/office/drawing/2014/main" id="{1DD826AD-3270-3BF2-5C29-6FDC4DEA2C20}"/>
              </a:ext>
            </a:extLst>
          </p:cNvPr>
          <p:cNvSpPr txBox="1">
            <a:spLocks/>
          </p:cNvSpPr>
          <p:nvPr/>
        </p:nvSpPr>
        <p:spPr>
          <a:xfrm>
            <a:off x="1707356" y="2247900"/>
            <a:ext cx="5686425"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6000" dirty="0"/>
              <a:t>Operations of NCBFAA PAC</a:t>
            </a:r>
            <a:endParaRPr lang="en-US" sz="5700" dirty="0">
              <a:solidFill>
                <a:schemeClr val="tx1">
                  <a:lumMod val="75000"/>
                  <a:lumOff val="25000"/>
                </a:schemeClr>
              </a:solidFill>
            </a:endParaRPr>
          </a:p>
        </p:txBody>
      </p:sp>
    </p:spTree>
    <p:extLst>
      <p:ext uri="{BB962C8B-B14F-4D97-AF65-F5344CB8AC3E}">
        <p14:creationId xmlns:p14="http://schemas.microsoft.com/office/powerpoint/2010/main" val="290682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IO_EKGUID" val="5A74F056-15E4-4838-90F9-B21A22417346\O29YUNDnlY9NsitbF2-gFLSy_4EeyJpZGVudGlmaWVyIjo4NDAsInR5cGUiOiJhc3NldCJ9"/>
  <p:tag name="MIO_GUID" val="31b16ab6-e7e9-4315-b928-ef131c19e668"/>
  <p:tag name="MIO_UPDATE" val="True"/>
  <p:tag name="MIO_VERSION" val="20.07.2023 13:26:23"/>
  <p:tag name="MIO_DBID" val="0F45B44C-9BC7-4D85-81C4-7155EE70A7B9"/>
  <p:tag name="MIO_LASTDOWNLOADED" val="21.03.2025 16:23:45.409"/>
  <p:tag name="MIO_OBJECTNAME" val="Businesswoman talking into microphone in semina"/>
  <p:tag name="MIO_LASTEDITORNAME" val="Dmytro Taran "/>
</p:tagLst>
</file>

<file path=ppt/tags/tag2.xml><?xml version="1.0" encoding="utf-8"?>
<p:tagLst xmlns:a="http://schemas.openxmlformats.org/drawingml/2006/main" xmlns:r="http://schemas.openxmlformats.org/officeDocument/2006/relationships" xmlns:p="http://schemas.openxmlformats.org/presentationml/2006/main">
  <p:tag name="MIO_EKGUID" val="5A74F056-15E4-4838-90F9-B21A22417346\O29YUNDnlY9NsitbF2-gFLSy_4EeyJpZGVudGlmaWVyIjoyMzIwNCwidHlwZSI6ImFzc2V0In0="/>
  <p:tag name="MIO_GUID" val="05443de8-e178-401a-9a0a-90cc2cc8a8a5"/>
  <p:tag name="MIO_UPDATE" val="True"/>
  <p:tag name="MIO_VERSION" val="20.07.2023 16:51:48"/>
  <p:tag name="MIO_DBID" val="0F45B44C-9BC7-4D85-81C4-7155EE70A7B9"/>
  <p:tag name="MIO_LASTDOWNLOADED" val="21.03.2025 16:25:44.820"/>
  <p:tag name="MIO_OBJECTNAME" val="AdobeStock_214581935"/>
  <p:tag name="MIO_LASTEDITORNAME" val="Oded Levran "/>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dd7eab-d955-48cd-bb2e-845b71b8db27">
      <Terms xmlns="http://schemas.microsoft.com/office/infopath/2007/PartnerControls"/>
    </lcf76f155ced4ddcb4097134ff3c332f>
    <TaxCatchAll xmlns="1a74805c-afbb-4e0c-945c-023b4a05e1e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C7280871900E46863CF69185A809F1" ma:contentTypeVersion="16" ma:contentTypeDescription="Create a new document." ma:contentTypeScope="" ma:versionID="ad46887cb25bb2697b351f945156cd9c">
  <xsd:schema xmlns:xsd="http://www.w3.org/2001/XMLSchema" xmlns:xs="http://www.w3.org/2001/XMLSchema" xmlns:p="http://schemas.microsoft.com/office/2006/metadata/properties" xmlns:ns2="cfdd7eab-d955-48cd-bb2e-845b71b8db27" xmlns:ns3="1a74805c-afbb-4e0c-945c-023b4a05e1e7" targetNamespace="http://schemas.microsoft.com/office/2006/metadata/properties" ma:root="true" ma:fieldsID="d442894b8bc073d69f7c717cc08df18e" ns2:_="" ns3:_="">
    <xsd:import namespace="cfdd7eab-d955-48cd-bb2e-845b71b8db27"/>
    <xsd:import namespace="1a74805c-afbb-4e0c-945c-023b4a05e1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d7eab-d955-48cd-bb2e-845b71b8db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197a64-234f-49c2-944a-b413c8dd63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74805c-afbb-4e0c-945c-023b4a05e1e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0af1e0a-f789-4f4b-9e18-cb01279192a6}" ma:internalName="TaxCatchAll" ma:showField="CatchAllData" ma:web="1a74805c-afbb-4e0c-945c-023b4a05e1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C5FD41-59E0-4DA0-BE0C-4C2644BFC994}">
  <ds:schemaRefs>
    <ds:schemaRef ds:uri="http://schemas.microsoft.com/office/2006/metadata/properties"/>
    <ds:schemaRef ds:uri="http://schemas.microsoft.com/office/infopath/2007/PartnerControls"/>
    <ds:schemaRef ds:uri="cfdd7eab-d955-48cd-bb2e-845b71b8db27"/>
    <ds:schemaRef ds:uri="1a74805c-afbb-4e0c-945c-023b4a05e1e7"/>
  </ds:schemaRefs>
</ds:datastoreItem>
</file>

<file path=customXml/itemProps2.xml><?xml version="1.0" encoding="utf-8"?>
<ds:datastoreItem xmlns:ds="http://schemas.openxmlformats.org/officeDocument/2006/customXml" ds:itemID="{36B4AD50-3876-4FB9-B216-4FC1DEF0C4F4}">
  <ds:schemaRefs>
    <ds:schemaRef ds:uri="http://schemas.microsoft.com/sharepoint/v3/contenttype/forms"/>
  </ds:schemaRefs>
</ds:datastoreItem>
</file>

<file path=customXml/itemProps3.xml><?xml version="1.0" encoding="utf-8"?>
<ds:datastoreItem xmlns:ds="http://schemas.openxmlformats.org/officeDocument/2006/customXml" ds:itemID="{533B6F03-8CC4-4BDA-827F-D2E65C4F9D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dd7eab-d955-48cd-bb2e-845b71b8db27"/>
    <ds:schemaRef ds:uri="1a74805c-afbb-4e0c-945c-023b4a05e1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NCBFAA Template (002)</Template>
  <TotalTime>0</TotalTime>
  <Words>1182</Words>
  <Application>Microsoft Office PowerPoint</Application>
  <PresentationFormat>On-screen Show (4:3)</PresentationFormat>
  <Paragraphs>101</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Arial Narrow</vt:lpstr>
      <vt:lpstr>Brush Script MT</vt:lpstr>
      <vt:lpstr>Calibri</vt:lpstr>
      <vt:lpstr>Office Theme</vt:lpstr>
      <vt:lpstr>Unlocking Influence:  Understanding the NCBFAA PAC</vt:lpstr>
      <vt:lpstr>Unlocking Influence: Dive Into the World of the NCBFAA Political Action Committee (PAC)</vt:lpstr>
      <vt:lpstr>Agenda for Today</vt:lpstr>
      <vt:lpstr>PowerPoint Presentation</vt:lpstr>
      <vt:lpstr>Role and Importance</vt:lpstr>
      <vt:lpstr>Strength in Numbers</vt:lpstr>
      <vt:lpstr>PowerPoint Presentation</vt:lpstr>
      <vt:lpstr>PowerPoint Presentation</vt:lpstr>
      <vt:lpstr>PowerPoint Presentation</vt:lpstr>
      <vt:lpstr>Focus on Key Issues</vt:lpstr>
      <vt:lpstr>PowerPoint Presentation</vt:lpstr>
      <vt:lpstr>Suggesting Candidates</vt:lpstr>
      <vt:lpstr>Recommended Contributions</vt:lpstr>
      <vt:lpstr>Timing of Contributions</vt:lpstr>
      <vt:lpstr>PowerPoint Presentation</vt:lpstr>
      <vt:lpstr>For More Information</vt:lpstr>
      <vt:lpstr>PowerPoint Presentation</vt:lpstr>
    </vt:vector>
  </TitlesOfParts>
  <Company>Kuehne + Nagel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Prince, Jenette / Kuehne + Nagel / Tpa ZJ-TC</dc:creator>
  <cp:lastModifiedBy>Chris Gillis</cp:lastModifiedBy>
  <cp:revision>2</cp:revision>
  <dcterms:created xsi:type="dcterms:W3CDTF">2025-03-21T19:09:23Z</dcterms:created>
  <dcterms:modified xsi:type="dcterms:W3CDTF">2025-03-31T13:10:56Z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0x010100F5C7280871900E46863CF69185A809F1</vt:lpwstr>
  </property>
  <property fmtid="{D5CDD505-2E9C-101B-9397-08002B2CF9AE}" pid="3" name="Order">
    <vt:r8>1110200</vt:r8>
  </property>
  <property fmtid="{D5CDD505-2E9C-101B-9397-08002B2CF9AE}" pid="4" name="MSIP_Label_0828794a-ad25-45b2-b935-93f5b652d9d4_Enabled">
    <vt:lpwstr>true</vt:lpwstr>
  </property>
  <property fmtid="{D5CDD505-2E9C-101B-9397-08002B2CF9AE}" pid="5" name="MSIP_Label_0828794a-ad25-45b2-b935-93f5b652d9d4_SetDate">
    <vt:lpwstr>2025-03-21T20:30:59Z</vt:lpwstr>
  </property>
  <property fmtid="{D5CDD505-2E9C-101B-9397-08002B2CF9AE}" pid="6" name="MSIP_Label_0828794a-ad25-45b2-b935-93f5b652d9d4_Method">
    <vt:lpwstr>Standard</vt:lpwstr>
  </property>
  <property fmtid="{D5CDD505-2E9C-101B-9397-08002B2CF9AE}" pid="7" name="MSIP_Label_0828794a-ad25-45b2-b935-93f5b652d9d4_Name">
    <vt:lpwstr>External</vt:lpwstr>
  </property>
  <property fmtid="{D5CDD505-2E9C-101B-9397-08002B2CF9AE}" pid="8" name="MSIP_Label_0828794a-ad25-45b2-b935-93f5b652d9d4_SiteId">
    <vt:lpwstr>ea7a7580-e503-4446-9197-e4bd27841804</vt:lpwstr>
  </property>
  <property fmtid="{D5CDD505-2E9C-101B-9397-08002B2CF9AE}" pid="9" name="MSIP_Label_0828794a-ad25-45b2-b935-93f5b652d9d4_ActionId">
    <vt:lpwstr>bc60097a-689b-42b7-976e-12ea55dcb58b</vt:lpwstr>
  </property>
  <property fmtid="{D5CDD505-2E9C-101B-9397-08002B2CF9AE}" pid="10" name="MSIP_Label_0828794a-ad25-45b2-b935-93f5b652d9d4_ContentBits">
    <vt:lpwstr>0</vt:lpwstr>
  </property>
  <property fmtid="{D5CDD505-2E9C-101B-9397-08002B2CF9AE}" pid="11" name="MSIP_Label_0828794a-ad25-45b2-b935-93f5b652d9d4_Tag">
    <vt:lpwstr>10, 3, 0, 1</vt:lpwstr>
  </property>
</Properties>
</file>