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3" r:id="rId6"/>
    <p:sldMasterId id="2147483675" r:id="rId7"/>
  </p:sldMasterIdLst>
  <p:notesMasterIdLst>
    <p:notesMasterId r:id="rId42"/>
  </p:notesMasterIdLst>
  <p:sldIdLst>
    <p:sldId id="273" r:id="rId8"/>
    <p:sldId id="1452" r:id="rId9"/>
    <p:sldId id="1453" r:id="rId10"/>
    <p:sldId id="1454" r:id="rId11"/>
    <p:sldId id="1455" r:id="rId12"/>
    <p:sldId id="1456" r:id="rId13"/>
    <p:sldId id="1457" r:id="rId14"/>
    <p:sldId id="1458" r:id="rId15"/>
    <p:sldId id="1459" r:id="rId16"/>
    <p:sldId id="1460" r:id="rId17"/>
    <p:sldId id="1461" r:id="rId18"/>
    <p:sldId id="1462" r:id="rId19"/>
    <p:sldId id="256" r:id="rId20"/>
    <p:sldId id="1464" r:id="rId21"/>
    <p:sldId id="1465" r:id="rId22"/>
    <p:sldId id="260" r:id="rId23"/>
    <p:sldId id="1466" r:id="rId24"/>
    <p:sldId id="265" r:id="rId25"/>
    <p:sldId id="1467" r:id="rId26"/>
    <p:sldId id="263" r:id="rId27"/>
    <p:sldId id="1468" r:id="rId28"/>
    <p:sldId id="1469" r:id="rId29"/>
    <p:sldId id="257" r:id="rId30"/>
    <p:sldId id="258" r:id="rId31"/>
    <p:sldId id="268" r:id="rId32"/>
    <p:sldId id="259" r:id="rId33"/>
    <p:sldId id="261" r:id="rId34"/>
    <p:sldId id="272" r:id="rId35"/>
    <p:sldId id="262" r:id="rId36"/>
    <p:sldId id="264" r:id="rId37"/>
    <p:sldId id="267" r:id="rId38"/>
    <p:sldId id="266" r:id="rId39"/>
    <p:sldId id="271" r:id="rId40"/>
    <p:sldId id="145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2"/>
    <p:restoredTop sz="94666"/>
  </p:normalViewPr>
  <p:slideViewPr>
    <p:cSldViewPr>
      <p:cViewPr varScale="1">
        <p:scale>
          <a:sx n="65" d="100"/>
          <a:sy n="65" d="100"/>
        </p:scale>
        <p:origin x="139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A0263-BD6B-034A-9636-D9F45675D9E7}" type="datetimeFigureOut">
              <a:rPr lang="en-US" smtClean="0"/>
              <a:t>4/7/2025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117DE-9E1C-674C-979C-D026FD99A10F}" type="slidenum">
              <a:rPr lang="en-US" smtClean="0"/>
              <a:t>‹#›</a:t>
            </a:fld>
            <a:endParaRPr lang="en-US"/>
          </a:p>
        </p:txBody>
      </p:sp>
    </p:spTree>
    <p:extLst>
      <p:ext uri="{BB962C8B-B14F-4D97-AF65-F5344CB8AC3E}">
        <p14:creationId xmlns:p14="http://schemas.microsoft.com/office/powerpoint/2010/main" val="4023870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1454F78-00C1-4141-8D31-604BFA81ED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C310A77B-21E5-4EBC-8906-82AE362D34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18B2DA62-8A11-4A98-BCF8-1B08364D41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FF1A34-8E00-43ED-92B7-427221692C82}" type="slidenum">
              <a:rPr lang="en-US" altLang="en-US" smtClean="0"/>
              <a:pPr>
                <a:spcBef>
                  <a:spcPct val="0"/>
                </a:spcBef>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DD9C-FF2F-0FA5-1CEA-AB0307385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541A3-3BCC-7919-A163-5877971ED6D6}"/>
              </a:ext>
            </a:extLst>
          </p:cNvPr>
          <p:cNvSpPr>
            <a:spLocks noGrp="1" noRot="1" noChangeAspect="1"/>
          </p:cNvSpPr>
          <p:nvPr>
            <p:ph type="sldImg"/>
          </p:nvPr>
        </p:nvSpPr>
        <p:spPr>
          <a:xfrm>
            <a:off x="714375" y="1154113"/>
            <a:ext cx="5540375" cy="3117850"/>
          </a:xfrm>
        </p:spPr>
      </p:sp>
      <p:sp>
        <p:nvSpPr>
          <p:cNvPr id="3" name="Notes Placeholder 2">
            <a:extLst>
              <a:ext uri="{FF2B5EF4-FFF2-40B4-BE49-F238E27FC236}">
                <a16:creationId xmlns:a16="http://schemas.microsoft.com/office/drawing/2014/main" id="{657C5F0C-1EF7-38C4-A4F8-5F163ACB35D5}"/>
              </a:ext>
            </a:extLst>
          </p:cNvPr>
          <p:cNvSpPr>
            <a:spLocks noGrp="1"/>
          </p:cNvSpPr>
          <p:nvPr>
            <p:ph type="body" idx="1"/>
          </p:nvPr>
        </p:nvSpPr>
        <p:spPr/>
        <p:txBody>
          <a:bodyPr/>
          <a:lstStyle/>
          <a:p>
            <a:r>
              <a:rPr lang="en-US" dirty="0"/>
              <a:t>Adrienne – update date</a:t>
            </a:r>
          </a:p>
        </p:txBody>
      </p:sp>
      <p:sp>
        <p:nvSpPr>
          <p:cNvPr id="4" name="Slide Number Placeholder 3">
            <a:extLst>
              <a:ext uri="{FF2B5EF4-FFF2-40B4-BE49-F238E27FC236}">
                <a16:creationId xmlns:a16="http://schemas.microsoft.com/office/drawing/2014/main" id="{B735F916-622C-0CEC-EE59-C1A594759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903E-0FAF-4F2A-A425-F66FF8D1D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6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85AFF-0B0E-CAF6-444C-FD0457840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429DD-8214-1548-E4F1-E64134F83F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A9C4E-0678-711E-65E0-5102D8A10633}"/>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0DE664B7-FE0D-D38B-FE87-19F2523533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903E-0FAF-4F2A-A425-F66FF8D1D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961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42152-018B-EF09-C871-975A656F6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F8B4A-B029-8C41-1CF4-47FAF5092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957F6-DF53-FB92-342C-8F4251787C0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A75E9051-9909-A7F2-9826-BD44E7F5A5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903E-0FAF-4F2A-A425-F66FF8D1D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5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FCB3C-BDEE-E352-EB8A-42C4789E7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2093A-8B4D-DCEB-8E60-20F2E8980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548B2-EF38-AD72-33A9-12E9117C8D43}"/>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67FADF96-8AC9-D29F-632E-69C4C24420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9903E-0FAF-4F2A-A425-F66FF8D1D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750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D117DE-9E1C-674C-979C-D026FD99A10F}" type="slidenum">
              <a:rPr lang="en-US" smtClean="0"/>
              <a:t>23</a:t>
            </a:fld>
            <a:endParaRPr lang="en-US"/>
          </a:p>
        </p:txBody>
      </p:sp>
    </p:spTree>
    <p:extLst>
      <p:ext uri="{BB962C8B-B14F-4D97-AF65-F5344CB8AC3E}">
        <p14:creationId xmlns:p14="http://schemas.microsoft.com/office/powerpoint/2010/main" val="239563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braumillerlaw.com/" TargetMode="External"/><Relationship Id="rId13" Type="http://schemas.openxmlformats.org/officeDocument/2006/relationships/image" Target="../media/image8.svg"/><Relationship Id="rId18" Type="http://schemas.openxmlformats.org/officeDocument/2006/relationships/hyperlink" Target="https://twitter.com/BraumillerLaw" TargetMode="External"/><Relationship Id="rId3" Type="http://schemas.openxmlformats.org/officeDocument/2006/relationships/image" Target="../media/image2.png"/><Relationship Id="rId21"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hyperlink" Target="tel:-214-348-9306" TargetMode="External"/><Relationship Id="rId2" Type="http://schemas.openxmlformats.org/officeDocument/2006/relationships/hyperlink" Target="https://www.linkedin.com/uas/login?session_redirect=%2Fcompany%2F632705%3Ftrk%3Dtyah%26trkInfo%3DtarId%253A1395444799843%252Ctas%253ABraumiller%252Cidx%253A2-1-3" TargetMode="External"/><Relationship Id="rId16" Type="http://schemas.openxmlformats.org/officeDocument/2006/relationships/hyperlink" Target="tel:877-277-5987" TargetMode="External"/><Relationship Id="rId20" Type="http://schemas.openxmlformats.org/officeDocument/2006/relationships/hyperlink" Target="https://www.instagram.com/braumillerlawgroup/" TargetMode="External"/><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6.jpeg"/><Relationship Id="rId5" Type="http://schemas.openxmlformats.org/officeDocument/2006/relationships/hyperlink" Target="https://www.facebook.com/BraumillerLawGroup/" TargetMode="External"/><Relationship Id="rId15" Type="http://schemas.openxmlformats.org/officeDocument/2006/relationships/image" Target="../media/image10.svg"/><Relationship Id="rId10" Type="http://schemas.openxmlformats.org/officeDocument/2006/relationships/image" Target="../media/image5.svg"/><Relationship Id="rId19"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4.png"/><Relationship Id="rId1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5521B-4CDC-42C8-B0D2-7347A2A52E8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133022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5521B-4CDC-42C8-B0D2-7347A2A52E8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3820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5521B-4CDC-42C8-B0D2-7347A2A52E8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77584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tx1"/>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FF302F96-F907-9791-94C2-6437F675E8EE}"/>
              </a:ext>
            </a:extLst>
          </p:cNvPr>
          <p:cNvSpPr/>
          <p:nvPr userDrawn="1"/>
        </p:nvSpPr>
        <p:spPr>
          <a:xfrm>
            <a:off x="4130214" y="0"/>
            <a:ext cx="4796452" cy="6421348"/>
          </a:xfrm>
          <a:prstGeom prst="parallelogram">
            <a:avLst>
              <a:gd name="adj" fmla="val 338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Parallelogram 13">
            <a:extLst>
              <a:ext uri="{FF2B5EF4-FFF2-40B4-BE49-F238E27FC236}">
                <a16:creationId xmlns:a16="http://schemas.microsoft.com/office/drawing/2014/main" id="{D7105B24-1295-2BA6-AACA-5C0D76CA984D}"/>
              </a:ext>
            </a:extLst>
          </p:cNvPr>
          <p:cNvSpPr/>
          <p:nvPr userDrawn="1"/>
        </p:nvSpPr>
        <p:spPr>
          <a:xfrm>
            <a:off x="4214976" y="0"/>
            <a:ext cx="4796452" cy="6482994"/>
          </a:xfrm>
          <a:prstGeom prst="parallelogram">
            <a:avLst>
              <a:gd name="adj" fmla="val 3434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5309170" y="2116183"/>
            <a:ext cx="3584798" cy="1514019"/>
          </a:xfrm>
          <a:prstGeom prst="rect">
            <a:avLst/>
          </a:prstGeom>
        </p:spPr>
        <p:txBody>
          <a:bodyPr lIns="0" tIns="0" rIns="0" bIns="0" anchor="b">
            <a:noAutofit/>
          </a:bodyPr>
          <a:lstStyle>
            <a:lvl1pPr algn="r">
              <a:defRPr sz="4500" b="1" i="0" spc="75"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5309170" y="4549554"/>
            <a:ext cx="3584798" cy="953337"/>
          </a:xfrm>
        </p:spPr>
        <p:txBody>
          <a:bodyPr lIns="0" tIns="0" rIns="0" bIns="0">
            <a:noAutofit/>
          </a:bodyPr>
          <a:lstStyle>
            <a:lvl1pPr marL="0" indent="0" algn="r">
              <a:buNone/>
              <a:defRPr sz="1500" b="0"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7" name="Straight Connector 26">
            <a:extLst>
              <a:ext uri="{FF2B5EF4-FFF2-40B4-BE49-F238E27FC236}">
                <a16:creationId xmlns:a16="http://schemas.microsoft.com/office/drawing/2014/main" id="{D9E28EA9-4744-1DDD-F813-BFD875B0D86D}"/>
              </a:ext>
            </a:extLst>
          </p:cNvPr>
          <p:cNvCxnSpPr>
            <a:cxnSpLocks/>
          </p:cNvCxnSpPr>
          <p:nvPr userDrawn="1"/>
        </p:nvCxnSpPr>
        <p:spPr>
          <a:xfrm>
            <a:off x="7293768" y="4252111"/>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15" name="Picture Placeholder 2">
            <a:extLst>
              <a:ext uri="{FF2B5EF4-FFF2-40B4-BE49-F238E27FC236}">
                <a16:creationId xmlns:a16="http://schemas.microsoft.com/office/drawing/2014/main" id="{350048BE-459E-2BB6-7702-C5A354483DE4}"/>
              </a:ext>
            </a:extLst>
          </p:cNvPr>
          <p:cNvSpPr>
            <a:spLocks noGrp="1"/>
          </p:cNvSpPr>
          <p:nvPr>
            <p:ph type="pic" sz="quarter" idx="13"/>
          </p:nvPr>
        </p:nvSpPr>
        <p:spPr>
          <a:xfrm>
            <a:off x="0" y="-10273"/>
            <a:ext cx="5763803" cy="6431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3 w 10000"/>
              <a:gd name="connsiteY0" fmla="*/ 18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18 h 10000"/>
              <a:gd name="connsiteX0" fmla="*/ 13 w 10000"/>
              <a:gd name="connsiteY0" fmla="*/ 18 h 10000"/>
              <a:gd name="connsiteX1" fmla="*/ 10000 w 10000"/>
              <a:gd name="connsiteY1" fmla="*/ 0 h 10000"/>
              <a:gd name="connsiteX2" fmla="*/ 6905 w 10000"/>
              <a:gd name="connsiteY2" fmla="*/ 7586 h 10000"/>
              <a:gd name="connsiteX3" fmla="*/ 0 w 10000"/>
              <a:gd name="connsiteY3" fmla="*/ 10000 h 10000"/>
              <a:gd name="connsiteX4" fmla="*/ 13 w 10000"/>
              <a:gd name="connsiteY4" fmla="*/ 18 h 10000"/>
              <a:gd name="connsiteX0" fmla="*/ 13 w 10000"/>
              <a:gd name="connsiteY0" fmla="*/ 18 h 10016"/>
              <a:gd name="connsiteX1" fmla="*/ 10000 w 10000"/>
              <a:gd name="connsiteY1" fmla="*/ 0 h 10016"/>
              <a:gd name="connsiteX2" fmla="*/ 7130 w 10000"/>
              <a:gd name="connsiteY2" fmla="*/ 10016 h 10016"/>
              <a:gd name="connsiteX3" fmla="*/ 0 w 10000"/>
              <a:gd name="connsiteY3" fmla="*/ 10000 h 10016"/>
              <a:gd name="connsiteX4" fmla="*/ 13 w 10000"/>
              <a:gd name="connsiteY4" fmla="*/ 18 h 10016"/>
              <a:gd name="connsiteX0" fmla="*/ 13 w 9841"/>
              <a:gd name="connsiteY0" fmla="*/ 2 h 10000"/>
              <a:gd name="connsiteX1" fmla="*/ 9841 w 9841"/>
              <a:gd name="connsiteY1" fmla="*/ 0 h 10000"/>
              <a:gd name="connsiteX2" fmla="*/ 7130 w 9841"/>
              <a:gd name="connsiteY2" fmla="*/ 10000 h 10000"/>
              <a:gd name="connsiteX3" fmla="*/ 0 w 9841"/>
              <a:gd name="connsiteY3" fmla="*/ 9984 h 10000"/>
              <a:gd name="connsiteX4" fmla="*/ 13 w 9841"/>
              <a:gd name="connsiteY4" fmla="*/ 2 h 10000"/>
              <a:gd name="connsiteX0" fmla="*/ 13 w 10000"/>
              <a:gd name="connsiteY0" fmla="*/ 2 h 10016"/>
              <a:gd name="connsiteX1" fmla="*/ 10000 w 10000"/>
              <a:gd name="connsiteY1" fmla="*/ 0 h 10016"/>
              <a:gd name="connsiteX2" fmla="*/ 7178 w 10000"/>
              <a:gd name="connsiteY2" fmla="*/ 10016 h 10016"/>
              <a:gd name="connsiteX3" fmla="*/ 0 w 10000"/>
              <a:gd name="connsiteY3" fmla="*/ 9984 h 10016"/>
              <a:gd name="connsiteX4" fmla="*/ 13 w 10000"/>
              <a:gd name="connsiteY4" fmla="*/ 2 h 10016"/>
              <a:gd name="connsiteX0" fmla="*/ 13 w 10000"/>
              <a:gd name="connsiteY0" fmla="*/ 2 h 10016"/>
              <a:gd name="connsiteX1" fmla="*/ 10000 w 10000"/>
              <a:gd name="connsiteY1" fmla="*/ 0 h 10016"/>
              <a:gd name="connsiteX2" fmla="*/ 7178 w 10000"/>
              <a:gd name="connsiteY2" fmla="*/ 10016 h 10016"/>
              <a:gd name="connsiteX3" fmla="*/ 0 w 10000"/>
              <a:gd name="connsiteY3" fmla="*/ 9984 h 10016"/>
              <a:gd name="connsiteX4" fmla="*/ 13 w 10000"/>
              <a:gd name="connsiteY4" fmla="*/ 2 h 10016"/>
              <a:gd name="connsiteX0" fmla="*/ 13 w 10000"/>
              <a:gd name="connsiteY0" fmla="*/ 2 h 10032"/>
              <a:gd name="connsiteX1" fmla="*/ 10000 w 10000"/>
              <a:gd name="connsiteY1" fmla="*/ 0 h 10032"/>
              <a:gd name="connsiteX2" fmla="*/ 7191 w 10000"/>
              <a:gd name="connsiteY2" fmla="*/ 10032 h 10032"/>
              <a:gd name="connsiteX3" fmla="*/ 0 w 10000"/>
              <a:gd name="connsiteY3" fmla="*/ 9984 h 10032"/>
              <a:gd name="connsiteX4" fmla="*/ 13 w 10000"/>
              <a:gd name="connsiteY4" fmla="*/ 2 h 1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2">
                <a:moveTo>
                  <a:pt x="13" y="2"/>
                </a:moveTo>
                <a:lnTo>
                  <a:pt x="10000" y="0"/>
                </a:lnTo>
                <a:lnTo>
                  <a:pt x="7191" y="10032"/>
                </a:lnTo>
                <a:lnTo>
                  <a:pt x="0" y="9984"/>
                </a:lnTo>
                <a:cubicBezTo>
                  <a:pt x="4" y="6657"/>
                  <a:pt x="9" y="3329"/>
                  <a:pt x="13" y="2"/>
                </a:cubicBezTo>
                <a:close/>
              </a:path>
            </a:pathLst>
          </a:custGeom>
        </p:spPr>
        <p:txBody>
          <a:bodyPr/>
          <a:lstStyle/>
          <a:p>
            <a:r>
              <a:rPr lang="en-US"/>
              <a:t>Click icon to add picture</a:t>
            </a:r>
          </a:p>
        </p:txBody>
      </p:sp>
    </p:spTree>
    <p:extLst>
      <p:ext uri="{BB962C8B-B14F-4D97-AF65-F5344CB8AC3E}">
        <p14:creationId xmlns:p14="http://schemas.microsoft.com/office/powerpoint/2010/main" val="3930083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723018" y="339679"/>
            <a:ext cx="3706108" cy="1150248"/>
          </a:xfrm>
          <a:prstGeom prst="rect">
            <a:avLst/>
          </a:prstGeom>
        </p:spPr>
        <p:txBody>
          <a:bodyPr lIns="0" tIns="0" rIns="0" bIns="0" anchor="b" anchorCtr="0">
            <a:normAutofit/>
          </a:bodyPr>
          <a:lstStyle>
            <a:lvl1pPr>
              <a:defRPr sz="3300" b="1" i="0" spc="38" baseline="0">
                <a:latin typeface="Arial" panose="020B0604020202020204" pitchFamily="34" charset="0"/>
                <a:cs typeface="Arial" panose="020B0604020202020204" pitchFamily="34"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675919" y="3205532"/>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userDrawn="1">
            <p:ph type="body" sz="quarter" idx="19"/>
          </p:nvPr>
        </p:nvSpPr>
        <p:spPr>
          <a:xfrm>
            <a:off x="695148" y="3430686"/>
            <a:ext cx="1600200"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userDrawn="1">
            <p:ph type="body" sz="quarter" idx="20"/>
          </p:nvPr>
        </p:nvSpPr>
        <p:spPr>
          <a:xfrm>
            <a:off x="656691" y="2753826"/>
            <a:ext cx="1600200"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2683189" y="3200979"/>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userDrawn="1">
            <p:ph type="body" sz="quarter" idx="21"/>
          </p:nvPr>
        </p:nvSpPr>
        <p:spPr>
          <a:xfrm>
            <a:off x="2708826" y="3447778"/>
            <a:ext cx="1596118"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userDrawn="1">
            <p:ph type="body" sz="quarter" idx="22"/>
          </p:nvPr>
        </p:nvSpPr>
        <p:spPr>
          <a:xfrm>
            <a:off x="2683188" y="2753825"/>
            <a:ext cx="1596118"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4749654" y="3183887"/>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userDrawn="1">
            <p:ph type="body" sz="quarter" idx="23"/>
          </p:nvPr>
        </p:nvSpPr>
        <p:spPr>
          <a:xfrm>
            <a:off x="4768881" y="3439232"/>
            <a:ext cx="1596934"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userDrawn="1">
            <p:ph type="body" sz="quarter" idx="24"/>
          </p:nvPr>
        </p:nvSpPr>
        <p:spPr>
          <a:xfrm>
            <a:off x="4724016" y="2770917"/>
            <a:ext cx="1596934"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grpSp>
        <p:nvGrpSpPr>
          <p:cNvPr id="33" name="Group 32">
            <a:extLst>
              <a:ext uri="{FF2B5EF4-FFF2-40B4-BE49-F238E27FC236}">
                <a16:creationId xmlns:a16="http://schemas.microsoft.com/office/drawing/2014/main" id="{ED2425C8-6740-0CE3-3F38-F0DD84AEBFB6}"/>
              </a:ext>
            </a:extLst>
          </p:cNvPr>
          <p:cNvGrpSpPr>
            <a:grpSpLocks noChangeAspect="1"/>
          </p:cNvGrpSpPr>
          <p:nvPr userDrawn="1"/>
        </p:nvGrpSpPr>
        <p:grpSpPr>
          <a:xfrm>
            <a:off x="299188" y="1081193"/>
            <a:ext cx="135746" cy="408734"/>
            <a:chOff x="156212" y="6006685"/>
            <a:chExt cx="180995" cy="408734"/>
          </a:xfrm>
        </p:grpSpPr>
        <p:cxnSp>
          <p:nvCxnSpPr>
            <p:cNvPr id="34" name="Straight Connector 33">
              <a:extLst>
                <a:ext uri="{FF2B5EF4-FFF2-40B4-BE49-F238E27FC236}">
                  <a16:creationId xmlns:a16="http://schemas.microsoft.com/office/drawing/2014/main" id="{8E196F45-B331-84F1-B291-455848BC1964}"/>
                </a:ext>
              </a:extLst>
            </p:cNvPr>
            <p:cNvCxnSpPr>
              <a:cxnSpLocks/>
            </p:cNvCxnSpPr>
            <p:nvPr userDrawn="1"/>
          </p:nvCxnSpPr>
          <p:spPr>
            <a:xfrm>
              <a:off x="156212" y="6006685"/>
              <a:ext cx="180841" cy="21961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F0DBC0-C192-4774-7302-A106DA727B0D}"/>
                </a:ext>
              </a:extLst>
            </p:cNvPr>
            <p:cNvCxnSpPr>
              <a:cxnSpLocks/>
            </p:cNvCxnSpPr>
            <p:nvPr userDrawn="1"/>
          </p:nvCxnSpPr>
          <p:spPr>
            <a:xfrm flipV="1">
              <a:off x="156212" y="6195477"/>
              <a:ext cx="180995" cy="21994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2F861E9-C157-5D8A-6D69-7778786CF71F}"/>
              </a:ext>
            </a:extLst>
          </p:cNvPr>
          <p:cNvGrpSpPr/>
          <p:nvPr userDrawn="1"/>
        </p:nvGrpSpPr>
        <p:grpSpPr>
          <a:xfrm rot="10800000">
            <a:off x="7394824" y="0"/>
            <a:ext cx="1749176" cy="2332234"/>
            <a:chOff x="35303" y="4305837"/>
            <a:chExt cx="2332234" cy="2332234"/>
          </a:xfrm>
        </p:grpSpPr>
        <p:sp>
          <p:nvSpPr>
            <p:cNvPr id="3" name="Freeform 14">
              <a:extLst>
                <a:ext uri="{FF2B5EF4-FFF2-40B4-BE49-F238E27FC236}">
                  <a16:creationId xmlns:a16="http://schemas.microsoft.com/office/drawing/2014/main" id="{FFFF9612-4CB2-188C-F395-89AAA9038020}"/>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4"/>
            </a:solidFill>
            <a:ln>
              <a:noFill/>
            </a:ln>
          </p:spPr>
          <p:txBody>
            <a:bodyPr rot="0" vert="horz" wrap="square" lIns="91440" tIns="45720" rIns="91440" bIns="45720" anchor="t" anchorCtr="0" upright="1">
              <a:noAutofit/>
            </a:bodyPr>
            <a:lstStyle/>
            <a:p>
              <a:endParaRPr lang="en-US" sz="1350"/>
            </a:p>
          </p:txBody>
        </p:sp>
        <p:sp>
          <p:nvSpPr>
            <p:cNvPr id="4" name="Freeform 15">
              <a:extLst>
                <a:ext uri="{FF2B5EF4-FFF2-40B4-BE49-F238E27FC236}">
                  <a16:creationId xmlns:a16="http://schemas.microsoft.com/office/drawing/2014/main" id="{6AC9C20C-0C9E-C27E-C3BA-E39FB0310F18}"/>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accent3"/>
            </a:solidFill>
            <a:ln>
              <a:noFill/>
            </a:ln>
          </p:spPr>
          <p:txBody>
            <a:bodyPr rot="0" vert="horz" wrap="square" lIns="91440" tIns="45720" rIns="91440" bIns="45720" anchor="t" anchorCtr="0" upright="1">
              <a:noAutofit/>
            </a:bodyPr>
            <a:lstStyle/>
            <a:p>
              <a:endParaRPr lang="en-US" sz="1350"/>
            </a:p>
          </p:txBody>
        </p:sp>
        <p:sp>
          <p:nvSpPr>
            <p:cNvPr id="6" name="Freeform 18">
              <a:extLst>
                <a:ext uri="{FF2B5EF4-FFF2-40B4-BE49-F238E27FC236}">
                  <a16:creationId xmlns:a16="http://schemas.microsoft.com/office/drawing/2014/main" id="{8F049D74-B65D-7FD9-474D-2E3389257B7D}"/>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1"/>
            </a:solidFill>
            <a:ln>
              <a:noFill/>
            </a:ln>
          </p:spPr>
          <p:txBody>
            <a:bodyPr rot="0" vert="horz" wrap="square" lIns="91440" tIns="45720" rIns="91440" bIns="45720" anchor="t" anchorCtr="0" upright="1">
              <a:noAutofit/>
            </a:bodyPr>
            <a:lstStyle/>
            <a:p>
              <a:endParaRPr lang="en-US" sz="1350"/>
            </a:p>
          </p:txBody>
        </p:sp>
      </p:grpSp>
    </p:spTree>
    <p:extLst>
      <p:ext uri="{BB962C8B-B14F-4D97-AF65-F5344CB8AC3E}">
        <p14:creationId xmlns:p14="http://schemas.microsoft.com/office/powerpoint/2010/main" val="917310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tx1"/>
        </a:solid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FF302F96-F907-9791-94C2-6437F675E8EE}"/>
              </a:ext>
            </a:extLst>
          </p:cNvPr>
          <p:cNvSpPr/>
          <p:nvPr userDrawn="1"/>
        </p:nvSpPr>
        <p:spPr>
          <a:xfrm>
            <a:off x="4130214" y="0"/>
            <a:ext cx="4796452" cy="6421348"/>
          </a:xfrm>
          <a:prstGeom prst="parallelogram">
            <a:avLst>
              <a:gd name="adj" fmla="val 3385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Picture Placeholder 2">
            <a:extLst>
              <a:ext uri="{FF2B5EF4-FFF2-40B4-BE49-F238E27FC236}">
                <a16:creationId xmlns:a16="http://schemas.microsoft.com/office/drawing/2014/main" id="{350048BE-459E-2BB6-7702-C5A354483DE4}"/>
              </a:ext>
            </a:extLst>
          </p:cNvPr>
          <p:cNvSpPr>
            <a:spLocks noGrp="1"/>
          </p:cNvSpPr>
          <p:nvPr>
            <p:ph type="pic" sz="quarter" idx="13"/>
          </p:nvPr>
        </p:nvSpPr>
        <p:spPr>
          <a:xfrm>
            <a:off x="-1" y="-10273"/>
            <a:ext cx="5730499" cy="64316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3 w 10000"/>
              <a:gd name="connsiteY0" fmla="*/ 18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18 h 10000"/>
              <a:gd name="connsiteX0" fmla="*/ 13 w 10000"/>
              <a:gd name="connsiteY0" fmla="*/ 18 h 10000"/>
              <a:gd name="connsiteX1" fmla="*/ 10000 w 10000"/>
              <a:gd name="connsiteY1" fmla="*/ 0 h 10000"/>
              <a:gd name="connsiteX2" fmla="*/ 6905 w 10000"/>
              <a:gd name="connsiteY2" fmla="*/ 7586 h 10000"/>
              <a:gd name="connsiteX3" fmla="*/ 0 w 10000"/>
              <a:gd name="connsiteY3" fmla="*/ 10000 h 10000"/>
              <a:gd name="connsiteX4" fmla="*/ 13 w 10000"/>
              <a:gd name="connsiteY4" fmla="*/ 18 h 10000"/>
              <a:gd name="connsiteX0" fmla="*/ 13 w 10000"/>
              <a:gd name="connsiteY0" fmla="*/ 18 h 10016"/>
              <a:gd name="connsiteX1" fmla="*/ 10000 w 10000"/>
              <a:gd name="connsiteY1" fmla="*/ 0 h 10016"/>
              <a:gd name="connsiteX2" fmla="*/ 7130 w 10000"/>
              <a:gd name="connsiteY2" fmla="*/ 10016 h 10016"/>
              <a:gd name="connsiteX3" fmla="*/ 0 w 10000"/>
              <a:gd name="connsiteY3" fmla="*/ 10000 h 10016"/>
              <a:gd name="connsiteX4" fmla="*/ 13 w 10000"/>
              <a:gd name="connsiteY4" fmla="*/ 18 h 10016"/>
              <a:gd name="connsiteX0" fmla="*/ 13 w 9841"/>
              <a:gd name="connsiteY0" fmla="*/ 2 h 10000"/>
              <a:gd name="connsiteX1" fmla="*/ 9841 w 9841"/>
              <a:gd name="connsiteY1" fmla="*/ 0 h 10000"/>
              <a:gd name="connsiteX2" fmla="*/ 7130 w 9841"/>
              <a:gd name="connsiteY2" fmla="*/ 10000 h 10000"/>
              <a:gd name="connsiteX3" fmla="*/ 0 w 9841"/>
              <a:gd name="connsiteY3" fmla="*/ 9984 h 10000"/>
              <a:gd name="connsiteX4" fmla="*/ 13 w 9841"/>
              <a:gd name="connsiteY4" fmla="*/ 2 h 10000"/>
              <a:gd name="connsiteX0" fmla="*/ 13 w 10000"/>
              <a:gd name="connsiteY0" fmla="*/ 2 h 10016"/>
              <a:gd name="connsiteX1" fmla="*/ 10000 w 10000"/>
              <a:gd name="connsiteY1" fmla="*/ 0 h 10016"/>
              <a:gd name="connsiteX2" fmla="*/ 7178 w 10000"/>
              <a:gd name="connsiteY2" fmla="*/ 10016 h 10016"/>
              <a:gd name="connsiteX3" fmla="*/ 0 w 10000"/>
              <a:gd name="connsiteY3" fmla="*/ 9984 h 10016"/>
              <a:gd name="connsiteX4" fmla="*/ 13 w 10000"/>
              <a:gd name="connsiteY4" fmla="*/ 2 h 10016"/>
              <a:gd name="connsiteX0" fmla="*/ 13 w 10000"/>
              <a:gd name="connsiteY0" fmla="*/ 2 h 10016"/>
              <a:gd name="connsiteX1" fmla="*/ 10000 w 10000"/>
              <a:gd name="connsiteY1" fmla="*/ 0 h 10016"/>
              <a:gd name="connsiteX2" fmla="*/ 7178 w 10000"/>
              <a:gd name="connsiteY2" fmla="*/ 10016 h 10016"/>
              <a:gd name="connsiteX3" fmla="*/ 0 w 10000"/>
              <a:gd name="connsiteY3" fmla="*/ 9984 h 10016"/>
              <a:gd name="connsiteX4" fmla="*/ 13 w 10000"/>
              <a:gd name="connsiteY4" fmla="*/ 2 h 10016"/>
              <a:gd name="connsiteX0" fmla="*/ 13 w 10000"/>
              <a:gd name="connsiteY0" fmla="*/ 2 h 10032"/>
              <a:gd name="connsiteX1" fmla="*/ 10000 w 10000"/>
              <a:gd name="connsiteY1" fmla="*/ 0 h 10032"/>
              <a:gd name="connsiteX2" fmla="*/ 7191 w 10000"/>
              <a:gd name="connsiteY2" fmla="*/ 10032 h 10032"/>
              <a:gd name="connsiteX3" fmla="*/ 0 w 10000"/>
              <a:gd name="connsiteY3" fmla="*/ 9984 h 10032"/>
              <a:gd name="connsiteX4" fmla="*/ 13 w 10000"/>
              <a:gd name="connsiteY4" fmla="*/ 2 h 1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2">
                <a:moveTo>
                  <a:pt x="13" y="2"/>
                </a:moveTo>
                <a:lnTo>
                  <a:pt x="10000" y="0"/>
                </a:lnTo>
                <a:lnTo>
                  <a:pt x="7191" y="10032"/>
                </a:lnTo>
                <a:lnTo>
                  <a:pt x="0" y="9984"/>
                </a:lnTo>
                <a:cubicBezTo>
                  <a:pt x="4" y="6657"/>
                  <a:pt x="9" y="3329"/>
                  <a:pt x="13" y="2"/>
                </a:cubicBezTo>
                <a:close/>
              </a:path>
            </a:pathLst>
          </a:custGeom>
        </p:spPr>
        <p:txBody>
          <a:bodyPr/>
          <a:lstStyle/>
          <a:p>
            <a:r>
              <a:rPr lang="en-US"/>
              <a:t>Click icon to add picture</a:t>
            </a:r>
          </a:p>
        </p:txBody>
      </p:sp>
      <p:sp>
        <p:nvSpPr>
          <p:cNvPr id="14" name="Parallelogram 13">
            <a:extLst>
              <a:ext uri="{FF2B5EF4-FFF2-40B4-BE49-F238E27FC236}">
                <a16:creationId xmlns:a16="http://schemas.microsoft.com/office/drawing/2014/main" id="{D7105B24-1295-2BA6-AACA-5C0D76CA984D}"/>
              </a:ext>
            </a:extLst>
          </p:cNvPr>
          <p:cNvSpPr/>
          <p:nvPr userDrawn="1"/>
        </p:nvSpPr>
        <p:spPr>
          <a:xfrm>
            <a:off x="4214976" y="0"/>
            <a:ext cx="4796452" cy="6482994"/>
          </a:xfrm>
          <a:prstGeom prst="parallelogram">
            <a:avLst>
              <a:gd name="adj" fmla="val 3434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5309170" y="2116183"/>
            <a:ext cx="3584798" cy="1514019"/>
          </a:xfrm>
          <a:prstGeom prst="rect">
            <a:avLst/>
          </a:prstGeom>
        </p:spPr>
        <p:txBody>
          <a:bodyPr lIns="0" tIns="0" rIns="0" bIns="0" anchor="b">
            <a:noAutofit/>
          </a:bodyPr>
          <a:lstStyle>
            <a:lvl1pPr algn="r">
              <a:defRPr sz="4500" b="1" i="0" spc="75"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5309170" y="4549554"/>
            <a:ext cx="3584798" cy="953337"/>
          </a:xfrm>
        </p:spPr>
        <p:txBody>
          <a:bodyPr lIns="0" tIns="0" rIns="0" bIns="0">
            <a:noAutofit/>
          </a:bodyPr>
          <a:lstStyle>
            <a:lvl1pPr marL="0" indent="0" algn="r">
              <a:buNone/>
              <a:defRPr sz="1500" b="0"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7" name="Straight Connector 26">
            <a:extLst>
              <a:ext uri="{FF2B5EF4-FFF2-40B4-BE49-F238E27FC236}">
                <a16:creationId xmlns:a16="http://schemas.microsoft.com/office/drawing/2014/main" id="{D9E28EA9-4744-1DDD-F813-BFD875B0D86D}"/>
              </a:ext>
            </a:extLst>
          </p:cNvPr>
          <p:cNvCxnSpPr>
            <a:cxnSpLocks/>
          </p:cNvCxnSpPr>
          <p:nvPr userDrawn="1"/>
        </p:nvCxnSpPr>
        <p:spPr>
          <a:xfrm>
            <a:off x="7293768" y="4252111"/>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5" name="Text Placeholder 29">
            <a:extLst>
              <a:ext uri="{FF2B5EF4-FFF2-40B4-BE49-F238E27FC236}">
                <a16:creationId xmlns:a16="http://schemas.microsoft.com/office/drawing/2014/main" id="{27F227C7-33A8-5D10-0F43-5EBF68F16C8F}"/>
              </a:ext>
            </a:extLst>
          </p:cNvPr>
          <p:cNvSpPr>
            <a:spLocks noGrp="1"/>
          </p:cNvSpPr>
          <p:nvPr>
            <p:ph type="body" sz="quarter" idx="14" hasCustomPrompt="1"/>
          </p:nvPr>
        </p:nvSpPr>
        <p:spPr>
          <a:xfrm>
            <a:off x="5332110" y="3683845"/>
            <a:ext cx="3584798" cy="953337"/>
          </a:xfrm>
        </p:spPr>
        <p:txBody>
          <a:bodyPr lIns="0" tIns="0" rIns="0" bIns="0">
            <a:noAutofit/>
          </a:bodyPr>
          <a:lstStyle>
            <a:lvl1pPr marL="0" indent="0" algn="r">
              <a:buNone/>
              <a:defRPr sz="2400" b="0"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Subtitle</a:t>
            </a:r>
          </a:p>
        </p:txBody>
      </p:sp>
    </p:spTree>
    <p:extLst>
      <p:ext uri="{BB962C8B-B14F-4D97-AF65-F5344CB8AC3E}">
        <p14:creationId xmlns:p14="http://schemas.microsoft.com/office/powerpoint/2010/main" val="987628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723018" y="339679"/>
            <a:ext cx="3706108" cy="1150248"/>
          </a:xfrm>
          <a:prstGeom prst="rect">
            <a:avLst/>
          </a:prstGeom>
        </p:spPr>
        <p:txBody>
          <a:bodyPr lIns="0" tIns="0" rIns="0" bIns="0" anchor="b" anchorCtr="0">
            <a:normAutofit/>
          </a:bodyPr>
          <a:lstStyle>
            <a:lvl1pPr>
              <a:defRPr sz="3300" b="1" i="0" spc="38" baseline="0">
                <a:latin typeface="Arial" panose="020B0604020202020204" pitchFamily="34" charset="0"/>
                <a:cs typeface="Arial" panose="020B0604020202020204" pitchFamily="34"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675919" y="3205532"/>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userDrawn="1">
            <p:ph type="body" sz="quarter" idx="19"/>
          </p:nvPr>
        </p:nvSpPr>
        <p:spPr>
          <a:xfrm>
            <a:off x="695148" y="3430686"/>
            <a:ext cx="1600200"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userDrawn="1">
            <p:ph type="body" sz="quarter" idx="20"/>
          </p:nvPr>
        </p:nvSpPr>
        <p:spPr>
          <a:xfrm>
            <a:off x="656691" y="2753826"/>
            <a:ext cx="1600200"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2683189" y="3200979"/>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userDrawn="1">
            <p:ph type="body" sz="quarter" idx="21"/>
          </p:nvPr>
        </p:nvSpPr>
        <p:spPr>
          <a:xfrm>
            <a:off x="2708826" y="3447778"/>
            <a:ext cx="1596118"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userDrawn="1">
            <p:ph type="body" sz="quarter" idx="22"/>
          </p:nvPr>
        </p:nvSpPr>
        <p:spPr>
          <a:xfrm>
            <a:off x="2683188" y="2753825"/>
            <a:ext cx="1596118"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4749654" y="3183887"/>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userDrawn="1">
            <p:ph type="body" sz="quarter" idx="23"/>
          </p:nvPr>
        </p:nvSpPr>
        <p:spPr>
          <a:xfrm>
            <a:off x="4768881" y="3439232"/>
            <a:ext cx="1596934"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userDrawn="1">
            <p:ph type="body" sz="quarter" idx="24"/>
          </p:nvPr>
        </p:nvSpPr>
        <p:spPr>
          <a:xfrm>
            <a:off x="4724016" y="2770917"/>
            <a:ext cx="1596934"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grpSp>
        <p:nvGrpSpPr>
          <p:cNvPr id="33" name="Group 32">
            <a:extLst>
              <a:ext uri="{FF2B5EF4-FFF2-40B4-BE49-F238E27FC236}">
                <a16:creationId xmlns:a16="http://schemas.microsoft.com/office/drawing/2014/main" id="{ED2425C8-6740-0CE3-3F38-F0DD84AEBFB6}"/>
              </a:ext>
            </a:extLst>
          </p:cNvPr>
          <p:cNvGrpSpPr>
            <a:grpSpLocks noChangeAspect="1"/>
          </p:cNvGrpSpPr>
          <p:nvPr userDrawn="1"/>
        </p:nvGrpSpPr>
        <p:grpSpPr>
          <a:xfrm>
            <a:off x="299188" y="1081193"/>
            <a:ext cx="135746" cy="408734"/>
            <a:chOff x="156212" y="6006685"/>
            <a:chExt cx="180995" cy="408734"/>
          </a:xfrm>
        </p:grpSpPr>
        <p:cxnSp>
          <p:nvCxnSpPr>
            <p:cNvPr id="34" name="Straight Connector 33">
              <a:extLst>
                <a:ext uri="{FF2B5EF4-FFF2-40B4-BE49-F238E27FC236}">
                  <a16:creationId xmlns:a16="http://schemas.microsoft.com/office/drawing/2014/main" id="{8E196F45-B331-84F1-B291-455848BC1964}"/>
                </a:ext>
              </a:extLst>
            </p:cNvPr>
            <p:cNvCxnSpPr>
              <a:cxnSpLocks/>
            </p:cNvCxnSpPr>
            <p:nvPr userDrawn="1"/>
          </p:nvCxnSpPr>
          <p:spPr>
            <a:xfrm>
              <a:off x="156212" y="6006685"/>
              <a:ext cx="180841" cy="21961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F0DBC0-C192-4774-7302-A106DA727B0D}"/>
                </a:ext>
              </a:extLst>
            </p:cNvPr>
            <p:cNvCxnSpPr>
              <a:cxnSpLocks/>
            </p:cNvCxnSpPr>
            <p:nvPr userDrawn="1"/>
          </p:nvCxnSpPr>
          <p:spPr>
            <a:xfrm flipV="1">
              <a:off x="156212" y="6195477"/>
              <a:ext cx="180995" cy="21994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2F861E9-C157-5D8A-6D69-7778786CF71F}"/>
              </a:ext>
            </a:extLst>
          </p:cNvPr>
          <p:cNvGrpSpPr/>
          <p:nvPr userDrawn="1"/>
        </p:nvGrpSpPr>
        <p:grpSpPr>
          <a:xfrm rot="10800000">
            <a:off x="7394824" y="0"/>
            <a:ext cx="1749176" cy="2332234"/>
            <a:chOff x="35303" y="4305837"/>
            <a:chExt cx="2332234" cy="2332234"/>
          </a:xfrm>
        </p:grpSpPr>
        <p:sp>
          <p:nvSpPr>
            <p:cNvPr id="3" name="Freeform 14">
              <a:extLst>
                <a:ext uri="{FF2B5EF4-FFF2-40B4-BE49-F238E27FC236}">
                  <a16:creationId xmlns:a16="http://schemas.microsoft.com/office/drawing/2014/main" id="{FFFF9612-4CB2-188C-F395-89AAA9038020}"/>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4"/>
            </a:solidFill>
            <a:ln>
              <a:noFill/>
            </a:ln>
          </p:spPr>
          <p:txBody>
            <a:bodyPr rot="0" vert="horz" wrap="square" lIns="91440" tIns="45720" rIns="91440" bIns="45720" anchor="t" anchorCtr="0" upright="1">
              <a:noAutofit/>
            </a:bodyPr>
            <a:lstStyle/>
            <a:p>
              <a:endParaRPr lang="en-US" sz="1350"/>
            </a:p>
          </p:txBody>
        </p:sp>
        <p:sp>
          <p:nvSpPr>
            <p:cNvPr id="4" name="Freeform 15">
              <a:extLst>
                <a:ext uri="{FF2B5EF4-FFF2-40B4-BE49-F238E27FC236}">
                  <a16:creationId xmlns:a16="http://schemas.microsoft.com/office/drawing/2014/main" id="{6AC9C20C-0C9E-C27E-C3BA-E39FB0310F18}"/>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accent3"/>
            </a:solidFill>
            <a:ln>
              <a:noFill/>
            </a:ln>
          </p:spPr>
          <p:txBody>
            <a:bodyPr rot="0" vert="horz" wrap="square" lIns="91440" tIns="45720" rIns="91440" bIns="45720" anchor="t" anchorCtr="0" upright="1">
              <a:noAutofit/>
            </a:bodyPr>
            <a:lstStyle/>
            <a:p>
              <a:endParaRPr lang="en-US" sz="1350"/>
            </a:p>
          </p:txBody>
        </p:sp>
        <p:sp>
          <p:nvSpPr>
            <p:cNvPr id="6" name="Freeform 18">
              <a:extLst>
                <a:ext uri="{FF2B5EF4-FFF2-40B4-BE49-F238E27FC236}">
                  <a16:creationId xmlns:a16="http://schemas.microsoft.com/office/drawing/2014/main" id="{8F049D74-B65D-7FD9-474D-2E3389257B7D}"/>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1"/>
            </a:solidFill>
            <a:ln>
              <a:noFill/>
            </a:ln>
          </p:spPr>
          <p:txBody>
            <a:bodyPr rot="0" vert="horz" wrap="square" lIns="91440" tIns="45720" rIns="91440" bIns="45720" anchor="t" anchorCtr="0" upright="1">
              <a:noAutofit/>
            </a:bodyPr>
            <a:lstStyle/>
            <a:p>
              <a:endParaRPr lang="en-US" sz="1350"/>
            </a:p>
          </p:txBody>
        </p:sp>
      </p:grpSp>
    </p:spTree>
    <p:extLst>
      <p:ext uri="{BB962C8B-B14F-4D97-AF65-F5344CB8AC3E}">
        <p14:creationId xmlns:p14="http://schemas.microsoft.com/office/powerpoint/2010/main" val="132441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714375" y="1939108"/>
            <a:ext cx="7764608" cy="4110702"/>
          </a:xfrm>
        </p:spPr>
        <p:txBody>
          <a:bodyPr/>
          <a:lstStyle>
            <a:lvl1pPr>
              <a:defRPr>
                <a:solidFill>
                  <a:schemeClr val="tx1"/>
                </a:solidFill>
              </a:defRPr>
            </a:lvl1pPr>
          </a:lstStyle>
          <a:p>
            <a:r>
              <a:rPr lang="en-US"/>
              <a:t>Click icon to add chart</a:t>
            </a:r>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723018" y="339679"/>
            <a:ext cx="3706108" cy="1150248"/>
          </a:xfrm>
          <a:prstGeom prst="rect">
            <a:avLst/>
          </a:prstGeom>
        </p:spPr>
        <p:txBody>
          <a:bodyPr lIns="0" tIns="0" rIns="0" bIns="0" anchor="b" anchorCtr="0">
            <a:normAutofit/>
          </a:bodyPr>
          <a:lstStyle>
            <a:lvl1pPr>
              <a:defRPr sz="33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DB1A81FC-40AE-C1E2-043D-8F345D274556}"/>
              </a:ext>
            </a:extLst>
          </p:cNvPr>
          <p:cNvCxnSpPr>
            <a:cxnSpLocks/>
          </p:cNvCxnSpPr>
          <p:nvPr userDrawn="1"/>
        </p:nvCxnSpPr>
        <p:spPr>
          <a:xfrm>
            <a:off x="728663" y="1712521"/>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BDAC7A70-F91F-F65C-F4E0-6B2BC8F09A88}"/>
              </a:ext>
            </a:extLst>
          </p:cNvPr>
          <p:cNvGrpSpPr>
            <a:grpSpLocks noChangeAspect="1"/>
          </p:cNvGrpSpPr>
          <p:nvPr userDrawn="1"/>
        </p:nvGrpSpPr>
        <p:grpSpPr>
          <a:xfrm>
            <a:off x="299188" y="1081193"/>
            <a:ext cx="135746" cy="408734"/>
            <a:chOff x="156212" y="6006685"/>
            <a:chExt cx="180995" cy="408734"/>
          </a:xfrm>
        </p:grpSpPr>
        <p:cxnSp>
          <p:nvCxnSpPr>
            <p:cNvPr id="15" name="Straight Connector 14">
              <a:extLst>
                <a:ext uri="{FF2B5EF4-FFF2-40B4-BE49-F238E27FC236}">
                  <a16:creationId xmlns:a16="http://schemas.microsoft.com/office/drawing/2014/main" id="{4ACB6A63-B7A5-7D9C-612E-AAB7DCB30492}"/>
                </a:ext>
              </a:extLst>
            </p:cNvPr>
            <p:cNvCxnSpPr>
              <a:cxnSpLocks/>
            </p:cNvCxnSpPr>
            <p:nvPr userDrawn="1"/>
          </p:nvCxnSpPr>
          <p:spPr>
            <a:xfrm>
              <a:off x="156212" y="6006685"/>
              <a:ext cx="180841" cy="21961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E7249F-F66F-FD35-D603-565052F25236}"/>
                </a:ext>
              </a:extLst>
            </p:cNvPr>
            <p:cNvCxnSpPr>
              <a:cxnSpLocks/>
            </p:cNvCxnSpPr>
            <p:nvPr userDrawn="1"/>
          </p:nvCxnSpPr>
          <p:spPr>
            <a:xfrm flipV="1">
              <a:off x="156212" y="6195477"/>
              <a:ext cx="180995" cy="21994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5407293E-EB9D-8108-143F-E578FCCF9113}"/>
              </a:ext>
            </a:extLst>
          </p:cNvPr>
          <p:cNvGrpSpPr/>
          <p:nvPr userDrawn="1"/>
        </p:nvGrpSpPr>
        <p:grpSpPr>
          <a:xfrm>
            <a:off x="0" y="4280199"/>
            <a:ext cx="1749176" cy="2332234"/>
            <a:chOff x="35303" y="4305837"/>
            <a:chExt cx="2332234" cy="2332234"/>
          </a:xfrm>
        </p:grpSpPr>
        <p:sp>
          <p:nvSpPr>
            <p:cNvPr id="12" name="Freeform 14">
              <a:extLst>
                <a:ext uri="{FF2B5EF4-FFF2-40B4-BE49-F238E27FC236}">
                  <a16:creationId xmlns:a16="http://schemas.microsoft.com/office/drawing/2014/main" id="{55615AFD-68EA-5CC8-F13A-524F6A4D4AB9}"/>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002060"/>
            </a:solidFill>
            <a:ln>
              <a:noFill/>
            </a:ln>
          </p:spPr>
          <p:txBody>
            <a:bodyPr rot="0" vert="horz" wrap="square" lIns="91440" tIns="45720" rIns="91440" bIns="45720" anchor="t" anchorCtr="0" upright="1">
              <a:noAutofit/>
            </a:bodyPr>
            <a:lstStyle/>
            <a:p>
              <a:endParaRPr lang="en-US" sz="1350"/>
            </a:p>
          </p:txBody>
        </p:sp>
        <p:sp>
          <p:nvSpPr>
            <p:cNvPr id="13" name="Freeform 15">
              <a:extLst>
                <a:ext uri="{FF2B5EF4-FFF2-40B4-BE49-F238E27FC236}">
                  <a16:creationId xmlns:a16="http://schemas.microsoft.com/office/drawing/2014/main" id="{95FE35B5-ABA4-BD96-EAD2-87B2E9DEDE26}"/>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9" name="Freeform 18">
              <a:extLst>
                <a:ext uri="{FF2B5EF4-FFF2-40B4-BE49-F238E27FC236}">
                  <a16:creationId xmlns:a16="http://schemas.microsoft.com/office/drawing/2014/main" id="{082CEC0A-AD29-0A21-45A3-6E658FE330A7}"/>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1"/>
            </a:solidFill>
            <a:ln>
              <a:noFill/>
            </a:ln>
          </p:spPr>
          <p:txBody>
            <a:bodyPr rot="0" vert="horz" wrap="square" lIns="91440" tIns="45720" rIns="91440" bIns="45720" anchor="t" anchorCtr="0" upright="1">
              <a:noAutofit/>
            </a:bodyPr>
            <a:lstStyle/>
            <a:p>
              <a:endParaRPr lang="en-US" sz="1350"/>
            </a:p>
          </p:txBody>
        </p:sp>
      </p:grpSp>
    </p:spTree>
    <p:extLst>
      <p:ext uri="{BB962C8B-B14F-4D97-AF65-F5344CB8AC3E}">
        <p14:creationId xmlns:p14="http://schemas.microsoft.com/office/powerpoint/2010/main" val="72215142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748655" y="459320"/>
            <a:ext cx="3706108" cy="1150248"/>
          </a:xfrm>
          <a:prstGeom prst="rect">
            <a:avLst/>
          </a:prstGeom>
        </p:spPr>
        <p:txBody>
          <a:bodyPr lIns="0" tIns="0" rIns="0" bIns="0" anchor="b" anchorCtr="0">
            <a:normAutofit/>
          </a:bodyPr>
          <a:lstStyle>
            <a:lvl1pPr>
              <a:defRPr sz="3300" b="1" i="0" spc="38" baseline="0">
                <a:latin typeface="Arial" panose="020B0604020202020204" pitchFamily="34" charset="0"/>
                <a:cs typeface="Arial" panose="020B0604020202020204" pitchFamily="34" charset="0"/>
              </a:defRPr>
            </a:lvl1pPr>
          </a:lstStyle>
          <a:p>
            <a:r>
              <a:rPr lang="en-US"/>
              <a:t>Click to edit Master title style</a:t>
            </a:r>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740012" y="3105429"/>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746421" y="3339589"/>
            <a:ext cx="1600200"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userDrawn="1">
            <p:ph type="body" sz="quarter" idx="14"/>
          </p:nvPr>
        </p:nvSpPr>
        <p:spPr>
          <a:xfrm>
            <a:off x="746423" y="2662729"/>
            <a:ext cx="1600200"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2708826" y="3101336"/>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userDrawn="1">
            <p:ph type="body" sz="quarter" idx="15"/>
          </p:nvPr>
        </p:nvSpPr>
        <p:spPr>
          <a:xfrm>
            <a:off x="2728054" y="3348136"/>
            <a:ext cx="1596118"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userDrawn="1">
            <p:ph type="body" sz="quarter" idx="16"/>
          </p:nvPr>
        </p:nvSpPr>
        <p:spPr>
          <a:xfrm>
            <a:off x="2696007" y="2662727"/>
            <a:ext cx="1596118"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4713806" y="3094436"/>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userDrawn="1">
            <p:ph type="body" sz="quarter" idx="19"/>
          </p:nvPr>
        </p:nvSpPr>
        <p:spPr>
          <a:xfrm>
            <a:off x="4720216" y="3328137"/>
            <a:ext cx="1600200"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userDrawn="1">
            <p:ph type="body" sz="quarter" idx="20"/>
          </p:nvPr>
        </p:nvSpPr>
        <p:spPr>
          <a:xfrm>
            <a:off x="4707399" y="2668366"/>
            <a:ext cx="1600200"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6701849" y="3081338"/>
            <a:ext cx="1600200" cy="3992"/>
          </a:xfrm>
          <a:prstGeom prst="line">
            <a:avLst/>
          </a:prstGeom>
          <a:ln w="101600">
            <a:solidFill>
              <a:schemeClr val="accent1"/>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userDrawn="1">
            <p:ph type="body" sz="quarter" idx="21"/>
          </p:nvPr>
        </p:nvSpPr>
        <p:spPr>
          <a:xfrm>
            <a:off x="6727485" y="3345228"/>
            <a:ext cx="1596118" cy="369332"/>
          </a:xfrm>
        </p:spPr>
        <p:txBody>
          <a:bodyPr lIns="0" tIns="0" rIns="0" bIns="0">
            <a:noAutofit/>
          </a:bodyPr>
          <a:lstStyle>
            <a:lvl1pPr marL="0" indent="0">
              <a:lnSpc>
                <a:spcPct val="100000"/>
              </a:lnSpc>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userDrawn="1">
            <p:ph type="body" sz="quarter" idx="22"/>
          </p:nvPr>
        </p:nvSpPr>
        <p:spPr>
          <a:xfrm>
            <a:off x="6701848" y="2642728"/>
            <a:ext cx="1596118" cy="205837"/>
          </a:xfrm>
        </p:spPr>
        <p:txBody>
          <a:bodyPr lIns="0" tIns="0" rIns="0" bIns="0">
            <a:noAutofit/>
          </a:bodyPr>
          <a:lstStyle>
            <a:lvl1pPr marL="0" indent="0">
              <a:lnSpc>
                <a:spcPct val="100000"/>
              </a:lnSpc>
              <a:spcBef>
                <a:spcPts val="300"/>
              </a:spcBef>
              <a:buNone/>
              <a:defRPr sz="1350" b="1" i="0">
                <a:solidFill>
                  <a:schemeClr val="accent4"/>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grpSp>
        <p:nvGrpSpPr>
          <p:cNvPr id="33" name="Group 32">
            <a:extLst>
              <a:ext uri="{FF2B5EF4-FFF2-40B4-BE49-F238E27FC236}">
                <a16:creationId xmlns:a16="http://schemas.microsoft.com/office/drawing/2014/main" id="{ED2425C8-6740-0CE3-3F38-F0DD84AEBFB6}"/>
              </a:ext>
            </a:extLst>
          </p:cNvPr>
          <p:cNvGrpSpPr>
            <a:grpSpLocks noChangeAspect="1"/>
          </p:cNvGrpSpPr>
          <p:nvPr userDrawn="1"/>
        </p:nvGrpSpPr>
        <p:grpSpPr>
          <a:xfrm>
            <a:off x="299188" y="1081193"/>
            <a:ext cx="135746" cy="408734"/>
            <a:chOff x="156212" y="6006685"/>
            <a:chExt cx="180995" cy="408734"/>
          </a:xfrm>
        </p:grpSpPr>
        <p:cxnSp>
          <p:nvCxnSpPr>
            <p:cNvPr id="34" name="Straight Connector 33">
              <a:extLst>
                <a:ext uri="{FF2B5EF4-FFF2-40B4-BE49-F238E27FC236}">
                  <a16:creationId xmlns:a16="http://schemas.microsoft.com/office/drawing/2014/main" id="{8E196F45-B331-84F1-B291-455848BC1964}"/>
                </a:ext>
              </a:extLst>
            </p:cNvPr>
            <p:cNvCxnSpPr>
              <a:cxnSpLocks/>
            </p:cNvCxnSpPr>
            <p:nvPr userDrawn="1"/>
          </p:nvCxnSpPr>
          <p:spPr>
            <a:xfrm>
              <a:off x="156212" y="6006685"/>
              <a:ext cx="180841" cy="21961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F0DBC0-C192-4774-7302-A106DA727B0D}"/>
                </a:ext>
              </a:extLst>
            </p:cNvPr>
            <p:cNvCxnSpPr>
              <a:cxnSpLocks/>
            </p:cNvCxnSpPr>
            <p:nvPr userDrawn="1"/>
          </p:nvCxnSpPr>
          <p:spPr>
            <a:xfrm flipV="1">
              <a:off x="156212" y="6195477"/>
              <a:ext cx="180995" cy="21994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C92AE082-CF0F-A11D-F010-10EFB53A027D}"/>
              </a:ext>
            </a:extLst>
          </p:cNvPr>
          <p:cNvGrpSpPr/>
          <p:nvPr userDrawn="1"/>
        </p:nvGrpSpPr>
        <p:grpSpPr>
          <a:xfrm rot="10800000">
            <a:off x="7364002" y="38439"/>
            <a:ext cx="1749176" cy="2332234"/>
            <a:chOff x="35303" y="4305837"/>
            <a:chExt cx="2332234" cy="2332234"/>
          </a:xfrm>
        </p:grpSpPr>
        <p:sp>
          <p:nvSpPr>
            <p:cNvPr id="3" name="Freeform 14">
              <a:extLst>
                <a:ext uri="{FF2B5EF4-FFF2-40B4-BE49-F238E27FC236}">
                  <a16:creationId xmlns:a16="http://schemas.microsoft.com/office/drawing/2014/main" id="{70DDDE36-1C43-8557-F9C8-261565F707B6}"/>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4"/>
            </a:solidFill>
            <a:ln>
              <a:noFill/>
            </a:ln>
          </p:spPr>
          <p:txBody>
            <a:bodyPr rot="0" vert="horz" wrap="square" lIns="91440" tIns="45720" rIns="91440" bIns="45720" anchor="t" anchorCtr="0" upright="1">
              <a:noAutofit/>
            </a:bodyPr>
            <a:lstStyle/>
            <a:p>
              <a:endParaRPr lang="en-US" sz="1350"/>
            </a:p>
          </p:txBody>
        </p:sp>
        <p:sp>
          <p:nvSpPr>
            <p:cNvPr id="4" name="Freeform 15">
              <a:extLst>
                <a:ext uri="{FF2B5EF4-FFF2-40B4-BE49-F238E27FC236}">
                  <a16:creationId xmlns:a16="http://schemas.microsoft.com/office/drawing/2014/main" id="{562DE2A3-24A1-BDB9-9047-F7F82EC9D455}"/>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accent3"/>
            </a:solidFill>
            <a:ln>
              <a:noFill/>
            </a:ln>
          </p:spPr>
          <p:txBody>
            <a:bodyPr rot="0" vert="horz" wrap="square" lIns="91440" tIns="45720" rIns="91440" bIns="45720" anchor="t" anchorCtr="0" upright="1">
              <a:noAutofit/>
            </a:bodyPr>
            <a:lstStyle/>
            <a:p>
              <a:endParaRPr lang="en-US" sz="1350"/>
            </a:p>
          </p:txBody>
        </p:sp>
        <p:sp>
          <p:nvSpPr>
            <p:cNvPr id="6" name="Freeform 18">
              <a:extLst>
                <a:ext uri="{FF2B5EF4-FFF2-40B4-BE49-F238E27FC236}">
                  <a16:creationId xmlns:a16="http://schemas.microsoft.com/office/drawing/2014/main" id="{D9415468-802F-F85A-0C78-E0BBA6C1B8C4}"/>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1"/>
            </a:solidFill>
            <a:ln>
              <a:noFill/>
            </a:ln>
          </p:spPr>
          <p:txBody>
            <a:bodyPr rot="0" vert="horz" wrap="square" lIns="91440" tIns="45720" rIns="91440" bIns="45720" anchor="t" anchorCtr="0" upright="1">
              <a:noAutofit/>
            </a:bodyPr>
            <a:lstStyle/>
            <a:p>
              <a:endParaRPr lang="en-US" sz="1350"/>
            </a:p>
          </p:txBody>
        </p:sp>
      </p:grpSp>
    </p:spTree>
    <p:extLst>
      <p:ext uri="{BB962C8B-B14F-4D97-AF65-F5344CB8AC3E}">
        <p14:creationId xmlns:p14="http://schemas.microsoft.com/office/powerpoint/2010/main" val="3805569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meline - 3 Items">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p:nvCxnSpPr>
        <p:spPr>
          <a:xfrm flipH="1">
            <a:off x="784469" y="2213783"/>
            <a:ext cx="1602" cy="1828800"/>
          </a:xfrm>
          <a:prstGeom prst="line">
            <a:avLst/>
          </a:prstGeom>
          <a:ln w="165100">
            <a:solidFill>
              <a:srgbClr val="80ADD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p:nvCxnSpPr>
        <p:spPr>
          <a:xfrm flipH="1">
            <a:off x="5593931" y="2092370"/>
            <a:ext cx="8327" cy="1828800"/>
          </a:xfrm>
          <a:prstGeom prst="line">
            <a:avLst/>
          </a:prstGeom>
          <a:ln w="165100">
            <a:solidFill>
              <a:srgbClr val="80ADD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p:nvCxnSpPr>
        <p:spPr>
          <a:xfrm flipH="1">
            <a:off x="3156494" y="4036885"/>
            <a:ext cx="1602" cy="1828800"/>
          </a:xfrm>
          <a:prstGeom prst="line">
            <a:avLst/>
          </a:prstGeom>
          <a:ln w="165100">
            <a:solidFill>
              <a:srgbClr val="80ADDB"/>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723018" y="339679"/>
            <a:ext cx="3706108" cy="1150248"/>
          </a:xfrm>
          <a:prstGeom prst="rect">
            <a:avLst/>
          </a:prstGeom>
        </p:spPr>
        <p:txBody>
          <a:bodyPr lIns="0" tIns="0" rIns="0" bIns="0" anchor="b" anchorCtr="0">
            <a:normAutofit/>
          </a:bodyPr>
          <a:lstStyle>
            <a:lvl1pPr>
              <a:defRPr sz="33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972716" y="2934856"/>
            <a:ext cx="1600200" cy="369332"/>
          </a:xfrm>
          <a:ln>
            <a:noFill/>
          </a:ln>
        </p:spPr>
        <p:txBody>
          <a:bodyPr lIns="0" tIns="0" rIns="0" bIns="0">
            <a:noAutofit/>
          </a:bodyPr>
          <a:lstStyle>
            <a:lvl1pPr marL="0" indent="0">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972716" y="2465947"/>
            <a:ext cx="1600200" cy="205837"/>
          </a:xfrm>
          <a:ln>
            <a:noFill/>
          </a:ln>
        </p:spPr>
        <p:txBody>
          <a:bodyPr lIns="0" tIns="0" rIns="0" bIns="0">
            <a:noAutofit/>
          </a:bodyPr>
          <a:lstStyle>
            <a:lvl1pPr marL="0" indent="0">
              <a:spcBef>
                <a:spcPts val="300"/>
              </a:spcBef>
              <a:buNone/>
              <a:defRPr sz="1350" b="0" i="0" spc="0" baseline="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316336" y="5084832"/>
            <a:ext cx="1600200" cy="369332"/>
          </a:xfrm>
          <a:ln>
            <a:noFill/>
          </a:ln>
        </p:spPr>
        <p:txBody>
          <a:bodyPr lIns="0" tIns="0" rIns="0" bIns="0">
            <a:noAutofit/>
          </a:bodyPr>
          <a:lstStyle>
            <a:lvl1pPr marL="0" indent="0">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316336" y="4575385"/>
            <a:ext cx="1600200" cy="205837"/>
          </a:xfrm>
          <a:ln>
            <a:noFill/>
          </a:ln>
        </p:spPr>
        <p:txBody>
          <a:bodyPr vert="horz" lIns="0" tIns="0" rIns="0" bIns="0" rtlCol="0">
            <a:noAutofit/>
          </a:bodyPr>
          <a:lstStyle>
            <a:lvl1pPr marL="0" indent="0">
              <a:spcBef>
                <a:spcPts val="300"/>
              </a:spcBef>
              <a:buNone/>
              <a:defRPr lang="en-US" sz="1350" spc="0" baseline="0" dirty="0">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marL="0" lvl="0" indent="0">
              <a:spcBef>
                <a:spcPts val="3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5799053" y="2965890"/>
            <a:ext cx="1600200" cy="369332"/>
          </a:xfrm>
          <a:ln>
            <a:noFill/>
          </a:ln>
        </p:spPr>
        <p:txBody>
          <a:bodyPr lIns="0" tIns="0" rIns="0" bIns="0">
            <a:noAutofit/>
          </a:bodyPr>
          <a:lstStyle>
            <a:lvl1pPr marL="0" indent="0">
              <a:buNone/>
              <a:defRPr sz="1050" b="0" i="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5821946" y="2470934"/>
            <a:ext cx="1600200" cy="205837"/>
          </a:xfrm>
          <a:ln>
            <a:noFill/>
          </a:ln>
        </p:spPr>
        <p:txBody>
          <a:bodyPr lIns="0" tIns="0" rIns="0" bIns="0">
            <a:noAutofit/>
          </a:bodyPr>
          <a:lstStyle>
            <a:lvl1pPr marL="0" indent="0">
              <a:spcBef>
                <a:spcPts val="300"/>
              </a:spcBef>
              <a:buNone/>
              <a:defRPr sz="1350" b="0" i="0" spc="0" baseline="0">
                <a:solidFill>
                  <a:schemeClr val="bg1"/>
                </a:solidFill>
                <a:latin typeface="Arial" panose="020B0604020202020204" pitchFamily="34" charset="0"/>
                <a:cs typeface="Arial" panose="020B0604020202020204" pitchFamily="34" charset="0"/>
              </a:defRPr>
            </a:lvl1pPr>
            <a:lvl2pPr>
              <a:defRPr sz="3000"/>
            </a:lvl2pPr>
            <a:lvl3pPr>
              <a:defRPr sz="3000"/>
            </a:lvl3pPr>
            <a:lvl4pPr>
              <a:defRPr sz="3000"/>
            </a:lvl4pPr>
            <a:lvl5pPr>
              <a:defRPr sz="3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p:nvCxnSpPr>
        <p:spPr>
          <a:xfrm>
            <a:off x="725767" y="3968780"/>
            <a:ext cx="7706608" cy="0"/>
          </a:xfrm>
          <a:prstGeom prst="line">
            <a:avLst/>
          </a:prstGeom>
          <a:ln w="165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p:nvSpPr>
        <p:spPr>
          <a:xfrm>
            <a:off x="723243" y="3883242"/>
            <a:ext cx="122453" cy="1632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a:extLst>
              <a:ext uri="{FF2B5EF4-FFF2-40B4-BE49-F238E27FC236}">
                <a16:creationId xmlns:a16="http://schemas.microsoft.com/office/drawing/2014/main" id="{6119FF13-13AB-3448-B24E-58E18B3CE2B6}"/>
              </a:ext>
            </a:extLst>
          </p:cNvPr>
          <p:cNvSpPr/>
          <p:nvPr/>
        </p:nvSpPr>
        <p:spPr>
          <a:xfrm>
            <a:off x="3098472" y="3880790"/>
            <a:ext cx="122453" cy="1632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22F8F982-870E-AE44-B0D3-B3313BC48DB7}"/>
              </a:ext>
            </a:extLst>
          </p:cNvPr>
          <p:cNvSpPr/>
          <p:nvPr/>
        </p:nvSpPr>
        <p:spPr>
          <a:xfrm>
            <a:off x="5533326" y="3873615"/>
            <a:ext cx="122453" cy="1632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7C71B1F9-1099-421C-A6BF-62492B560041}" type="slidenum">
              <a:rPr lang="en-US" smtClean="0"/>
              <a:t>‹#›</a:t>
            </a:fld>
            <a:endParaRPr lang="en-US"/>
          </a:p>
        </p:txBody>
      </p:sp>
      <p:cxnSp>
        <p:nvCxnSpPr>
          <p:cNvPr id="9" name="Straight Connector 8">
            <a:extLst>
              <a:ext uri="{FF2B5EF4-FFF2-40B4-BE49-F238E27FC236}">
                <a16:creationId xmlns:a16="http://schemas.microsoft.com/office/drawing/2014/main" id="{F291F5BD-5F9A-90F3-1EB6-2EEA5BBBCDC2}"/>
              </a:ext>
            </a:extLst>
          </p:cNvPr>
          <p:cNvCxnSpPr>
            <a:cxnSpLocks/>
          </p:cNvCxnSpPr>
          <p:nvPr/>
        </p:nvCxnSpPr>
        <p:spPr>
          <a:xfrm>
            <a:off x="728663" y="1712521"/>
            <a:ext cx="1600200" cy="3992"/>
          </a:xfrm>
          <a:prstGeom prst="line">
            <a:avLst/>
          </a:prstGeom>
          <a:ln w="101600">
            <a:solidFill>
              <a:srgbClr val="0591D3"/>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FFCB4D4-9DAB-B1C7-AC95-B5A84B5AC1F3}"/>
              </a:ext>
            </a:extLst>
          </p:cNvPr>
          <p:cNvGrpSpPr>
            <a:grpSpLocks noChangeAspect="1"/>
          </p:cNvGrpSpPr>
          <p:nvPr/>
        </p:nvGrpSpPr>
        <p:grpSpPr>
          <a:xfrm>
            <a:off x="299188" y="1081193"/>
            <a:ext cx="135746" cy="408734"/>
            <a:chOff x="156212" y="6006685"/>
            <a:chExt cx="180995" cy="408734"/>
          </a:xfrm>
        </p:grpSpPr>
        <p:cxnSp>
          <p:nvCxnSpPr>
            <p:cNvPr id="11" name="Straight Connector 10">
              <a:extLst>
                <a:ext uri="{FF2B5EF4-FFF2-40B4-BE49-F238E27FC236}">
                  <a16:creationId xmlns:a16="http://schemas.microsoft.com/office/drawing/2014/main" id="{0E7AB433-B8F9-63F8-E65B-4058DC7753EC}"/>
                </a:ext>
              </a:extLst>
            </p:cNvPr>
            <p:cNvCxnSpPr>
              <a:cxnSpLocks/>
            </p:cNvCxnSpPr>
            <p:nvPr/>
          </p:nvCxnSpPr>
          <p:spPr>
            <a:xfrm>
              <a:off x="156212" y="6006685"/>
              <a:ext cx="180841" cy="219614"/>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7443DE-6E57-52C4-EFFD-67348CB822DB}"/>
                </a:ext>
              </a:extLst>
            </p:cNvPr>
            <p:cNvCxnSpPr>
              <a:cxnSpLocks/>
            </p:cNvCxnSpPr>
            <p:nvPr/>
          </p:nvCxnSpPr>
          <p:spPr>
            <a:xfrm flipV="1">
              <a:off x="156212" y="6195477"/>
              <a:ext cx="180995" cy="219942"/>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77393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w/Left Picture">
    <p:bg>
      <p:bgPr>
        <a:solidFill>
          <a:schemeClr val="tx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F086AA1-99B0-B481-B187-BC8513E35A24}"/>
              </a:ext>
            </a:extLst>
          </p:cNvPr>
          <p:cNvSpPr>
            <a:spLocks noGrp="1"/>
          </p:cNvSpPr>
          <p:nvPr>
            <p:ph type="pic" sz="quarter" idx="14"/>
          </p:nvPr>
        </p:nvSpPr>
        <p:spPr>
          <a:xfrm>
            <a:off x="0" y="0"/>
            <a:ext cx="4962418" cy="6602290"/>
          </a:xfrm>
        </p:spPr>
        <p:txBody>
          <a:bodyPr/>
          <a:lstStyle/>
          <a:p>
            <a:endParaRPr lang="en-US"/>
          </a:p>
        </p:txBody>
      </p:sp>
      <p:sp>
        <p:nvSpPr>
          <p:cNvPr id="13" name="Right Triangle 12">
            <a:extLst>
              <a:ext uri="{FF2B5EF4-FFF2-40B4-BE49-F238E27FC236}">
                <a16:creationId xmlns:a16="http://schemas.microsoft.com/office/drawing/2014/main" id="{B0AB1A15-2974-12CE-3005-CA08030D8907}"/>
              </a:ext>
            </a:extLst>
          </p:cNvPr>
          <p:cNvSpPr>
            <a:spLocks noChangeAspect="1"/>
          </p:cNvSpPr>
          <p:nvPr userDrawn="1"/>
        </p:nvSpPr>
        <p:spPr>
          <a:xfrm rot="16200000" flipH="1">
            <a:off x="6792602" y="335922"/>
            <a:ext cx="2687376" cy="201553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5395458" y="2636704"/>
            <a:ext cx="3706108" cy="1019597"/>
          </a:xfrm>
          <a:prstGeom prst="rect">
            <a:avLst/>
          </a:prstGeom>
        </p:spPr>
        <p:txBody>
          <a:bodyPr lIns="0" tIns="0" rIns="0" bIns="0" anchor="b" anchorCtr="0">
            <a:normAutofit/>
          </a:bodyPr>
          <a:lstStyle>
            <a:lvl1pPr>
              <a:defRPr sz="3075" b="1" i="0" baseline="0">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43E7285F-104D-DC01-8F97-D615468BC25B}"/>
              </a:ext>
            </a:extLst>
          </p:cNvPr>
          <p:cNvGrpSpPr/>
          <p:nvPr userDrawn="1"/>
        </p:nvGrpSpPr>
        <p:grpSpPr>
          <a:xfrm rot="10800000">
            <a:off x="7394824" y="-8810"/>
            <a:ext cx="1749176" cy="2332234"/>
            <a:chOff x="35303" y="4305837"/>
            <a:chExt cx="2332234" cy="2332234"/>
          </a:xfrm>
        </p:grpSpPr>
        <p:sp>
          <p:nvSpPr>
            <p:cNvPr id="16" name="Freeform 14">
              <a:extLst>
                <a:ext uri="{FF2B5EF4-FFF2-40B4-BE49-F238E27FC236}">
                  <a16:creationId xmlns:a16="http://schemas.microsoft.com/office/drawing/2014/main" id="{6B202F0B-18F1-B34C-B7D0-E9E55CA51AE5}"/>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C8DCEF"/>
            </a:solidFill>
            <a:ln>
              <a:noFill/>
            </a:ln>
          </p:spPr>
          <p:txBody>
            <a:bodyPr rot="0" vert="horz" wrap="square" lIns="91440" tIns="45720" rIns="91440" bIns="45720" anchor="t" anchorCtr="0" upright="1">
              <a:noAutofit/>
            </a:bodyPr>
            <a:lstStyle/>
            <a:p>
              <a:endParaRPr lang="en-US" sz="1350"/>
            </a:p>
          </p:txBody>
        </p:sp>
        <p:sp>
          <p:nvSpPr>
            <p:cNvPr id="17" name="Freeform 15">
              <a:extLst>
                <a:ext uri="{FF2B5EF4-FFF2-40B4-BE49-F238E27FC236}">
                  <a16:creationId xmlns:a16="http://schemas.microsoft.com/office/drawing/2014/main" id="{9FBB2E2C-7724-6E4F-2D18-E239B4BA795D}"/>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9" name="Freeform 18">
              <a:extLst>
                <a:ext uri="{FF2B5EF4-FFF2-40B4-BE49-F238E27FC236}">
                  <a16:creationId xmlns:a16="http://schemas.microsoft.com/office/drawing/2014/main" id="{84897488-FD50-C2DA-9DF3-667CB4DF13FC}"/>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65FB8"/>
            </a:solidFill>
            <a:ln>
              <a:noFill/>
            </a:ln>
          </p:spPr>
          <p:txBody>
            <a:bodyPr rot="0" vert="horz" wrap="square" lIns="91440" tIns="45720" rIns="91440" bIns="45720" anchor="t" anchorCtr="0" upright="1">
              <a:noAutofit/>
            </a:bodyPr>
            <a:lstStyle/>
            <a:p>
              <a:endParaRPr lang="en-US" sz="1350"/>
            </a:p>
          </p:txBody>
        </p:sp>
      </p:grpSp>
      <p:grpSp>
        <p:nvGrpSpPr>
          <p:cNvPr id="4" name="Group 3">
            <a:extLst>
              <a:ext uri="{FF2B5EF4-FFF2-40B4-BE49-F238E27FC236}">
                <a16:creationId xmlns:a16="http://schemas.microsoft.com/office/drawing/2014/main" id="{505C2D3D-2A0F-EEEA-3DA2-13791D763272}"/>
              </a:ext>
            </a:extLst>
          </p:cNvPr>
          <p:cNvGrpSpPr>
            <a:grpSpLocks noChangeAspect="1"/>
          </p:cNvGrpSpPr>
          <p:nvPr userDrawn="1"/>
        </p:nvGrpSpPr>
        <p:grpSpPr>
          <a:xfrm>
            <a:off x="5064399" y="3146501"/>
            <a:ext cx="135746" cy="408734"/>
            <a:chOff x="156212" y="6006685"/>
            <a:chExt cx="180995" cy="408734"/>
          </a:xfrm>
        </p:grpSpPr>
        <p:cxnSp>
          <p:nvCxnSpPr>
            <p:cNvPr id="5" name="Straight Connector 4">
              <a:extLst>
                <a:ext uri="{FF2B5EF4-FFF2-40B4-BE49-F238E27FC236}">
                  <a16:creationId xmlns:a16="http://schemas.microsoft.com/office/drawing/2014/main" id="{6D7EA3C5-61BB-7B2C-3A14-6F3F4BEFD826}"/>
                </a:ext>
              </a:extLst>
            </p:cNvPr>
            <p:cNvCxnSpPr>
              <a:cxnSpLocks/>
            </p:cNvCxnSpPr>
            <p:nvPr userDrawn="1"/>
          </p:nvCxnSpPr>
          <p:spPr>
            <a:xfrm>
              <a:off x="156212" y="6006685"/>
              <a:ext cx="180841" cy="219614"/>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F9F65E9-E7FD-BEE5-585B-5E8615D97D54}"/>
                </a:ext>
              </a:extLst>
            </p:cNvPr>
            <p:cNvCxnSpPr>
              <a:cxnSpLocks/>
            </p:cNvCxnSpPr>
            <p:nvPr userDrawn="1"/>
          </p:nvCxnSpPr>
          <p:spPr>
            <a:xfrm flipV="1">
              <a:off x="156212" y="6195477"/>
              <a:ext cx="180995" cy="219942"/>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5366041" y="4003877"/>
            <a:ext cx="1600200" cy="3992"/>
          </a:xfrm>
          <a:prstGeom prst="line">
            <a:avLst/>
          </a:prstGeom>
          <a:ln w="101600">
            <a:solidFill>
              <a:srgbClr val="0591D3"/>
            </a:solidFill>
          </a:ln>
        </p:spPr>
        <p:style>
          <a:lnRef idx="1">
            <a:schemeClr val="dk1"/>
          </a:lnRef>
          <a:fillRef idx="0">
            <a:schemeClr val="dk1"/>
          </a:fillRef>
          <a:effectRef idx="0">
            <a:schemeClr val="dk1"/>
          </a:effectRef>
          <a:fontRef idx="minor">
            <a:schemeClr val="tx1"/>
          </a:fontRef>
        </p:style>
      </p:cxnSp>
      <p:sp>
        <p:nvSpPr>
          <p:cNvPr id="2" name="Slide Number Placeholder 5">
            <a:extLst>
              <a:ext uri="{FF2B5EF4-FFF2-40B4-BE49-F238E27FC236}">
                <a16:creationId xmlns:a16="http://schemas.microsoft.com/office/drawing/2014/main" id="{5C9429CE-B737-25D8-3EDE-245DE1B9BCC1}"/>
              </a:ext>
            </a:extLst>
          </p:cNvPr>
          <p:cNvSpPr>
            <a:spLocks noGrp="1"/>
          </p:cNvSpPr>
          <p:nvPr>
            <p:ph type="sldNum" sz="quarter" idx="4"/>
          </p:nvPr>
        </p:nvSpPr>
        <p:spPr>
          <a:xfrm>
            <a:off x="7399253" y="6508702"/>
            <a:ext cx="392430" cy="247651"/>
          </a:xfrm>
          <a:prstGeom prst="rect">
            <a:avLst/>
          </a:prstGeom>
        </p:spPr>
        <p:txBody>
          <a:bodyPr vert="horz" lIns="0" tIns="0" rIns="0" bIns="0" rtlCol="0" anchor="t" anchorCtr="0"/>
          <a:lstStyle>
            <a:lvl1pPr algn="l">
              <a:defRPr sz="825" b="0" i="0">
                <a:solidFill>
                  <a:schemeClr val="bg1"/>
                </a:solidFill>
                <a:latin typeface="Century Gothic" panose="020B0502020202020204" pitchFamily="34" charset="0"/>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065889905"/>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65521B-4CDC-42C8-B0D2-7347A2A52E8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4045651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764029-E766-9148-3364-4268CC9C4883}"/>
              </a:ext>
            </a:extLst>
          </p:cNvPr>
          <p:cNvGrpSpPr/>
          <p:nvPr userDrawn="1"/>
        </p:nvGrpSpPr>
        <p:grpSpPr>
          <a:xfrm>
            <a:off x="26477" y="4305837"/>
            <a:ext cx="1749176" cy="2332234"/>
            <a:chOff x="35303" y="4305837"/>
            <a:chExt cx="2332234" cy="2332234"/>
          </a:xfrm>
        </p:grpSpPr>
        <p:sp>
          <p:nvSpPr>
            <p:cNvPr id="9" name="Freeform 14">
              <a:extLst>
                <a:ext uri="{FF2B5EF4-FFF2-40B4-BE49-F238E27FC236}">
                  <a16:creationId xmlns:a16="http://schemas.microsoft.com/office/drawing/2014/main" id="{1A7FE72A-B6F3-B261-BE8E-211D7D3FFABD}"/>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C8DCEF"/>
            </a:solidFill>
            <a:ln>
              <a:noFill/>
            </a:ln>
          </p:spPr>
          <p:txBody>
            <a:bodyPr rot="0" vert="horz" wrap="square" lIns="91440" tIns="45720" rIns="91440" bIns="45720" anchor="t" anchorCtr="0" upright="1">
              <a:noAutofit/>
            </a:bodyPr>
            <a:lstStyle/>
            <a:p>
              <a:endParaRPr lang="en-US" sz="1350"/>
            </a:p>
          </p:txBody>
        </p:sp>
        <p:sp>
          <p:nvSpPr>
            <p:cNvPr id="10" name="Freeform 15">
              <a:extLst>
                <a:ext uri="{FF2B5EF4-FFF2-40B4-BE49-F238E27FC236}">
                  <a16:creationId xmlns:a16="http://schemas.microsoft.com/office/drawing/2014/main" id="{77FC1362-DC4E-26A2-80E4-F2B2B95074F3}"/>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1" name="Freeform 18">
              <a:extLst>
                <a:ext uri="{FF2B5EF4-FFF2-40B4-BE49-F238E27FC236}">
                  <a16:creationId xmlns:a16="http://schemas.microsoft.com/office/drawing/2014/main" id="{C5301302-EA90-CF9D-D363-A6256B8CED31}"/>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65FB8"/>
            </a:solidFill>
            <a:ln>
              <a:noFill/>
            </a:ln>
          </p:spPr>
          <p:txBody>
            <a:bodyPr rot="0" vert="horz" wrap="square" lIns="91440" tIns="45720" rIns="91440" bIns="45720" anchor="t" anchorCtr="0" upright="1">
              <a:noAutofit/>
            </a:bodyPr>
            <a:lstStyle/>
            <a:p>
              <a:endParaRPr lang="en-US" sz="135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723018" y="339679"/>
            <a:ext cx="3706108" cy="1150248"/>
          </a:xfrm>
          <a:prstGeom prst="rect">
            <a:avLst/>
          </a:prstGeom>
        </p:spPr>
        <p:txBody>
          <a:bodyPr lIns="0" tIns="0" rIns="0" bIns="0" anchor="b" anchorCtr="0">
            <a:normAutofit/>
          </a:bodyPr>
          <a:lstStyle>
            <a:lvl1pPr>
              <a:defRPr sz="3300" b="1" i="0">
                <a:latin typeface="Arial" panose="020B0604020202020204" pitchFamily="34" charset="0"/>
                <a:cs typeface="Arial" panose="020B0604020202020204" pitchFamily="34" charset="0"/>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714375" y="1939108"/>
            <a:ext cx="1600200" cy="3992"/>
          </a:xfrm>
          <a:prstGeom prst="line">
            <a:avLst/>
          </a:prstGeom>
          <a:ln w="101600">
            <a:solidFill>
              <a:srgbClr val="0591D3"/>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723017" y="2300984"/>
            <a:ext cx="3620384" cy="404216"/>
          </a:xfrm>
          <a:prstGeom prst="rect">
            <a:avLst/>
          </a:prstGeom>
        </p:spPr>
        <p:txBody>
          <a:bodyPr lIns="0" tIns="0" rIns="0" bIns="0" anchor="t" anchorCtr="0">
            <a:normAutofit/>
          </a:bodyPr>
          <a:lstStyle>
            <a:lvl1pPr marL="0" indent="0">
              <a:buNone/>
              <a:defRPr sz="1350" b="0" i="0" spc="0" baseline="0">
                <a:solidFill>
                  <a:schemeClr val="bg2"/>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4772025" y="2300984"/>
            <a:ext cx="3573622" cy="404216"/>
          </a:xfrm>
          <a:prstGeom prst="rect">
            <a:avLst/>
          </a:prstGeom>
        </p:spPr>
        <p:txBody>
          <a:bodyPr lIns="0" tIns="0" rIns="0" bIns="0" anchor="t" anchorCtr="0">
            <a:normAutofit/>
          </a:bodyPr>
          <a:lstStyle>
            <a:lvl1pPr marL="0" indent="0">
              <a:buNone/>
              <a:defRPr sz="1350" b="0" i="0" spc="0" baseline="0">
                <a:solidFill>
                  <a:schemeClr val="bg2"/>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723017" y="2799146"/>
            <a:ext cx="3620384" cy="1942138"/>
          </a:xfrm>
          <a:prstGeom prst="rect">
            <a:avLst/>
          </a:prstGeom>
        </p:spPr>
        <p:txBody>
          <a:bodyPr lIns="0" tIns="0" rIns="0" bIns="0" anchor="t" anchorCtr="0">
            <a:normAutofit/>
          </a:bodyPr>
          <a:lstStyle>
            <a:lvl1pPr marL="214313" indent="-214313">
              <a:lnSpc>
                <a:spcPct val="100000"/>
              </a:lnSpc>
              <a:buFont typeface="Wingdings" pitchFamily="2" charset="2"/>
              <a:buChar char="§"/>
              <a:defRPr sz="1200">
                <a:latin typeface="Arial" panose="020B0604020202020204" pitchFamily="34" charset="0"/>
                <a:cs typeface="Arial" panose="020B0604020202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4772025" y="2799146"/>
            <a:ext cx="3567181" cy="1942138"/>
          </a:xfrm>
          <a:prstGeom prst="rect">
            <a:avLst/>
          </a:prstGeom>
        </p:spPr>
        <p:txBody>
          <a:bodyPr lIns="0" tIns="0" rIns="0" bIns="0" anchor="t" anchorCtr="0">
            <a:normAutofit/>
          </a:bodyPr>
          <a:lstStyle>
            <a:lvl1pPr marL="214313" indent="-214313">
              <a:lnSpc>
                <a:spcPct val="100000"/>
              </a:lnSpc>
              <a:buFont typeface="Wingdings" pitchFamily="2" charset="2"/>
              <a:buChar char="§"/>
              <a:defRPr sz="1200">
                <a:latin typeface="Arial" panose="020B0604020202020204" pitchFamily="34" charset="0"/>
                <a:cs typeface="Arial" panose="020B0604020202020204" pitchFamily="34" charset="0"/>
              </a:defRPr>
            </a:lvl1pPr>
            <a:lvl2pPr>
              <a:defRPr sz="1200"/>
            </a:lvl2pPr>
            <a:lvl3pPr>
              <a:defRPr sz="1200"/>
            </a:lvl3pPr>
            <a:lvl4pPr>
              <a:defRPr sz="1200"/>
            </a:lvl4pPr>
            <a:lvl5pPr>
              <a:defRPr sz="12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4772025" y="1939108"/>
            <a:ext cx="1600200" cy="3992"/>
          </a:xfrm>
          <a:prstGeom prst="line">
            <a:avLst/>
          </a:prstGeom>
          <a:ln w="101600">
            <a:solidFill>
              <a:srgbClr val="0591D3"/>
            </a:solidFill>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a:latin typeface="+mn-lt"/>
            </a:endParaRPr>
          </a:p>
        </p:txBody>
      </p:sp>
      <p:grpSp>
        <p:nvGrpSpPr>
          <p:cNvPr id="12" name="Group 11">
            <a:extLst>
              <a:ext uri="{FF2B5EF4-FFF2-40B4-BE49-F238E27FC236}">
                <a16:creationId xmlns:a16="http://schemas.microsoft.com/office/drawing/2014/main" id="{3D9CDBB2-C67A-686F-85B1-9ECD18963F57}"/>
              </a:ext>
            </a:extLst>
          </p:cNvPr>
          <p:cNvGrpSpPr>
            <a:grpSpLocks noChangeAspect="1"/>
          </p:cNvGrpSpPr>
          <p:nvPr userDrawn="1"/>
        </p:nvGrpSpPr>
        <p:grpSpPr>
          <a:xfrm>
            <a:off x="299188" y="1081193"/>
            <a:ext cx="135746" cy="408734"/>
            <a:chOff x="156212" y="6006685"/>
            <a:chExt cx="180995" cy="408734"/>
          </a:xfrm>
        </p:grpSpPr>
        <p:cxnSp>
          <p:nvCxnSpPr>
            <p:cNvPr id="13" name="Straight Connector 12">
              <a:extLst>
                <a:ext uri="{FF2B5EF4-FFF2-40B4-BE49-F238E27FC236}">
                  <a16:creationId xmlns:a16="http://schemas.microsoft.com/office/drawing/2014/main" id="{CAECC75E-3831-2213-9197-E3E632905156}"/>
                </a:ext>
              </a:extLst>
            </p:cNvPr>
            <p:cNvCxnSpPr>
              <a:cxnSpLocks/>
            </p:cNvCxnSpPr>
            <p:nvPr userDrawn="1"/>
          </p:nvCxnSpPr>
          <p:spPr>
            <a:xfrm>
              <a:off x="156212" y="6006685"/>
              <a:ext cx="180841" cy="219614"/>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45D79C-0B89-0585-B1C2-CFF4C1455918}"/>
                </a:ext>
              </a:extLst>
            </p:cNvPr>
            <p:cNvCxnSpPr>
              <a:cxnSpLocks/>
            </p:cNvCxnSpPr>
            <p:nvPr userDrawn="1"/>
          </p:nvCxnSpPr>
          <p:spPr>
            <a:xfrm flipV="1">
              <a:off x="156212" y="6195477"/>
              <a:ext cx="180995" cy="219942"/>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7841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723018" y="339679"/>
            <a:ext cx="3706108" cy="1150248"/>
          </a:xfrm>
          <a:prstGeom prst="rect">
            <a:avLst/>
          </a:prstGeom>
        </p:spPr>
        <p:txBody>
          <a:bodyPr lIns="0" tIns="0" rIns="0" bIns="0" anchor="b" anchorCtr="0">
            <a:normAutofit/>
          </a:bodyPr>
          <a:lstStyle>
            <a:lvl1pPr>
              <a:defRPr sz="3300" b="1" i="0">
                <a:latin typeface="Arial" panose="020B0604020202020204" pitchFamily="34" charset="0"/>
                <a:cs typeface="Arial" panose="020B0604020202020204" pitchFamily="34" charset="0"/>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714375" y="1939108"/>
            <a:ext cx="1600200" cy="3992"/>
          </a:xfrm>
          <a:prstGeom prst="line">
            <a:avLst/>
          </a:prstGeom>
          <a:ln w="101600">
            <a:solidFill>
              <a:srgbClr val="0591D3"/>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714375" y="2656904"/>
            <a:ext cx="3629025" cy="574318"/>
          </a:xfrm>
        </p:spPr>
        <p:txBody>
          <a:bodyPr>
            <a:noAutofit/>
          </a:bodyPr>
          <a:lstStyle>
            <a:lvl1pPr marL="0" indent="0">
              <a:buNone/>
              <a:defRPr sz="1200">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714375" y="2286001"/>
            <a:ext cx="3629025" cy="315915"/>
          </a:xfrm>
        </p:spPr>
        <p:txBody>
          <a:bodyPr>
            <a:noAutofit/>
          </a:bodyPr>
          <a:lstStyle>
            <a:lvl1pPr>
              <a:buNone/>
              <a:defRPr sz="1350" b="0" spc="0" baseline="0">
                <a:solidFill>
                  <a:schemeClr val="bg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715241" y="3841846"/>
            <a:ext cx="3629025" cy="636754"/>
          </a:xfrm>
        </p:spPr>
        <p:txBody>
          <a:bodyPr>
            <a:noAutofit/>
          </a:bodyPr>
          <a:lstStyle>
            <a:lvl1pPr marL="0" indent="0">
              <a:buNone/>
              <a:defRPr sz="1200">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715241" y="3470943"/>
            <a:ext cx="3629025" cy="315915"/>
          </a:xfrm>
        </p:spPr>
        <p:txBody>
          <a:bodyPr>
            <a:noAutofit/>
          </a:bodyPr>
          <a:lstStyle>
            <a:lvl1pPr>
              <a:buNone/>
              <a:defRPr sz="1350" b="0" spc="0" baseline="0">
                <a:solidFill>
                  <a:schemeClr val="bg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714375" y="5017901"/>
            <a:ext cx="3629025" cy="908340"/>
          </a:xfrm>
        </p:spPr>
        <p:txBody>
          <a:bodyPr>
            <a:noAutofit/>
          </a:bodyPr>
          <a:lstStyle>
            <a:lvl1pPr marL="0" indent="0">
              <a:buNone/>
              <a:defRPr sz="120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714375" y="4646998"/>
            <a:ext cx="3629025" cy="315915"/>
          </a:xfrm>
        </p:spPr>
        <p:txBody>
          <a:bodyPr>
            <a:noAutofit/>
          </a:bodyPr>
          <a:lstStyle>
            <a:lvl1pPr>
              <a:buNone/>
              <a:defRPr sz="1350" b="0" spc="0" baseline="0">
                <a:solidFill>
                  <a:schemeClr val="bg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4799735" y="2656904"/>
            <a:ext cx="3629025" cy="574318"/>
          </a:xfrm>
        </p:spPr>
        <p:txBody>
          <a:bodyPr>
            <a:noAutofit/>
          </a:bodyPr>
          <a:lstStyle>
            <a:lvl1pPr marL="0" indent="0">
              <a:buNone/>
              <a:defRPr sz="120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4799735" y="2286001"/>
            <a:ext cx="3629025" cy="315915"/>
          </a:xfrm>
        </p:spPr>
        <p:txBody>
          <a:bodyPr>
            <a:noAutofit/>
          </a:bodyPr>
          <a:lstStyle>
            <a:lvl1pPr>
              <a:buNone/>
              <a:defRPr sz="1350" b="0" spc="0" baseline="0">
                <a:solidFill>
                  <a:schemeClr val="bg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4799735" y="3841846"/>
            <a:ext cx="3629025" cy="908340"/>
          </a:xfrm>
        </p:spPr>
        <p:txBody>
          <a:bodyPr>
            <a:noAutofit/>
          </a:bodyPr>
          <a:lstStyle>
            <a:lvl1pPr marL="0" indent="0">
              <a:buNone/>
              <a:defRPr sz="120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4799735" y="3470943"/>
            <a:ext cx="3629025" cy="315915"/>
          </a:xfrm>
        </p:spPr>
        <p:txBody>
          <a:bodyPr>
            <a:noAutofit/>
          </a:bodyPr>
          <a:lstStyle>
            <a:lvl1pPr>
              <a:buNone/>
              <a:defRPr sz="1350" b="0" spc="0" baseline="0">
                <a:solidFill>
                  <a:schemeClr val="bg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grpSp>
        <p:nvGrpSpPr>
          <p:cNvPr id="10" name="Group 9">
            <a:extLst>
              <a:ext uri="{FF2B5EF4-FFF2-40B4-BE49-F238E27FC236}">
                <a16:creationId xmlns:a16="http://schemas.microsoft.com/office/drawing/2014/main" id="{A7C5CFB2-C979-35D5-B30C-282642FAA6D4}"/>
              </a:ext>
            </a:extLst>
          </p:cNvPr>
          <p:cNvGrpSpPr/>
          <p:nvPr userDrawn="1"/>
        </p:nvGrpSpPr>
        <p:grpSpPr>
          <a:xfrm rot="10800000">
            <a:off x="7394824" y="-8810"/>
            <a:ext cx="1749176" cy="2332234"/>
            <a:chOff x="35303" y="4305837"/>
            <a:chExt cx="2332234" cy="2332234"/>
          </a:xfrm>
        </p:grpSpPr>
        <p:sp>
          <p:nvSpPr>
            <p:cNvPr id="11" name="Freeform 14">
              <a:extLst>
                <a:ext uri="{FF2B5EF4-FFF2-40B4-BE49-F238E27FC236}">
                  <a16:creationId xmlns:a16="http://schemas.microsoft.com/office/drawing/2014/main" id="{ADD63578-5BAA-C7DD-9753-C729AFE4E3A6}"/>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C8DCEF"/>
            </a:solidFill>
            <a:ln>
              <a:noFill/>
            </a:ln>
          </p:spPr>
          <p:txBody>
            <a:bodyPr rot="0" vert="horz" wrap="square" lIns="91440" tIns="45720" rIns="91440" bIns="45720" anchor="t" anchorCtr="0" upright="1">
              <a:noAutofit/>
            </a:bodyPr>
            <a:lstStyle/>
            <a:p>
              <a:endParaRPr lang="en-US" sz="1350"/>
            </a:p>
          </p:txBody>
        </p:sp>
        <p:sp>
          <p:nvSpPr>
            <p:cNvPr id="12" name="Freeform 15">
              <a:extLst>
                <a:ext uri="{FF2B5EF4-FFF2-40B4-BE49-F238E27FC236}">
                  <a16:creationId xmlns:a16="http://schemas.microsoft.com/office/drawing/2014/main" id="{ECD51F6B-9501-D595-DC07-42BAA74F3721}"/>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3" name="Freeform 18">
              <a:extLst>
                <a:ext uri="{FF2B5EF4-FFF2-40B4-BE49-F238E27FC236}">
                  <a16:creationId xmlns:a16="http://schemas.microsoft.com/office/drawing/2014/main" id="{2905C2C9-5B7F-8603-F0B3-CCBF0C815C0E}"/>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65FB8"/>
            </a:solidFill>
            <a:ln>
              <a:noFill/>
            </a:ln>
          </p:spPr>
          <p:txBody>
            <a:bodyPr rot="0" vert="horz" wrap="square" lIns="91440" tIns="45720" rIns="91440" bIns="45720" anchor="t" anchorCtr="0" upright="1">
              <a:noAutofit/>
            </a:bodyPr>
            <a:lstStyle/>
            <a:p>
              <a:endParaRPr lang="en-US" sz="1350"/>
            </a:p>
          </p:txBody>
        </p:sp>
      </p:grpSp>
      <p:grpSp>
        <p:nvGrpSpPr>
          <p:cNvPr id="14" name="Group 13">
            <a:extLst>
              <a:ext uri="{FF2B5EF4-FFF2-40B4-BE49-F238E27FC236}">
                <a16:creationId xmlns:a16="http://schemas.microsoft.com/office/drawing/2014/main" id="{7387A598-AABF-DECF-1864-564647378E03}"/>
              </a:ext>
            </a:extLst>
          </p:cNvPr>
          <p:cNvGrpSpPr>
            <a:grpSpLocks noChangeAspect="1"/>
          </p:cNvGrpSpPr>
          <p:nvPr userDrawn="1"/>
        </p:nvGrpSpPr>
        <p:grpSpPr>
          <a:xfrm>
            <a:off x="299188" y="1081193"/>
            <a:ext cx="135746" cy="408734"/>
            <a:chOff x="156212" y="6006685"/>
            <a:chExt cx="180995" cy="408734"/>
          </a:xfrm>
        </p:grpSpPr>
        <p:cxnSp>
          <p:nvCxnSpPr>
            <p:cNvPr id="19" name="Straight Connector 18">
              <a:extLst>
                <a:ext uri="{FF2B5EF4-FFF2-40B4-BE49-F238E27FC236}">
                  <a16:creationId xmlns:a16="http://schemas.microsoft.com/office/drawing/2014/main" id="{69FD0144-561C-9A4E-B599-5364B6B27FD8}"/>
                </a:ext>
              </a:extLst>
            </p:cNvPr>
            <p:cNvCxnSpPr>
              <a:cxnSpLocks/>
            </p:cNvCxnSpPr>
            <p:nvPr userDrawn="1"/>
          </p:nvCxnSpPr>
          <p:spPr>
            <a:xfrm>
              <a:off x="156212" y="6006685"/>
              <a:ext cx="180841" cy="219614"/>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8CC87D-CE79-73D2-1EBB-0E52E577986C}"/>
                </a:ext>
              </a:extLst>
            </p:cNvPr>
            <p:cNvCxnSpPr>
              <a:cxnSpLocks/>
            </p:cNvCxnSpPr>
            <p:nvPr userDrawn="1"/>
          </p:nvCxnSpPr>
          <p:spPr>
            <a:xfrm flipV="1">
              <a:off x="156212" y="6195477"/>
              <a:ext cx="180995" cy="219942"/>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7811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9D67166-D1F9-262E-8D9B-F202BE207ECE}"/>
              </a:ext>
            </a:extLst>
          </p:cNvPr>
          <p:cNvGrpSpPr/>
          <p:nvPr userDrawn="1"/>
        </p:nvGrpSpPr>
        <p:grpSpPr>
          <a:xfrm>
            <a:off x="26477" y="4305837"/>
            <a:ext cx="1749176" cy="2332234"/>
            <a:chOff x="35303" y="4305837"/>
            <a:chExt cx="2332234" cy="2332234"/>
          </a:xfrm>
        </p:grpSpPr>
        <p:sp>
          <p:nvSpPr>
            <p:cNvPr id="11" name="Freeform 14">
              <a:extLst>
                <a:ext uri="{FF2B5EF4-FFF2-40B4-BE49-F238E27FC236}">
                  <a16:creationId xmlns:a16="http://schemas.microsoft.com/office/drawing/2014/main" id="{15AD997E-1E42-DF4D-6114-EF5557B3699A}"/>
                </a:ext>
              </a:extLst>
            </p:cNvPr>
            <p:cNvSpPr>
              <a:spLocks/>
            </p:cNvSpPr>
            <p:nvPr/>
          </p:nvSpPr>
          <p:spPr bwMode="auto">
            <a:xfrm rot="16200000" flipV="1">
              <a:off x="996338" y="5266872"/>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C8DCEF"/>
            </a:solidFill>
            <a:ln>
              <a:noFill/>
            </a:ln>
          </p:spPr>
          <p:txBody>
            <a:bodyPr rot="0" vert="horz" wrap="square" lIns="91440" tIns="45720" rIns="91440" bIns="45720" anchor="t" anchorCtr="0" upright="1">
              <a:noAutofit/>
            </a:bodyPr>
            <a:lstStyle/>
            <a:p>
              <a:endParaRPr lang="en-US" sz="1350"/>
            </a:p>
          </p:txBody>
        </p:sp>
        <p:sp>
          <p:nvSpPr>
            <p:cNvPr id="12" name="Freeform 15">
              <a:extLst>
                <a:ext uri="{FF2B5EF4-FFF2-40B4-BE49-F238E27FC236}">
                  <a16:creationId xmlns:a16="http://schemas.microsoft.com/office/drawing/2014/main" id="{4AD7AA1D-E0EF-6C47-1C4F-88B45B60DDF1}"/>
                </a:ext>
              </a:extLst>
            </p:cNvPr>
            <p:cNvSpPr>
              <a:spLocks/>
            </p:cNvSpPr>
            <p:nvPr/>
          </p:nvSpPr>
          <p:spPr bwMode="auto">
            <a:xfrm rot="16200000" flipV="1">
              <a:off x="35196" y="5874782"/>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3" name="Freeform 18">
              <a:extLst>
                <a:ext uri="{FF2B5EF4-FFF2-40B4-BE49-F238E27FC236}">
                  <a16:creationId xmlns:a16="http://schemas.microsoft.com/office/drawing/2014/main" id="{8BDEA624-B8D5-E32F-3348-F954B3B9B3C2}"/>
                </a:ext>
              </a:extLst>
            </p:cNvPr>
            <p:cNvSpPr>
              <a:spLocks/>
            </p:cNvSpPr>
            <p:nvPr/>
          </p:nvSpPr>
          <p:spPr bwMode="auto">
            <a:xfrm rot="16200000" flipV="1">
              <a:off x="-347160" y="4688300"/>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65FB8"/>
            </a:solidFill>
            <a:ln>
              <a:noFill/>
            </a:ln>
          </p:spPr>
          <p:txBody>
            <a:bodyPr rot="0" vert="horz" wrap="square" lIns="91440" tIns="45720" rIns="91440" bIns="45720" anchor="t" anchorCtr="0" upright="1">
              <a:noAutofit/>
            </a:bodyPr>
            <a:lstStyle/>
            <a:p>
              <a:endParaRPr lang="en-US" sz="1350"/>
            </a:p>
          </p:txBody>
        </p:sp>
      </p:gr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723017" y="2476501"/>
            <a:ext cx="5349240" cy="3289971"/>
          </a:xfrm>
          <a:prstGeom prst="rect">
            <a:avLst/>
          </a:prstGeom>
          <a:ln>
            <a:noFill/>
          </a:ln>
        </p:spPr>
        <p:txBody>
          <a:bodyPr lIns="0" tIns="0" rIns="0" bIns="0" anchor="t" anchorCtr="0">
            <a:normAutofit/>
          </a:bodyPr>
          <a:lstStyle>
            <a:lvl1pPr>
              <a:lnSpc>
                <a:spcPct val="100000"/>
              </a:lnSpc>
              <a:defRPr sz="21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524961" y="548291"/>
            <a:ext cx="1192029" cy="2400657"/>
          </a:xfrm>
          <a:prstGeom prst="rect">
            <a:avLst/>
          </a:prstGeom>
          <a:noFill/>
        </p:spPr>
        <p:txBody>
          <a:bodyPr wrap="square" rtlCol="0">
            <a:spAutoFit/>
          </a:bodyPr>
          <a:lstStyle/>
          <a:p>
            <a:r>
              <a:rPr lang="en-US" sz="15000" b="1">
                <a:solidFill>
                  <a:schemeClr val="bg1"/>
                </a:solidFill>
              </a:rPr>
              <a:t>“</a:t>
            </a:r>
          </a:p>
        </p:txBody>
      </p:sp>
      <p:grpSp>
        <p:nvGrpSpPr>
          <p:cNvPr id="2" name="Group 1">
            <a:extLst>
              <a:ext uri="{FF2B5EF4-FFF2-40B4-BE49-F238E27FC236}">
                <a16:creationId xmlns:a16="http://schemas.microsoft.com/office/drawing/2014/main" id="{F5C9FC81-CF32-C510-D5FF-1A972D5DB648}"/>
              </a:ext>
            </a:extLst>
          </p:cNvPr>
          <p:cNvGrpSpPr/>
          <p:nvPr userDrawn="1"/>
        </p:nvGrpSpPr>
        <p:grpSpPr>
          <a:xfrm>
            <a:off x="5364879" y="1"/>
            <a:ext cx="3779119" cy="2796843"/>
            <a:chOff x="7153172" y="0"/>
            <a:chExt cx="5038825" cy="2796843"/>
          </a:xfrm>
        </p:grpSpPr>
        <p:sp>
          <p:nvSpPr>
            <p:cNvPr id="3" name="AutoShape 24">
              <a:extLst>
                <a:ext uri="{FF2B5EF4-FFF2-40B4-BE49-F238E27FC236}">
                  <a16:creationId xmlns:a16="http://schemas.microsoft.com/office/drawing/2014/main" id="{C270AD64-2EF1-C1DF-3DFA-70A0C6B989AA}"/>
                </a:ext>
              </a:extLst>
            </p:cNvPr>
            <p:cNvSpPr>
              <a:spLocks noChangeAspect="1"/>
            </p:cNvSpPr>
            <p:nvPr/>
          </p:nvSpPr>
          <p:spPr bwMode="auto">
            <a:xfrm>
              <a:off x="7153172" y="0"/>
              <a:ext cx="3357965" cy="2796843"/>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rgbClr val="629AD2"/>
            </a:solidFill>
            <a:ln w="9525">
              <a:solidFill>
                <a:srgbClr val="0591D3"/>
              </a:solidFill>
              <a:round/>
              <a:headEnd/>
              <a:tailEnd/>
            </a:ln>
          </p:spPr>
          <p:txBody>
            <a:bodyPr rot="0" vert="horz" wrap="square" lIns="91440" tIns="45720" rIns="91440" bIns="45720" anchor="t" anchorCtr="0" upright="1">
              <a:noAutofit/>
            </a:bodyPr>
            <a:lstStyle/>
            <a:p>
              <a:endParaRPr lang="en-US" sz="1350"/>
            </a:p>
          </p:txBody>
        </p:sp>
        <p:sp>
          <p:nvSpPr>
            <p:cNvPr id="4" name="Freeform 7">
              <a:extLst>
                <a:ext uri="{FF2B5EF4-FFF2-40B4-BE49-F238E27FC236}">
                  <a16:creationId xmlns:a16="http://schemas.microsoft.com/office/drawing/2014/main" id="{56339B12-5D3D-55F5-E265-C5C2CB837499}"/>
                </a:ext>
              </a:extLst>
            </p:cNvPr>
            <p:cNvSpPr>
              <a:spLocks noChangeAspect="1"/>
            </p:cNvSpPr>
            <p:nvPr userDrawn="1"/>
          </p:nvSpPr>
          <p:spPr bwMode="auto">
            <a:xfrm>
              <a:off x="7712520" y="1112417"/>
              <a:ext cx="1681798" cy="1681860"/>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rgbClr val="065FB8"/>
            </a:solidFill>
            <a:ln w="9525">
              <a:noFill/>
              <a:round/>
              <a:headEnd/>
              <a:tailEnd/>
            </a:ln>
          </p:spPr>
          <p:txBody>
            <a:bodyPr rot="0" vert="horz" wrap="square" lIns="91440" tIns="45720" rIns="91440" bIns="45720" anchor="t" anchorCtr="0" upright="1">
              <a:noAutofit/>
            </a:bodyPr>
            <a:lstStyle/>
            <a:p>
              <a:endParaRPr lang="en-US" sz="1350"/>
            </a:p>
          </p:txBody>
        </p:sp>
        <p:sp>
          <p:nvSpPr>
            <p:cNvPr id="5" name="Freeform 8">
              <a:extLst>
                <a:ext uri="{FF2B5EF4-FFF2-40B4-BE49-F238E27FC236}">
                  <a16:creationId xmlns:a16="http://schemas.microsoft.com/office/drawing/2014/main" id="{531A5E98-B9CC-C7C0-BAD8-E96C976512F6}"/>
                </a:ext>
              </a:extLst>
            </p:cNvPr>
            <p:cNvSpPr>
              <a:spLocks noChangeAspect="1"/>
            </p:cNvSpPr>
            <p:nvPr/>
          </p:nvSpPr>
          <p:spPr bwMode="auto">
            <a:xfrm>
              <a:off x="9394318" y="0"/>
              <a:ext cx="1110249" cy="555614"/>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rgbClr val="065FB8"/>
            </a:solidFill>
            <a:ln w="9525">
              <a:noFill/>
              <a:round/>
              <a:headEnd/>
              <a:tailEnd/>
            </a:ln>
          </p:spPr>
          <p:txBody>
            <a:bodyPr rot="0" vert="horz" wrap="square" lIns="91440" tIns="45720" rIns="91440" bIns="45720" anchor="t" anchorCtr="0" upright="1">
              <a:noAutofit/>
            </a:bodyPr>
            <a:lstStyle/>
            <a:p>
              <a:endParaRPr lang="en-US" sz="1350"/>
            </a:p>
          </p:txBody>
        </p:sp>
        <p:sp>
          <p:nvSpPr>
            <p:cNvPr id="6" name="Freeform 9">
              <a:extLst>
                <a:ext uri="{FF2B5EF4-FFF2-40B4-BE49-F238E27FC236}">
                  <a16:creationId xmlns:a16="http://schemas.microsoft.com/office/drawing/2014/main" id="{EB622339-5275-DAA2-BEAF-45042894B974}"/>
                </a:ext>
              </a:extLst>
            </p:cNvPr>
            <p:cNvSpPr>
              <a:spLocks noChangeAspect="1"/>
            </p:cNvSpPr>
            <p:nvPr/>
          </p:nvSpPr>
          <p:spPr bwMode="auto">
            <a:xfrm>
              <a:off x="8272567" y="547760"/>
              <a:ext cx="1683499" cy="1683561"/>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rgbClr val="C8DCEF"/>
            </a:solidFill>
            <a:ln>
              <a:noFill/>
            </a:ln>
          </p:spPr>
          <p:txBody>
            <a:bodyPr rot="0" vert="horz" wrap="square" lIns="91440" tIns="45720" rIns="91440" bIns="45720" anchor="t" anchorCtr="0" upright="1">
              <a:noAutofit/>
            </a:bodyPr>
            <a:lstStyle/>
            <a:p>
              <a:endParaRPr lang="en-US" sz="1350"/>
            </a:p>
          </p:txBody>
        </p:sp>
        <p:sp>
          <p:nvSpPr>
            <p:cNvPr id="7" name="Freeform 10">
              <a:extLst>
                <a:ext uri="{FF2B5EF4-FFF2-40B4-BE49-F238E27FC236}">
                  <a16:creationId xmlns:a16="http://schemas.microsoft.com/office/drawing/2014/main" id="{E585B550-D83C-C9D2-4C62-49A57A9DAAD6}"/>
                </a:ext>
              </a:extLst>
            </p:cNvPr>
            <p:cNvSpPr>
              <a:spLocks noChangeAspect="1"/>
            </p:cNvSpPr>
            <p:nvPr/>
          </p:nvSpPr>
          <p:spPr bwMode="auto">
            <a:xfrm>
              <a:off x="9949912" y="554676"/>
              <a:ext cx="2242085" cy="2242167"/>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rgbClr val="065FB8"/>
            </a:solidFill>
            <a:ln w="9525">
              <a:noFill/>
              <a:round/>
              <a:headEnd/>
              <a:tailEnd/>
            </a:ln>
          </p:spPr>
          <p:txBody>
            <a:bodyPr rot="0" vert="horz" wrap="square" lIns="91440" tIns="45720" rIns="91440" bIns="45720" anchor="t" anchorCtr="0" upright="1">
              <a:noAutofit/>
            </a:bodyPr>
            <a:lstStyle/>
            <a:p>
              <a:endParaRPr lang="en-US" sz="1350"/>
            </a:p>
          </p:txBody>
        </p:sp>
      </p:grpSp>
      <p:sp>
        <p:nvSpPr>
          <p:cNvPr id="14" name="Slide Number Placeholder 5">
            <a:extLst>
              <a:ext uri="{FF2B5EF4-FFF2-40B4-BE49-F238E27FC236}">
                <a16:creationId xmlns:a16="http://schemas.microsoft.com/office/drawing/2014/main" id="{F58AF13A-77CB-D97F-FA8E-F4D9235D27B4}"/>
              </a:ext>
            </a:extLst>
          </p:cNvPr>
          <p:cNvSpPr>
            <a:spLocks noGrp="1"/>
          </p:cNvSpPr>
          <p:nvPr>
            <p:ph type="sldNum" sz="quarter" idx="4"/>
          </p:nvPr>
        </p:nvSpPr>
        <p:spPr>
          <a:xfrm>
            <a:off x="7399253" y="6508702"/>
            <a:ext cx="392430" cy="247651"/>
          </a:xfrm>
          <a:prstGeom prst="rect">
            <a:avLst/>
          </a:prstGeom>
        </p:spPr>
        <p:txBody>
          <a:bodyPr vert="horz" lIns="0" tIns="0" rIns="0" bIns="0" rtlCol="0" anchor="t" anchorCtr="0"/>
          <a:lstStyle>
            <a:lvl1pPr algn="l">
              <a:defRPr sz="825" b="0" i="0">
                <a:solidFill>
                  <a:schemeClr val="bg1"/>
                </a:solidFill>
                <a:latin typeface="Century Gothic" panose="020B0502020202020204" pitchFamily="34" charset="0"/>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316322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age V.1">
    <p:bg>
      <p:bgPr>
        <a:solidFill>
          <a:schemeClr val="tx1"/>
        </a:solidFill>
        <a:effectLst/>
      </p:bgPr>
    </p:bg>
    <p:spTree>
      <p:nvGrpSpPr>
        <p:cNvPr id="1" name=""/>
        <p:cNvGrpSpPr/>
        <p:nvPr/>
      </p:nvGrpSpPr>
      <p:grpSpPr>
        <a:xfrm>
          <a:off x="0" y="0"/>
          <a:ext cx="0" cy="0"/>
          <a:chOff x="0" y="0"/>
          <a:chExt cx="0" cy="0"/>
        </a:xfrm>
      </p:grpSpPr>
      <p:pic>
        <p:nvPicPr>
          <p:cNvPr id="4" name="Picture 8" descr="LinkedIn round logo transparent PNG - StickPNG">
            <a:hlinkClick r:id="rId2"/>
            <a:extLst>
              <a:ext uri="{FF2B5EF4-FFF2-40B4-BE49-F238E27FC236}">
                <a16:creationId xmlns:a16="http://schemas.microsoft.com/office/drawing/2014/main" id="{D5BCA815-97F7-9EC4-04C4-BD40B7090782}"/>
              </a:ext>
            </a:extLst>
          </p:cNvPr>
          <p:cNvPicPr>
            <a:picLocks noChangeAspect="1" noChangeArrowheads="1"/>
          </p:cNvPicPr>
          <p:nvPr userDrawn="1"/>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04053" y="2154229"/>
            <a:ext cx="630936" cy="8412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extLst>
              <a:ext uri="{FF2B5EF4-FFF2-40B4-BE49-F238E27FC236}">
                <a16:creationId xmlns:a16="http://schemas.microsoft.com/office/drawing/2014/main" id="{73D53F18-4266-4214-7DBD-B3D118DA2ECB}"/>
              </a:ext>
            </a:extLst>
          </p:cNvPr>
          <p:cNvPicPr>
            <a:picLocks noChangeAspect="1" noChangeArrowheads="1"/>
          </p:cNvPicPr>
          <p:nvPr userDrawn="1"/>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996462" y="2273100"/>
            <a:ext cx="452629" cy="603505"/>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World outline">
            <a:hlinkClick r:id="rId8"/>
            <a:extLst>
              <a:ext uri="{FF2B5EF4-FFF2-40B4-BE49-F238E27FC236}">
                <a16:creationId xmlns:a16="http://schemas.microsoft.com/office/drawing/2014/main" id="{7CACCFC6-32AA-902F-64F4-5CB94D14FC3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49091" y="2204856"/>
            <a:ext cx="554996" cy="739995"/>
          </a:xfrm>
          <a:prstGeom prst="rect">
            <a:avLst/>
          </a:prstGeom>
        </p:spPr>
      </p:pic>
      <p:sp>
        <p:nvSpPr>
          <p:cNvPr id="32" name="TextBox 31">
            <a:extLst>
              <a:ext uri="{FF2B5EF4-FFF2-40B4-BE49-F238E27FC236}">
                <a16:creationId xmlns:a16="http://schemas.microsoft.com/office/drawing/2014/main" id="{7D1B8138-EFBE-46E5-38BA-439678C18439}"/>
              </a:ext>
            </a:extLst>
          </p:cNvPr>
          <p:cNvSpPr txBox="1"/>
          <p:nvPr userDrawn="1"/>
        </p:nvSpPr>
        <p:spPr>
          <a:xfrm>
            <a:off x="6263245" y="924644"/>
            <a:ext cx="2743636" cy="646331"/>
          </a:xfrm>
          <a:prstGeom prst="rect">
            <a:avLst/>
          </a:prstGeom>
          <a:noFill/>
        </p:spPr>
        <p:txBody>
          <a:bodyPr wrap="square" rtlCol="0">
            <a:spAutoFit/>
          </a:bodyPr>
          <a:lstStyle/>
          <a:p>
            <a:pPr algn="r"/>
            <a:r>
              <a:rPr lang="en-US" sz="3600" b="1">
                <a:solidFill>
                  <a:schemeClr val="bg1">
                    <a:lumMod val="75000"/>
                    <a:lumOff val="25000"/>
                  </a:schemeClr>
                </a:solidFill>
                <a:latin typeface="Arial" panose="020B0604020202020204" pitchFamily="34" charset="0"/>
                <a:cs typeface="Arial" panose="020B0604020202020204" pitchFamily="34" charset="0"/>
              </a:rPr>
              <a:t>Visit Us!</a:t>
            </a:r>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7434709" y="2039618"/>
            <a:ext cx="1600200" cy="3992"/>
          </a:xfrm>
          <a:prstGeom prst="line">
            <a:avLst/>
          </a:prstGeom>
          <a:ln w="101600">
            <a:solidFill>
              <a:srgbClr val="0591D3"/>
            </a:solidFill>
          </a:ln>
        </p:spPr>
        <p:style>
          <a:lnRef idx="1">
            <a:schemeClr val="dk1"/>
          </a:lnRef>
          <a:fillRef idx="0">
            <a:schemeClr val="dk1"/>
          </a:fillRef>
          <a:effectRef idx="0">
            <a:schemeClr val="dk1"/>
          </a:effectRef>
          <a:fontRef idx="minor">
            <a:schemeClr val="tx1"/>
          </a:fontRef>
        </p:style>
      </p:cxnSp>
      <p:grpSp>
        <p:nvGrpSpPr>
          <p:cNvPr id="13" name="Group 12">
            <a:extLst>
              <a:ext uri="{FF2B5EF4-FFF2-40B4-BE49-F238E27FC236}">
                <a16:creationId xmlns:a16="http://schemas.microsoft.com/office/drawing/2014/main" id="{F7437355-C1B1-6A67-E6D8-594A2B6FA85E}"/>
              </a:ext>
            </a:extLst>
          </p:cNvPr>
          <p:cNvGrpSpPr>
            <a:grpSpLocks noChangeAspect="1"/>
          </p:cNvGrpSpPr>
          <p:nvPr userDrawn="1"/>
        </p:nvGrpSpPr>
        <p:grpSpPr>
          <a:xfrm>
            <a:off x="4894760" y="2375787"/>
            <a:ext cx="135746" cy="408734"/>
            <a:chOff x="156212" y="6006685"/>
            <a:chExt cx="180995" cy="408734"/>
          </a:xfrm>
        </p:grpSpPr>
        <p:cxnSp>
          <p:nvCxnSpPr>
            <p:cNvPr id="14" name="Straight Connector 13">
              <a:extLst>
                <a:ext uri="{FF2B5EF4-FFF2-40B4-BE49-F238E27FC236}">
                  <a16:creationId xmlns:a16="http://schemas.microsoft.com/office/drawing/2014/main" id="{15189D19-B9F6-96A7-D191-129E7F8672F8}"/>
                </a:ext>
              </a:extLst>
            </p:cNvPr>
            <p:cNvCxnSpPr>
              <a:cxnSpLocks/>
            </p:cNvCxnSpPr>
            <p:nvPr userDrawn="1"/>
          </p:nvCxnSpPr>
          <p:spPr>
            <a:xfrm>
              <a:off x="156212" y="6006685"/>
              <a:ext cx="180841" cy="219614"/>
            </a:xfrm>
            <a:prstGeom prst="line">
              <a:avLst/>
            </a:prstGeom>
            <a:ln w="76200">
              <a:solidFill>
                <a:srgbClr val="D21F2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163C04-78B0-ABFD-330A-E79676A70196}"/>
                </a:ext>
              </a:extLst>
            </p:cNvPr>
            <p:cNvCxnSpPr>
              <a:cxnSpLocks/>
            </p:cNvCxnSpPr>
            <p:nvPr userDrawn="1"/>
          </p:nvCxnSpPr>
          <p:spPr>
            <a:xfrm flipV="1">
              <a:off x="156212" y="6195477"/>
              <a:ext cx="180995" cy="219942"/>
            </a:xfrm>
            <a:prstGeom prst="line">
              <a:avLst/>
            </a:prstGeom>
            <a:ln w="76200">
              <a:solidFill>
                <a:srgbClr val="D21F2E"/>
              </a:solidFill>
            </a:ln>
          </p:spPr>
          <p:style>
            <a:lnRef idx="1">
              <a:schemeClr val="accent1"/>
            </a:lnRef>
            <a:fillRef idx="0">
              <a:schemeClr val="accent1"/>
            </a:fillRef>
            <a:effectRef idx="0">
              <a:schemeClr val="accent1"/>
            </a:effectRef>
            <a:fontRef idx="minor">
              <a:schemeClr val="tx1"/>
            </a:fontRef>
          </p:style>
        </p:cxnSp>
      </p:grpSp>
      <p:pic>
        <p:nvPicPr>
          <p:cNvPr id="5" name="Picture 4" descr="A person sitting on a chair on a beach&#10;&#10;Description automatically generated with low confidence">
            <a:extLst>
              <a:ext uri="{FF2B5EF4-FFF2-40B4-BE49-F238E27FC236}">
                <a16:creationId xmlns:a16="http://schemas.microsoft.com/office/drawing/2014/main" id="{B80C1E40-4EE7-7289-0B7A-02B573496F2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31731" y="532583"/>
            <a:ext cx="5381822" cy="55361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Graphic 5" descr="A brushstroke">
            <a:extLst>
              <a:ext uri="{FF2B5EF4-FFF2-40B4-BE49-F238E27FC236}">
                <a16:creationId xmlns:a16="http://schemas.microsoft.com/office/drawing/2014/main" id="{AB347369-31F5-068F-116D-03B283A957EA}"/>
              </a:ext>
            </a:extLst>
          </p:cNvPr>
          <p:cNvPicPr>
            <a:picLocks noChangeAspect="1"/>
          </p:cNvPicPr>
          <p:nvPr userDrawn="1"/>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44850" b="41727"/>
          <a:stretch/>
        </p:blipFill>
        <p:spPr>
          <a:xfrm rot="21312418" flipH="1">
            <a:off x="174018" y="1008949"/>
            <a:ext cx="2047687" cy="822960"/>
          </a:xfrm>
          <a:prstGeom prst="rect">
            <a:avLst/>
          </a:prstGeom>
        </p:spPr>
      </p:pic>
      <p:pic>
        <p:nvPicPr>
          <p:cNvPr id="7" name="Graphic 6" descr="A brushstroke">
            <a:extLst>
              <a:ext uri="{FF2B5EF4-FFF2-40B4-BE49-F238E27FC236}">
                <a16:creationId xmlns:a16="http://schemas.microsoft.com/office/drawing/2014/main" id="{CE9710CA-4C9B-426F-FCE2-42FA28DDACB4}"/>
              </a:ext>
            </a:extLst>
          </p:cNvPr>
          <p:cNvPicPr>
            <a:picLocks noChangeAspect="1"/>
          </p:cNvPicPr>
          <p:nvPr userDrawn="1"/>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44850" b="41727"/>
          <a:stretch/>
        </p:blipFill>
        <p:spPr>
          <a:xfrm rot="21445199">
            <a:off x="-139031" y="1560208"/>
            <a:ext cx="4598403" cy="822960"/>
          </a:xfrm>
          <a:prstGeom prst="rect">
            <a:avLst/>
          </a:prstGeom>
        </p:spPr>
      </p:pic>
      <p:pic>
        <p:nvPicPr>
          <p:cNvPr id="8" name="Graphic 7" descr="A brushstroke">
            <a:extLst>
              <a:ext uri="{FF2B5EF4-FFF2-40B4-BE49-F238E27FC236}">
                <a16:creationId xmlns:a16="http://schemas.microsoft.com/office/drawing/2014/main" id="{1FBEBB88-8974-5DED-B66A-08E397385743}"/>
              </a:ext>
            </a:extLst>
          </p:cNvPr>
          <p:cNvPicPr>
            <a:picLocks/>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42154" b="41286"/>
          <a:stretch/>
        </p:blipFill>
        <p:spPr>
          <a:xfrm rot="21423130" flipV="1">
            <a:off x="-14996" y="4563536"/>
            <a:ext cx="6851820" cy="1782804"/>
          </a:xfrm>
          <a:prstGeom prst="rect">
            <a:avLst/>
          </a:prstGeom>
        </p:spPr>
      </p:pic>
      <p:sp>
        <p:nvSpPr>
          <p:cNvPr id="10" name="Title 2">
            <a:extLst>
              <a:ext uri="{FF2B5EF4-FFF2-40B4-BE49-F238E27FC236}">
                <a16:creationId xmlns:a16="http://schemas.microsoft.com/office/drawing/2014/main" id="{CE2E8F2F-AF10-20D0-D550-6B87A68CCBBF}"/>
              </a:ext>
            </a:extLst>
          </p:cNvPr>
          <p:cNvSpPr txBox="1">
            <a:spLocks/>
          </p:cNvSpPr>
          <p:nvPr userDrawn="1"/>
        </p:nvSpPr>
        <p:spPr>
          <a:xfrm rot="21438856">
            <a:off x="652477" y="748055"/>
            <a:ext cx="3438560" cy="101959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100" b="1" i="0" kern="1200" spc="100" baseline="0">
                <a:solidFill>
                  <a:schemeClr val="accent5">
                    <a:lumMod val="75000"/>
                  </a:schemeClr>
                </a:solidFill>
                <a:latin typeface="Century Gothic" panose="020B050202020202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100">
                <a:solidFill>
                  <a:schemeClr val="accent3">
                    <a:lumMod val="50000"/>
                  </a:schemeClr>
                </a:solidFill>
                <a:latin typeface="Arial" panose="020B0604020202020204" pitchFamily="34" charset="0"/>
                <a:cs typeface="Arial" panose="020B0604020202020204" pitchFamily="34" charset="0"/>
              </a:rPr>
              <a:t>Relax…</a:t>
            </a:r>
          </a:p>
        </p:txBody>
      </p:sp>
      <p:sp>
        <p:nvSpPr>
          <p:cNvPr id="12" name="Title 2">
            <a:extLst>
              <a:ext uri="{FF2B5EF4-FFF2-40B4-BE49-F238E27FC236}">
                <a16:creationId xmlns:a16="http://schemas.microsoft.com/office/drawing/2014/main" id="{764CF9EE-7AE2-A69F-480E-A9549FB0AE53}"/>
              </a:ext>
            </a:extLst>
          </p:cNvPr>
          <p:cNvSpPr txBox="1">
            <a:spLocks/>
          </p:cNvSpPr>
          <p:nvPr userDrawn="1"/>
        </p:nvSpPr>
        <p:spPr>
          <a:xfrm rot="21390157">
            <a:off x="619245" y="1351379"/>
            <a:ext cx="3706108" cy="101959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100" b="1" i="0" kern="1200" spc="100" baseline="0">
                <a:solidFill>
                  <a:schemeClr val="bg2"/>
                </a:solidFill>
                <a:latin typeface="Century Gothic" panose="020B050202020202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a:solidFill>
                  <a:schemeClr val="accent3">
                    <a:lumMod val="50000"/>
                  </a:schemeClr>
                </a:solidFill>
                <a:latin typeface="Arial" panose="020B0604020202020204" pitchFamily="34" charset="0"/>
                <a:cs typeface="Arial" panose="020B0604020202020204" pitchFamily="34" charset="0"/>
              </a:rPr>
              <a:t>We’ve got you covered.</a:t>
            </a:r>
          </a:p>
        </p:txBody>
      </p:sp>
      <p:sp>
        <p:nvSpPr>
          <p:cNvPr id="18" name="Title 2">
            <a:extLst>
              <a:ext uri="{FF2B5EF4-FFF2-40B4-BE49-F238E27FC236}">
                <a16:creationId xmlns:a16="http://schemas.microsoft.com/office/drawing/2014/main" id="{70D43E15-4709-7D00-66E9-12A351D95A64}"/>
              </a:ext>
            </a:extLst>
          </p:cNvPr>
          <p:cNvSpPr txBox="1">
            <a:spLocks/>
          </p:cNvSpPr>
          <p:nvPr userDrawn="1"/>
        </p:nvSpPr>
        <p:spPr>
          <a:xfrm rot="21416809">
            <a:off x="910620" y="4965339"/>
            <a:ext cx="4867886" cy="742000"/>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100" b="1" i="0" kern="1200" spc="100" baseline="0">
                <a:solidFill>
                  <a:schemeClr val="bg2"/>
                </a:solidFill>
                <a:latin typeface="Century Gothic" panose="020B050202020202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350">
                <a:solidFill>
                  <a:schemeClr val="accent3">
                    <a:lumMod val="50000"/>
                  </a:schemeClr>
                </a:solidFill>
                <a:latin typeface="Arial" panose="020B0604020202020204" pitchFamily="34" charset="0"/>
                <a:cs typeface="Arial" panose="020B0604020202020204" pitchFamily="34" charset="0"/>
              </a:rPr>
              <a:t>Global Trade Compliance, to us, is just another day at the beach.</a:t>
            </a:r>
          </a:p>
        </p:txBody>
      </p:sp>
      <p:sp>
        <p:nvSpPr>
          <p:cNvPr id="19" name="TextBox 18">
            <a:extLst>
              <a:ext uri="{FF2B5EF4-FFF2-40B4-BE49-F238E27FC236}">
                <a16:creationId xmlns:a16="http://schemas.microsoft.com/office/drawing/2014/main" id="{D1A1EC60-D888-F6E9-799C-40CE5A01A38A}"/>
              </a:ext>
            </a:extLst>
          </p:cNvPr>
          <p:cNvSpPr txBox="1"/>
          <p:nvPr userDrawn="1"/>
        </p:nvSpPr>
        <p:spPr>
          <a:xfrm>
            <a:off x="6263245" y="607792"/>
            <a:ext cx="2743636" cy="300082"/>
          </a:xfrm>
          <a:prstGeom prst="rect">
            <a:avLst/>
          </a:prstGeom>
          <a:noFill/>
        </p:spPr>
        <p:txBody>
          <a:bodyPr wrap="square" rtlCol="0">
            <a:spAutoFit/>
          </a:bodyPr>
          <a:lstStyle/>
          <a:p>
            <a:pPr algn="r"/>
            <a:r>
              <a:rPr lang="en-US" sz="1350" b="1">
                <a:solidFill>
                  <a:schemeClr val="accent6"/>
                </a:solidFill>
                <a:latin typeface="Arial" panose="020B0604020202020204" pitchFamily="34" charset="0"/>
                <a:cs typeface="Arial" panose="020B0604020202020204" pitchFamily="34" charset="0"/>
              </a:rPr>
              <a:t>www.BraumillerLaw.com</a:t>
            </a:r>
          </a:p>
        </p:txBody>
      </p:sp>
      <p:grpSp>
        <p:nvGrpSpPr>
          <p:cNvPr id="22" name="Group 21">
            <a:extLst>
              <a:ext uri="{FF2B5EF4-FFF2-40B4-BE49-F238E27FC236}">
                <a16:creationId xmlns:a16="http://schemas.microsoft.com/office/drawing/2014/main" id="{F45EE10F-7E0D-42A8-AAF4-1B80594038C3}"/>
              </a:ext>
            </a:extLst>
          </p:cNvPr>
          <p:cNvGrpSpPr>
            <a:grpSpLocks noChangeAspect="1"/>
          </p:cNvGrpSpPr>
          <p:nvPr userDrawn="1"/>
        </p:nvGrpSpPr>
        <p:grpSpPr>
          <a:xfrm>
            <a:off x="6731042" y="1175450"/>
            <a:ext cx="135746" cy="408734"/>
            <a:chOff x="156212" y="6006685"/>
            <a:chExt cx="180995" cy="408734"/>
          </a:xfrm>
        </p:grpSpPr>
        <p:cxnSp>
          <p:nvCxnSpPr>
            <p:cNvPr id="23" name="Straight Connector 22">
              <a:extLst>
                <a:ext uri="{FF2B5EF4-FFF2-40B4-BE49-F238E27FC236}">
                  <a16:creationId xmlns:a16="http://schemas.microsoft.com/office/drawing/2014/main" id="{13725EA9-2AEB-B00D-23C0-CA37DBE4287D}"/>
                </a:ext>
              </a:extLst>
            </p:cNvPr>
            <p:cNvCxnSpPr>
              <a:cxnSpLocks/>
            </p:cNvCxnSpPr>
            <p:nvPr userDrawn="1"/>
          </p:nvCxnSpPr>
          <p:spPr>
            <a:xfrm>
              <a:off x="156212" y="6006685"/>
              <a:ext cx="180841" cy="219614"/>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38A54A-C558-8178-C926-8D7B3CFC854B}"/>
                </a:ext>
              </a:extLst>
            </p:cNvPr>
            <p:cNvCxnSpPr>
              <a:cxnSpLocks/>
            </p:cNvCxnSpPr>
            <p:nvPr userDrawn="1"/>
          </p:nvCxnSpPr>
          <p:spPr>
            <a:xfrm flipV="1">
              <a:off x="156212" y="6195477"/>
              <a:ext cx="180995" cy="219942"/>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4A620D9E-96EE-564E-EC13-47EE733CE42B}"/>
              </a:ext>
            </a:extLst>
          </p:cNvPr>
          <p:cNvSpPr txBox="1"/>
          <p:nvPr userDrawn="1"/>
        </p:nvSpPr>
        <p:spPr>
          <a:xfrm>
            <a:off x="6479628" y="3135183"/>
            <a:ext cx="2527253" cy="1962076"/>
          </a:xfrm>
          <a:prstGeom prst="rect">
            <a:avLst/>
          </a:prstGeom>
          <a:noFill/>
        </p:spPr>
        <p:txBody>
          <a:bodyPr wrap="square">
            <a:spAutoFit/>
          </a:bodyPr>
          <a:lstStyle/>
          <a:p>
            <a:pPr algn="r"/>
            <a:r>
              <a:rPr lang="en-US" sz="1350" b="0" i="0">
                <a:solidFill>
                  <a:schemeClr val="accent6">
                    <a:lumMod val="50000"/>
                  </a:schemeClr>
                </a:solidFill>
                <a:effectLst/>
                <a:latin typeface="Arial" panose="020B0604020202020204" pitchFamily="34" charset="0"/>
                <a:cs typeface="Arial" panose="020B0604020202020204" pitchFamily="34" charset="0"/>
              </a:rPr>
              <a:t>Toll-Free:  </a:t>
            </a:r>
            <a:r>
              <a:rPr lang="en-US" sz="1350" b="0" i="0" u="none" strike="noStrike">
                <a:solidFill>
                  <a:schemeClr val="accent6">
                    <a:lumMod val="50000"/>
                  </a:schemeClr>
                </a:solidFill>
                <a:effectLst/>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(877) 277-5987</a:t>
            </a:r>
            <a:br>
              <a:rPr lang="en-US" sz="1350">
                <a:solidFill>
                  <a:schemeClr val="accent6">
                    <a:lumMod val="50000"/>
                  </a:schemeClr>
                </a:solidFill>
                <a:latin typeface="Arial" panose="020B0604020202020204" pitchFamily="34" charset="0"/>
                <a:cs typeface="Arial" panose="020B0604020202020204" pitchFamily="34" charset="0"/>
              </a:rPr>
            </a:br>
            <a:r>
              <a:rPr lang="en-US" sz="1350" b="0" i="0">
                <a:solidFill>
                  <a:schemeClr val="accent6">
                    <a:lumMod val="50000"/>
                  </a:schemeClr>
                </a:solidFill>
                <a:effectLst/>
                <a:latin typeface="Arial" panose="020B0604020202020204" pitchFamily="34" charset="0"/>
                <a:cs typeface="Arial" panose="020B0604020202020204" pitchFamily="34" charset="0"/>
              </a:rPr>
              <a:t>Phone:  </a:t>
            </a:r>
            <a:r>
              <a:rPr lang="en-US" sz="1350" b="0" i="0" u="none" strike="noStrike">
                <a:solidFill>
                  <a:schemeClr val="accent6">
                    <a:lumMod val="50000"/>
                  </a:schemeClr>
                </a:solidFill>
                <a:effectLst/>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(214) 348-9306</a:t>
            </a:r>
            <a:br>
              <a:rPr lang="en-US" sz="1350">
                <a:solidFill>
                  <a:schemeClr val="accent6">
                    <a:lumMod val="50000"/>
                  </a:schemeClr>
                </a:solidFill>
                <a:latin typeface="Arial" panose="020B0604020202020204" pitchFamily="34" charset="0"/>
                <a:cs typeface="Arial" panose="020B0604020202020204" pitchFamily="34" charset="0"/>
              </a:rPr>
            </a:br>
            <a:r>
              <a:rPr lang="en-US" sz="1350" b="0" i="0">
                <a:solidFill>
                  <a:schemeClr val="accent6">
                    <a:lumMod val="50000"/>
                  </a:schemeClr>
                </a:solidFill>
                <a:effectLst/>
                <a:latin typeface="Arial" panose="020B0604020202020204" pitchFamily="34" charset="0"/>
                <a:cs typeface="Arial" panose="020B0604020202020204" pitchFamily="34" charset="0"/>
              </a:rPr>
              <a:t>Fax:  (214) 217-9303</a:t>
            </a:r>
          </a:p>
          <a:p>
            <a:pPr algn="r"/>
            <a:endParaRPr lang="en-US" sz="1200">
              <a:solidFill>
                <a:schemeClr val="accent6">
                  <a:lumMod val="50000"/>
                </a:schemeClr>
              </a:solidFill>
              <a:latin typeface="Arial" panose="020B0604020202020204" pitchFamily="34" charset="0"/>
              <a:cs typeface="Arial" panose="020B0604020202020204" pitchFamily="34" charset="0"/>
            </a:endParaRPr>
          </a:p>
          <a:p>
            <a:pPr algn="r"/>
            <a:endParaRPr lang="en-US" sz="1200">
              <a:solidFill>
                <a:schemeClr val="accent6">
                  <a:lumMod val="50000"/>
                </a:schemeClr>
              </a:solidFill>
              <a:latin typeface="Arial" panose="020B0604020202020204" pitchFamily="34" charset="0"/>
              <a:cs typeface="Arial" panose="020B0604020202020204" pitchFamily="34" charset="0"/>
            </a:endParaRPr>
          </a:p>
          <a:p>
            <a:pPr algn="r"/>
            <a:br>
              <a:rPr lang="en-US" sz="1200">
                <a:solidFill>
                  <a:schemeClr val="accent6">
                    <a:lumMod val="50000"/>
                  </a:schemeClr>
                </a:solidFill>
                <a:latin typeface="Arial" panose="020B0604020202020204" pitchFamily="34" charset="0"/>
                <a:cs typeface="Arial" panose="020B0604020202020204" pitchFamily="34" charset="0"/>
              </a:rPr>
            </a:br>
            <a:r>
              <a:rPr lang="en-US" sz="1500" b="0" i="0">
                <a:solidFill>
                  <a:schemeClr val="accent6">
                    <a:lumMod val="50000"/>
                  </a:schemeClr>
                </a:solidFill>
                <a:effectLst/>
                <a:latin typeface="Arial" panose="020B0604020202020204" pitchFamily="34" charset="0"/>
                <a:cs typeface="Arial" panose="020B0604020202020204" pitchFamily="34" charset="0"/>
              </a:rPr>
              <a:t>5220 Spring Valley Road</a:t>
            </a:r>
            <a:br>
              <a:rPr lang="en-US" sz="1500">
                <a:solidFill>
                  <a:schemeClr val="accent6">
                    <a:lumMod val="50000"/>
                  </a:schemeClr>
                </a:solidFill>
                <a:latin typeface="Arial" panose="020B0604020202020204" pitchFamily="34" charset="0"/>
                <a:cs typeface="Arial" panose="020B0604020202020204" pitchFamily="34" charset="0"/>
              </a:rPr>
            </a:br>
            <a:r>
              <a:rPr lang="en-US" sz="1500" b="0" i="0">
                <a:solidFill>
                  <a:schemeClr val="accent6">
                    <a:lumMod val="50000"/>
                  </a:schemeClr>
                </a:solidFill>
                <a:effectLst/>
                <a:latin typeface="Arial" panose="020B0604020202020204" pitchFamily="34" charset="0"/>
                <a:cs typeface="Arial" panose="020B0604020202020204" pitchFamily="34" charset="0"/>
              </a:rPr>
              <a:t>Suite 200</a:t>
            </a:r>
            <a:br>
              <a:rPr lang="en-US" sz="1500">
                <a:solidFill>
                  <a:schemeClr val="accent6">
                    <a:lumMod val="50000"/>
                  </a:schemeClr>
                </a:solidFill>
                <a:latin typeface="Arial" panose="020B0604020202020204" pitchFamily="34" charset="0"/>
                <a:cs typeface="Arial" panose="020B0604020202020204" pitchFamily="34" charset="0"/>
              </a:rPr>
            </a:br>
            <a:r>
              <a:rPr lang="en-US" sz="1500" b="0" i="0">
                <a:solidFill>
                  <a:schemeClr val="accent6">
                    <a:lumMod val="50000"/>
                  </a:schemeClr>
                </a:solidFill>
                <a:effectLst/>
                <a:latin typeface="Arial" panose="020B0604020202020204" pitchFamily="34" charset="0"/>
                <a:cs typeface="Arial" panose="020B0604020202020204" pitchFamily="34" charset="0"/>
              </a:rPr>
              <a:t>Dallas, Texas 75254</a:t>
            </a:r>
            <a:endParaRPr lang="en-US" sz="1050">
              <a:solidFill>
                <a:schemeClr val="accent6">
                  <a:lumMod val="50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8CD8056-7AD6-B9FB-419B-58849505D3F4}"/>
              </a:ext>
            </a:extLst>
          </p:cNvPr>
          <p:cNvSpPr txBox="1"/>
          <p:nvPr userDrawn="1"/>
        </p:nvSpPr>
        <p:spPr>
          <a:xfrm>
            <a:off x="0" y="0"/>
            <a:ext cx="2622420" cy="253916"/>
          </a:xfrm>
          <a:prstGeom prst="rect">
            <a:avLst/>
          </a:prstGeom>
          <a:noFill/>
        </p:spPr>
        <p:txBody>
          <a:bodyPr wrap="square" rtlCol="0">
            <a:spAutoFit/>
          </a:bodyPr>
          <a:lstStyle/>
          <a:p>
            <a:r>
              <a:rPr lang="en-US" sz="1050" err="1">
                <a:solidFill>
                  <a:schemeClr val="bg2"/>
                </a:solidFill>
                <a:latin typeface="Arial" panose="020B0604020202020204" pitchFamily="34" charset="0"/>
                <a:cs typeface="Arial" panose="020B0604020202020204" pitchFamily="34" charset="0"/>
              </a:rPr>
              <a:t>Braumiller</a:t>
            </a:r>
            <a:r>
              <a:rPr lang="en-US" sz="1050">
                <a:solidFill>
                  <a:schemeClr val="bg2"/>
                </a:solidFill>
                <a:latin typeface="Arial" panose="020B0604020202020204" pitchFamily="34" charset="0"/>
                <a:cs typeface="Arial" panose="020B0604020202020204" pitchFamily="34" charset="0"/>
              </a:rPr>
              <a:t> Law Group, PLLC</a:t>
            </a:r>
          </a:p>
        </p:txBody>
      </p:sp>
      <p:pic>
        <p:nvPicPr>
          <p:cNvPr id="9" name="Picture 4" descr="Circle, twitter icon - Free download on Iconfinder">
            <a:hlinkClick r:id="rId18"/>
            <a:extLst>
              <a:ext uri="{FF2B5EF4-FFF2-40B4-BE49-F238E27FC236}">
                <a16:creationId xmlns:a16="http://schemas.microsoft.com/office/drawing/2014/main" id="{BC3FD724-6CFF-0D9D-08B1-7F46452D4373}"/>
              </a:ext>
            </a:extLst>
          </p:cNvPr>
          <p:cNvPicPr>
            <a:picLocks noChangeAspect="1" noChangeArrowheads="1"/>
          </p:cNvPicPr>
          <p:nvPr userDrawn="1"/>
        </p:nvPicPr>
        <p:blipFill>
          <a:blip r:embed="rId1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6070" y="2263955"/>
            <a:ext cx="466344" cy="6217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STAGRAM ICON LOGO PNG 17743717 PNG">
            <a:hlinkClick r:id="rId20"/>
            <a:extLst>
              <a:ext uri="{FF2B5EF4-FFF2-40B4-BE49-F238E27FC236}">
                <a16:creationId xmlns:a16="http://schemas.microsoft.com/office/drawing/2014/main" id="{52C3C9D1-1FB3-0664-EAD0-1DE612D6E311}"/>
              </a:ext>
            </a:extLst>
          </p:cNvPr>
          <p:cNvPicPr>
            <a:picLocks noChangeAspect="1" noChangeArrowheads="1"/>
          </p:cNvPicPr>
          <p:nvPr userDrawn="1"/>
        </p:nvPicPr>
        <p:blipFill>
          <a:blip r:embed="rId21" cstate="print">
            <a:duotone>
              <a:schemeClr val="accent1">
                <a:shade val="45000"/>
                <a:satMod val="135000"/>
              </a:schemeClr>
              <a:prstClr val="white"/>
            </a:duotone>
            <a:alphaModFix amt="70000"/>
            <a:extLst>
              <a:ext uri="{28A0092B-C50C-407E-A947-70E740481C1C}">
                <a14:useLocalDpi xmlns:a14="http://schemas.microsoft.com/office/drawing/2010/main" val="0"/>
              </a:ext>
            </a:extLst>
          </a:blip>
          <a:srcRect/>
          <a:stretch>
            <a:fillRect/>
          </a:stretch>
        </p:blipFill>
        <p:spPr bwMode="auto">
          <a:xfrm>
            <a:off x="6456088" y="2263682"/>
            <a:ext cx="473202" cy="63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75932"/>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Speaker Credit Page">
    <p:bg>
      <p:bgPr>
        <a:solidFill>
          <a:schemeClr val="tx1"/>
        </a:solidFill>
        <a:effectLst/>
      </p:bgPr>
    </p:bg>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B0AB1A15-2974-12CE-3005-CA08030D8907}"/>
              </a:ext>
            </a:extLst>
          </p:cNvPr>
          <p:cNvSpPr>
            <a:spLocks noChangeAspect="1"/>
          </p:cNvSpPr>
          <p:nvPr userDrawn="1"/>
        </p:nvSpPr>
        <p:spPr>
          <a:xfrm rot="16200000" flipH="1">
            <a:off x="6792602" y="335922"/>
            <a:ext cx="2687376" cy="201553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Picture Placeholder 28">
            <a:extLst>
              <a:ext uri="{FF2B5EF4-FFF2-40B4-BE49-F238E27FC236}">
                <a16:creationId xmlns:a16="http://schemas.microsoft.com/office/drawing/2014/main" id="{EF086AA1-99B0-B481-B187-BC8513E35A24}"/>
              </a:ext>
            </a:extLst>
          </p:cNvPr>
          <p:cNvSpPr>
            <a:spLocks noGrp="1"/>
          </p:cNvSpPr>
          <p:nvPr>
            <p:ph type="pic" sz="quarter" idx="14"/>
          </p:nvPr>
        </p:nvSpPr>
        <p:spPr>
          <a:xfrm>
            <a:off x="0" y="0"/>
            <a:ext cx="4962418" cy="6602290"/>
          </a:xfrm>
        </p:spPr>
        <p:txBody>
          <a:bodyPr/>
          <a:lstStyle/>
          <a:p>
            <a:r>
              <a:rPr lang="en-US"/>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5395458" y="1478108"/>
            <a:ext cx="3242540" cy="1019597"/>
          </a:xfrm>
          <a:prstGeom prst="rect">
            <a:avLst/>
          </a:prstGeom>
        </p:spPr>
        <p:txBody>
          <a:bodyPr lIns="0" tIns="0" rIns="0" bIns="0" anchor="b" anchorCtr="0">
            <a:normAutofit/>
          </a:bodyPr>
          <a:lstStyle>
            <a:lvl1pPr>
              <a:defRPr sz="3600" b="1" i="0" baseline="0">
                <a:solidFill>
                  <a:schemeClr val="bg1">
                    <a:lumMod val="75000"/>
                    <a:lumOff val="25000"/>
                  </a:schemeClr>
                </a:solidFill>
                <a:latin typeface="Arial" panose="020B0604020202020204" pitchFamily="34" charset="0"/>
                <a:cs typeface="Arial" panose="020B0604020202020204" pitchFamily="34" charset="0"/>
              </a:defRPr>
            </a:lvl1pPr>
          </a:lstStyle>
          <a:p>
            <a:r>
              <a:rPr lang="en-US"/>
              <a:t>Speaker</a:t>
            </a:r>
          </a:p>
        </p:txBody>
      </p:sp>
      <p:grpSp>
        <p:nvGrpSpPr>
          <p:cNvPr id="4" name="Group 3">
            <a:extLst>
              <a:ext uri="{FF2B5EF4-FFF2-40B4-BE49-F238E27FC236}">
                <a16:creationId xmlns:a16="http://schemas.microsoft.com/office/drawing/2014/main" id="{505C2D3D-2A0F-EEEA-3DA2-13791D763272}"/>
              </a:ext>
            </a:extLst>
          </p:cNvPr>
          <p:cNvGrpSpPr>
            <a:grpSpLocks noChangeAspect="1"/>
          </p:cNvGrpSpPr>
          <p:nvPr userDrawn="1"/>
        </p:nvGrpSpPr>
        <p:grpSpPr>
          <a:xfrm>
            <a:off x="5111065" y="1918274"/>
            <a:ext cx="135746" cy="408734"/>
            <a:chOff x="156212" y="6006685"/>
            <a:chExt cx="180995" cy="408734"/>
          </a:xfrm>
        </p:grpSpPr>
        <p:cxnSp>
          <p:nvCxnSpPr>
            <p:cNvPr id="5" name="Straight Connector 4">
              <a:extLst>
                <a:ext uri="{FF2B5EF4-FFF2-40B4-BE49-F238E27FC236}">
                  <a16:creationId xmlns:a16="http://schemas.microsoft.com/office/drawing/2014/main" id="{6D7EA3C5-61BB-7B2C-3A14-6F3F4BEFD826}"/>
                </a:ext>
              </a:extLst>
            </p:cNvPr>
            <p:cNvCxnSpPr>
              <a:cxnSpLocks/>
            </p:cNvCxnSpPr>
            <p:nvPr userDrawn="1"/>
          </p:nvCxnSpPr>
          <p:spPr>
            <a:xfrm>
              <a:off x="156212" y="6006685"/>
              <a:ext cx="180841" cy="219614"/>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F9F65E9-E7FD-BEE5-585B-5E8615D97D54}"/>
                </a:ext>
              </a:extLst>
            </p:cNvPr>
            <p:cNvCxnSpPr>
              <a:cxnSpLocks/>
            </p:cNvCxnSpPr>
            <p:nvPr userDrawn="1"/>
          </p:nvCxnSpPr>
          <p:spPr>
            <a:xfrm flipV="1">
              <a:off x="156212" y="6195477"/>
              <a:ext cx="180995" cy="219942"/>
            </a:xfrm>
            <a:prstGeom prst="line">
              <a:avLst/>
            </a:prstGeom>
            <a:ln w="76200">
              <a:solidFill>
                <a:srgbClr val="0591D3"/>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5395457" y="2653509"/>
            <a:ext cx="1600200" cy="3992"/>
          </a:xfrm>
          <a:prstGeom prst="line">
            <a:avLst/>
          </a:prstGeom>
          <a:ln w="101600">
            <a:solidFill>
              <a:srgbClr val="0591D3"/>
            </a:solidFill>
          </a:ln>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988181D8-951C-3A66-ECFE-B28E65A690DE}"/>
              </a:ext>
            </a:extLst>
          </p:cNvPr>
          <p:cNvGrpSpPr/>
          <p:nvPr userDrawn="1"/>
        </p:nvGrpSpPr>
        <p:grpSpPr>
          <a:xfrm>
            <a:off x="7364002" y="38439"/>
            <a:ext cx="1749176" cy="2332234"/>
            <a:chOff x="9818670" y="38439"/>
            <a:chExt cx="2332234" cy="2332234"/>
          </a:xfrm>
        </p:grpSpPr>
        <p:sp>
          <p:nvSpPr>
            <p:cNvPr id="3" name="Freeform 14">
              <a:extLst>
                <a:ext uri="{FF2B5EF4-FFF2-40B4-BE49-F238E27FC236}">
                  <a16:creationId xmlns:a16="http://schemas.microsoft.com/office/drawing/2014/main" id="{D6E3F394-6019-49DE-8092-C133B6B3EC9C}"/>
                </a:ext>
              </a:extLst>
            </p:cNvPr>
            <p:cNvSpPr>
              <a:spLocks/>
            </p:cNvSpPr>
            <p:nvPr/>
          </p:nvSpPr>
          <p:spPr bwMode="auto">
            <a:xfrm rot="5400000" flipV="1">
              <a:off x="10014554" y="-157445"/>
              <a:ext cx="1175315" cy="1567083"/>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p:spPr>
          <p:txBody>
            <a:bodyPr rot="0" vert="horz" wrap="square" lIns="91440" tIns="45720" rIns="91440" bIns="45720" anchor="t" anchorCtr="0" upright="1">
              <a:noAutofit/>
            </a:bodyPr>
            <a:lstStyle/>
            <a:p>
              <a:endParaRPr lang="en-US" sz="1350"/>
            </a:p>
          </p:txBody>
        </p:sp>
        <p:sp>
          <p:nvSpPr>
            <p:cNvPr id="7" name="Freeform 15">
              <a:extLst>
                <a:ext uri="{FF2B5EF4-FFF2-40B4-BE49-F238E27FC236}">
                  <a16:creationId xmlns:a16="http://schemas.microsoft.com/office/drawing/2014/main" id="{87EA0E7A-035F-EE28-EBDF-20B59C60C836}"/>
                </a:ext>
              </a:extLst>
            </p:cNvPr>
            <p:cNvSpPr>
              <a:spLocks/>
            </p:cNvSpPr>
            <p:nvPr/>
          </p:nvSpPr>
          <p:spPr bwMode="auto">
            <a:xfrm rot="5400000" flipV="1">
              <a:off x="11387615" y="38547"/>
              <a:ext cx="763396" cy="763181"/>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accent6">
                <a:lumMod val="40000"/>
                <a:lumOff val="60000"/>
              </a:schemeClr>
            </a:solidFill>
            <a:ln>
              <a:noFill/>
            </a:ln>
          </p:spPr>
          <p:txBody>
            <a:bodyPr rot="0" vert="horz" wrap="square" lIns="91440" tIns="45720" rIns="91440" bIns="45720" anchor="t" anchorCtr="0" upright="1">
              <a:noAutofit/>
            </a:bodyPr>
            <a:lstStyle/>
            <a:p>
              <a:endParaRPr lang="en-US" sz="1350"/>
            </a:p>
          </p:txBody>
        </p:sp>
        <p:sp>
          <p:nvSpPr>
            <p:cNvPr id="8" name="Freeform 18">
              <a:extLst>
                <a:ext uri="{FF2B5EF4-FFF2-40B4-BE49-F238E27FC236}">
                  <a16:creationId xmlns:a16="http://schemas.microsoft.com/office/drawing/2014/main" id="{9549B484-BABE-CBE5-0E40-07F1B48A97FA}"/>
                </a:ext>
              </a:extLst>
            </p:cNvPr>
            <p:cNvSpPr>
              <a:spLocks/>
            </p:cNvSpPr>
            <p:nvPr/>
          </p:nvSpPr>
          <p:spPr bwMode="auto">
            <a:xfrm rot="5400000" flipV="1">
              <a:off x="11003290" y="1223059"/>
              <a:ext cx="1530077" cy="765151"/>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0591D3"/>
            </a:solidFill>
            <a:ln>
              <a:noFill/>
            </a:ln>
          </p:spPr>
          <p:txBody>
            <a:bodyPr rot="0" vert="horz" wrap="square" lIns="91440" tIns="45720" rIns="91440" bIns="45720" anchor="t" anchorCtr="0" upright="1">
              <a:noAutofit/>
            </a:bodyPr>
            <a:lstStyle/>
            <a:p>
              <a:endParaRPr lang="en-US" sz="1350"/>
            </a:p>
          </p:txBody>
        </p:sp>
      </p:grpSp>
      <p:sp>
        <p:nvSpPr>
          <p:cNvPr id="12" name="Text Placeholder 28">
            <a:extLst>
              <a:ext uri="{FF2B5EF4-FFF2-40B4-BE49-F238E27FC236}">
                <a16:creationId xmlns:a16="http://schemas.microsoft.com/office/drawing/2014/main" id="{867ECCA6-F7C8-41A6-FCBC-97DC966659C2}"/>
              </a:ext>
            </a:extLst>
          </p:cNvPr>
          <p:cNvSpPr>
            <a:spLocks noGrp="1"/>
          </p:cNvSpPr>
          <p:nvPr userDrawn="1">
            <p:ph type="body" sz="quarter" idx="13"/>
          </p:nvPr>
        </p:nvSpPr>
        <p:spPr>
          <a:xfrm>
            <a:off x="5395458" y="2951730"/>
            <a:ext cx="3242540" cy="3065675"/>
          </a:xfrm>
        </p:spPr>
        <p:txBody>
          <a:bodyPr/>
          <a:lstStyle>
            <a:lvl1pPr marL="0" indent="0">
              <a:buNone/>
              <a:defRPr sz="1800"/>
            </a:lvl1pPr>
          </a:lstStyle>
          <a:p>
            <a:r>
              <a:rPr lang="en-US" sz="1350"/>
              <a:t>Info</a:t>
            </a:r>
          </a:p>
          <a:p>
            <a:r>
              <a:rPr lang="en-US" sz="1350"/>
              <a:t>Info</a:t>
            </a:r>
          </a:p>
          <a:p>
            <a:r>
              <a:rPr lang="en-US" sz="1350"/>
              <a:t>Info</a:t>
            </a:r>
          </a:p>
          <a:p>
            <a:r>
              <a:rPr lang="en-US" sz="1350"/>
              <a:t>Link</a:t>
            </a:r>
          </a:p>
          <a:p>
            <a:r>
              <a:rPr lang="en-US" sz="1350"/>
              <a:t>LinkedIn</a:t>
            </a:r>
          </a:p>
        </p:txBody>
      </p:sp>
    </p:spTree>
    <p:extLst>
      <p:ext uri="{BB962C8B-B14F-4D97-AF65-F5344CB8AC3E}">
        <p14:creationId xmlns:p14="http://schemas.microsoft.com/office/powerpoint/2010/main" val="2772548397"/>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772750" y="2502848"/>
            <a:ext cx="2578418" cy="311624"/>
          </a:xfrm>
          <a:prstGeom prst="rect">
            <a:avLst/>
          </a:prstGeom>
        </p:spPr>
        <p:txBody>
          <a:bodyPr wrap="square" lIns="0" tIns="0" rIns="0" bIns="0">
            <a:spAutoFit/>
          </a:bodyPr>
          <a:lstStyle>
            <a:lvl1pPr>
              <a:defRPr sz="2025" b="1" i="0">
                <a:solidFill>
                  <a:srgbClr val="1D1D1B"/>
                </a:solidFill>
                <a:latin typeface="Gotham-Ultra"/>
                <a:cs typeface="Gotham-Ultra"/>
              </a:defRPr>
            </a:lvl1pPr>
          </a:lstStyle>
          <a:p>
            <a:endParaRPr/>
          </a:p>
        </p:txBody>
      </p:sp>
      <p:sp>
        <p:nvSpPr>
          <p:cNvPr id="3" name="Holder 3"/>
          <p:cNvSpPr>
            <a:spLocks noGrp="1"/>
          </p:cNvSpPr>
          <p:nvPr>
            <p:ph type="subTitle" idx="4"/>
          </p:nvPr>
        </p:nvSpPr>
        <p:spPr>
          <a:xfrm>
            <a:off x="1372314" y="3840480"/>
            <a:ext cx="6404134" cy="253916"/>
          </a:xfrm>
          <a:prstGeom prst="rect">
            <a:avLst/>
          </a:prstGeom>
        </p:spPr>
        <p:txBody>
          <a:bodyPr wrap="square" lIns="0" tIns="0" rIns="0" bIns="0">
            <a:spAutoFit/>
          </a:bodyPr>
          <a:lstStyle>
            <a:lvl1pPr>
              <a:defRPr sz="1650" b="0" i="0">
                <a:solidFill>
                  <a:schemeClr val="tx1"/>
                </a:solidFill>
                <a:latin typeface="Gotham-Medium"/>
                <a:cs typeface="Gotham-Medium"/>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0992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194177" y="311974"/>
            <a:ext cx="4739640" cy="311624"/>
          </a:xfrm>
        </p:spPr>
        <p:txBody>
          <a:bodyPr lIns="0" tIns="0" rIns="0" bIns="0"/>
          <a:lstStyle>
            <a:lvl1pPr>
              <a:defRPr sz="2025" b="1" i="0">
                <a:solidFill>
                  <a:srgbClr val="1D1D1B"/>
                </a:solidFill>
                <a:latin typeface="Gotham-Ultra"/>
                <a:cs typeface="Gotham-Ultra"/>
              </a:defRPr>
            </a:lvl1pPr>
          </a:lstStyle>
          <a:p>
            <a:endParaRPr/>
          </a:p>
        </p:txBody>
      </p:sp>
      <p:sp>
        <p:nvSpPr>
          <p:cNvPr id="3" name="Holder 3"/>
          <p:cNvSpPr>
            <a:spLocks noGrp="1"/>
          </p:cNvSpPr>
          <p:nvPr>
            <p:ph type="body" idx="1"/>
          </p:nvPr>
        </p:nvSpPr>
        <p:spPr>
          <a:xfrm>
            <a:off x="2390700" y="1217942"/>
            <a:ext cx="5261610" cy="253916"/>
          </a:xfrm>
        </p:spPr>
        <p:txBody>
          <a:bodyPr lIns="0" tIns="0" rIns="0" bIns="0"/>
          <a:lstStyle>
            <a:lvl1pPr>
              <a:defRPr sz="1650" b="0" i="0">
                <a:solidFill>
                  <a:schemeClr val="tx1"/>
                </a:solidFill>
                <a:latin typeface="Gotham-Medium"/>
                <a:cs typeface="Gotham-Medium"/>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7441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194177" y="311974"/>
            <a:ext cx="4739640" cy="311624"/>
          </a:xfrm>
        </p:spPr>
        <p:txBody>
          <a:bodyPr lIns="0" tIns="0" rIns="0" bIns="0"/>
          <a:lstStyle>
            <a:lvl1pPr>
              <a:defRPr sz="2025" b="1" i="0">
                <a:solidFill>
                  <a:srgbClr val="1D1D1B"/>
                </a:solidFill>
                <a:latin typeface="Gotham-Ultra"/>
                <a:cs typeface="Gotham-Ultra"/>
              </a:defRPr>
            </a:lvl1pPr>
          </a:lstStyle>
          <a:p>
            <a:endParaRPr/>
          </a:p>
        </p:txBody>
      </p:sp>
      <p:sp>
        <p:nvSpPr>
          <p:cNvPr id="3" name="Holder 3"/>
          <p:cNvSpPr>
            <a:spLocks noGrp="1"/>
          </p:cNvSpPr>
          <p:nvPr>
            <p:ph sz="half" idx="2"/>
          </p:nvPr>
        </p:nvSpPr>
        <p:spPr>
          <a:xfrm>
            <a:off x="457438" y="1577340"/>
            <a:ext cx="3979712"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11612" y="1577340"/>
            <a:ext cx="3979712"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5513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194177" y="311974"/>
            <a:ext cx="4739640" cy="311624"/>
          </a:xfrm>
        </p:spPr>
        <p:txBody>
          <a:bodyPr lIns="0" tIns="0" rIns="0" bIns="0"/>
          <a:lstStyle>
            <a:lvl1pPr>
              <a:defRPr sz="2025" b="1" i="0">
                <a:solidFill>
                  <a:srgbClr val="1D1D1B"/>
                </a:solidFill>
                <a:latin typeface="Gotham-Ultra"/>
                <a:cs typeface="Gotham-Ultr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397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351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65521B-4CDC-42C8-B0D2-7347A2A52E8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140375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65521B-4CDC-42C8-B0D2-7347A2A52E8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29338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65521B-4CDC-42C8-B0D2-7347A2A52E8A}"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86619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65521B-4CDC-42C8-B0D2-7347A2A52E8A}"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3879850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5521B-4CDC-42C8-B0D2-7347A2A52E8A}"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227411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65521B-4CDC-42C8-B0D2-7347A2A52E8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330161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65521B-4CDC-42C8-B0D2-7347A2A52E8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7BF4F-CDC1-43F7-B39C-7D50D59A7DF2}" type="slidenum">
              <a:rPr lang="en-US" smtClean="0"/>
              <a:t>‹#›</a:t>
            </a:fld>
            <a:endParaRPr lang="en-US"/>
          </a:p>
        </p:txBody>
      </p:sp>
    </p:spTree>
    <p:extLst>
      <p:ext uri="{BB962C8B-B14F-4D97-AF65-F5344CB8AC3E}">
        <p14:creationId xmlns:p14="http://schemas.microsoft.com/office/powerpoint/2010/main" val="195713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5521B-4CDC-42C8-B0D2-7347A2A52E8A}" type="datetimeFigureOut">
              <a:rPr lang="en-US" smtClean="0"/>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7BF4F-CDC1-43F7-B39C-7D50D59A7DF2}" type="slidenum">
              <a:rPr lang="en-US" smtClean="0"/>
              <a:t>‹#›</a:t>
            </a:fld>
            <a:endParaRPr lang="en-US"/>
          </a:p>
        </p:txBody>
      </p:sp>
    </p:spTree>
    <p:extLst>
      <p:ext uri="{BB962C8B-B14F-4D97-AF65-F5344CB8AC3E}">
        <p14:creationId xmlns:p14="http://schemas.microsoft.com/office/powerpoint/2010/main" val="2094215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728662" y="1825625"/>
            <a:ext cx="778668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714375" y="365126"/>
            <a:ext cx="7800975" cy="1325563"/>
          </a:xfrm>
          <a:prstGeom prst="rect">
            <a:avLst/>
          </a:prstGeom>
        </p:spPr>
        <p:txBody>
          <a:bodyPr vert="horz" lIns="91440" tIns="45720" rIns="91440" bIns="45720" rtlCol="0" anchor="ctr">
            <a:normAutofit/>
          </a:bodyPr>
          <a:lstStyle/>
          <a:p>
            <a:r>
              <a:rPr lang="en-US"/>
              <a:t>Click to edit Master title style</a:t>
            </a:r>
          </a:p>
        </p:txBody>
      </p:sp>
      <p:sp>
        <p:nvSpPr>
          <p:cNvPr id="6" name="Rectangle 5">
            <a:extLst>
              <a:ext uri="{FF2B5EF4-FFF2-40B4-BE49-F238E27FC236}">
                <a16:creationId xmlns:a16="http://schemas.microsoft.com/office/drawing/2014/main" id="{6B83E697-C21D-BD51-B441-BE6862932D0E}"/>
              </a:ext>
            </a:extLst>
          </p:cNvPr>
          <p:cNvSpPr/>
          <p:nvPr userDrawn="1"/>
        </p:nvSpPr>
        <p:spPr>
          <a:xfrm>
            <a:off x="0" y="6602993"/>
            <a:ext cx="7495455" cy="24765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a:ea typeface="+mn-ea"/>
                <a:cs typeface="Arial"/>
              </a:rPr>
              <a:t>© 2025 Braumiller Law Group, PLLC      Any copying or distribution is prohibited</a:t>
            </a:r>
            <a:r>
              <a:rPr lang="en-US" sz="900" b="1" dirty="0">
                <a:solidFill>
                  <a:schemeClr val="bg2"/>
                </a:solidFill>
                <a:latin typeface="Arial"/>
                <a:ea typeface="+mn-ea"/>
                <a:cs typeface="Arial"/>
              </a:rPr>
              <a:t>.</a:t>
            </a:r>
            <a:endParaRPr lang="en-US" sz="900" dirty="0">
              <a:solidFill>
                <a:schemeClr val="bg2"/>
              </a:solidFill>
            </a:endParaRPr>
          </a:p>
        </p:txBody>
      </p:sp>
      <p:pic>
        <p:nvPicPr>
          <p:cNvPr id="2" name="Picture 1">
            <a:extLst>
              <a:ext uri="{FF2B5EF4-FFF2-40B4-BE49-F238E27FC236}">
                <a16:creationId xmlns:a16="http://schemas.microsoft.com/office/drawing/2014/main" id="{8A0ACFDD-4331-6902-9DC4-43B24B8E6A33}"/>
              </a:ext>
            </a:extLst>
          </p:cNvPr>
          <p:cNvPicPr>
            <a:picLocks noChangeAspect="1"/>
          </p:cNvPicPr>
          <p:nvPr userDrawn="1"/>
        </p:nvPicPr>
        <p:blipFill>
          <a:blip r:embed="rId4"/>
          <a:stretch>
            <a:fillRect/>
          </a:stretch>
        </p:blipFill>
        <p:spPr>
          <a:xfrm>
            <a:off x="7934218" y="6414413"/>
            <a:ext cx="1209782" cy="436231"/>
          </a:xfrm>
          <a:prstGeom prst="rect">
            <a:avLst/>
          </a:prstGeom>
        </p:spPr>
      </p:pic>
    </p:spTree>
    <p:extLst>
      <p:ext uri="{BB962C8B-B14F-4D97-AF65-F5344CB8AC3E}">
        <p14:creationId xmlns:p14="http://schemas.microsoft.com/office/powerpoint/2010/main" val="4064563479"/>
      </p:ext>
    </p:extLst>
  </p:cSld>
  <p:clrMap bg1="dk1" tx1="lt1" bg2="dk2" tx2="lt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685800" rtl="0" eaLnBrk="1" latinLnBrk="0" hangingPunct="1">
        <a:lnSpc>
          <a:spcPct val="90000"/>
        </a:lnSpc>
        <a:spcBef>
          <a:spcPct val="0"/>
        </a:spcBef>
        <a:buNone/>
        <a:defRPr sz="3300" b="1" i="0" kern="1200" spc="75"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728662" y="1825625"/>
            <a:ext cx="778668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714375" y="365126"/>
            <a:ext cx="7800975" cy="1325563"/>
          </a:xfrm>
          <a:prstGeom prst="rect">
            <a:avLst/>
          </a:prstGeom>
        </p:spPr>
        <p:txBody>
          <a:bodyPr vert="horz" lIns="91440" tIns="45720" rIns="91440" bIns="45720" rtlCol="0" anchor="ctr">
            <a:normAutofit/>
          </a:bodyPr>
          <a:lstStyle/>
          <a:p>
            <a:r>
              <a:rPr lang="en-US"/>
              <a:t>Click to edit Master title style</a:t>
            </a:r>
          </a:p>
        </p:txBody>
      </p:sp>
      <p:sp>
        <p:nvSpPr>
          <p:cNvPr id="6" name="Rectangle 5">
            <a:extLst>
              <a:ext uri="{FF2B5EF4-FFF2-40B4-BE49-F238E27FC236}">
                <a16:creationId xmlns:a16="http://schemas.microsoft.com/office/drawing/2014/main" id="{6B83E697-C21D-BD51-B441-BE6862932D0E}"/>
              </a:ext>
            </a:extLst>
          </p:cNvPr>
          <p:cNvSpPr/>
          <p:nvPr userDrawn="1"/>
        </p:nvSpPr>
        <p:spPr>
          <a:xfrm>
            <a:off x="0" y="6602993"/>
            <a:ext cx="7495455" cy="24765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a:ea typeface="+mn-ea"/>
                <a:cs typeface="Arial"/>
              </a:rPr>
              <a:t>© 2025 Braumiller Law Group, PLLC      Any copying or distribution is prohibited.                                                                                       </a:t>
            </a:r>
            <a:fld id="{C8AD5711-3EE2-4E71-8C0F-C0EFB56F801A}" type="slidenum">
              <a:rPr lang="en-US" sz="900" b="1" smtClean="0">
                <a:solidFill>
                  <a:schemeClr val="bg1"/>
                </a:solidFill>
                <a:latin typeface="Arial"/>
                <a:ea typeface="+mn-ea"/>
                <a:cs typeface="Arial"/>
              </a:rPr>
              <a:pPr marL="0" marR="0" lvl="0" indent="0" algn="l" defTabSz="685800" rtl="0" eaLnBrk="1" fontAlgn="auto" latinLnBrk="0" hangingPunct="1">
                <a:lnSpc>
                  <a:spcPct val="100000"/>
                </a:lnSpc>
                <a:spcBef>
                  <a:spcPts val="0"/>
                </a:spcBef>
                <a:spcAft>
                  <a:spcPts val="0"/>
                </a:spcAft>
                <a:buClrTx/>
                <a:buSzTx/>
                <a:buFontTx/>
                <a:buNone/>
                <a:tabLst/>
                <a:defRPr/>
              </a:pPr>
              <a:t>‹#›</a:t>
            </a:fld>
            <a:endParaRPr lang="en-US" sz="900" dirty="0">
              <a:solidFill>
                <a:schemeClr val="bg1"/>
              </a:solidFill>
            </a:endParaRPr>
          </a:p>
        </p:txBody>
      </p:sp>
      <p:pic>
        <p:nvPicPr>
          <p:cNvPr id="2" name="Picture 1">
            <a:extLst>
              <a:ext uri="{FF2B5EF4-FFF2-40B4-BE49-F238E27FC236}">
                <a16:creationId xmlns:a16="http://schemas.microsoft.com/office/drawing/2014/main" id="{7D3DA57B-F39A-914C-CD7F-78AC39E3816C}"/>
              </a:ext>
            </a:extLst>
          </p:cNvPr>
          <p:cNvPicPr>
            <a:picLocks noChangeAspect="1"/>
          </p:cNvPicPr>
          <p:nvPr userDrawn="1"/>
        </p:nvPicPr>
        <p:blipFill>
          <a:blip r:embed="rId13"/>
          <a:stretch>
            <a:fillRect/>
          </a:stretch>
        </p:blipFill>
        <p:spPr>
          <a:xfrm>
            <a:off x="7934218" y="6414413"/>
            <a:ext cx="1209782" cy="436231"/>
          </a:xfrm>
          <a:prstGeom prst="rect">
            <a:avLst/>
          </a:prstGeom>
        </p:spPr>
      </p:pic>
    </p:spTree>
    <p:extLst>
      <p:ext uri="{BB962C8B-B14F-4D97-AF65-F5344CB8AC3E}">
        <p14:creationId xmlns:p14="http://schemas.microsoft.com/office/powerpoint/2010/main" val="4051459440"/>
      </p:ext>
    </p:extLst>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685800" rtl="0" eaLnBrk="1" latinLnBrk="0" hangingPunct="1">
        <a:lnSpc>
          <a:spcPct val="90000"/>
        </a:lnSpc>
        <a:spcBef>
          <a:spcPct val="0"/>
        </a:spcBef>
        <a:buNone/>
        <a:defRPr sz="3300" b="1" i="0" kern="1200" spc="75"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94177" y="311974"/>
            <a:ext cx="4739640" cy="415498"/>
          </a:xfrm>
          <a:prstGeom prst="rect">
            <a:avLst/>
          </a:prstGeom>
        </p:spPr>
        <p:txBody>
          <a:bodyPr wrap="square" lIns="0" tIns="0" rIns="0" bIns="0">
            <a:spAutoFit/>
          </a:bodyPr>
          <a:lstStyle>
            <a:lvl1pPr>
              <a:defRPr sz="2700" b="1" i="0">
                <a:solidFill>
                  <a:srgbClr val="1D1D1B"/>
                </a:solidFill>
                <a:latin typeface="Gotham-Ultra"/>
                <a:cs typeface="Gotham-Ultra"/>
              </a:defRPr>
            </a:lvl1pPr>
          </a:lstStyle>
          <a:p>
            <a:endParaRPr/>
          </a:p>
        </p:txBody>
      </p:sp>
      <p:sp>
        <p:nvSpPr>
          <p:cNvPr id="3" name="Holder 3"/>
          <p:cNvSpPr>
            <a:spLocks noGrp="1"/>
          </p:cNvSpPr>
          <p:nvPr>
            <p:ph type="body" idx="1"/>
          </p:nvPr>
        </p:nvSpPr>
        <p:spPr>
          <a:xfrm>
            <a:off x="2390700" y="1217942"/>
            <a:ext cx="5261610" cy="338554"/>
          </a:xfrm>
          <a:prstGeom prst="rect">
            <a:avLst/>
          </a:prstGeom>
        </p:spPr>
        <p:txBody>
          <a:bodyPr wrap="square" lIns="0" tIns="0" rIns="0" bIns="0">
            <a:spAutoFit/>
          </a:bodyPr>
          <a:lstStyle>
            <a:lvl1pPr>
              <a:defRPr sz="2200" b="0" i="0">
                <a:solidFill>
                  <a:schemeClr val="tx1"/>
                </a:solidFill>
                <a:latin typeface="Gotham-Medium"/>
                <a:cs typeface="Gotham-Medium"/>
              </a:defRPr>
            </a:lvl1pPr>
          </a:lstStyle>
          <a:p>
            <a:endParaRPr/>
          </a:p>
        </p:txBody>
      </p:sp>
      <p:sp>
        <p:nvSpPr>
          <p:cNvPr id="4" name="Holder 4"/>
          <p:cNvSpPr>
            <a:spLocks noGrp="1"/>
          </p:cNvSpPr>
          <p:nvPr>
            <p:ph type="ftr" sz="quarter" idx="5"/>
          </p:nvPr>
        </p:nvSpPr>
        <p:spPr>
          <a:xfrm>
            <a:off x="3110579" y="6377940"/>
            <a:ext cx="292760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438" y="6377940"/>
            <a:ext cx="2104215"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4/7/2025</a:t>
            </a:fld>
            <a:endParaRPr lang="en-US"/>
          </a:p>
        </p:txBody>
      </p:sp>
      <p:sp>
        <p:nvSpPr>
          <p:cNvPr id="6" name="Holder 6"/>
          <p:cNvSpPr>
            <a:spLocks noGrp="1"/>
          </p:cNvSpPr>
          <p:nvPr>
            <p:ph type="sldNum" sz="quarter" idx="7"/>
          </p:nvPr>
        </p:nvSpPr>
        <p:spPr>
          <a:xfrm>
            <a:off x="6587109" y="6377940"/>
            <a:ext cx="2104215"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45667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mailto:Adrienne@braumillerlaw.com" TargetMode="Externa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video" Target="https://www.youtube.com/embed/_OzbmriDgQc?feature=oembed" TargetMode="External"/><Relationship Id="rId1" Type="http://schemas.openxmlformats.org/officeDocument/2006/relationships/video" Target="https://www.youtube.com/embed/MY6JGkWzoR4?feature=oembed"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businessdatalab.ca/canada-u-s-trade-track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www.brown-forman.com/" TargetMode="External"/><Relationship Id="rId4" Type="http://schemas.openxmlformats.org/officeDocument/2006/relationships/hyperlink" Target="https://kybourbon.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forbes.com/sites/suzannerowankelleher/2025/02/03/canadian-travel-boycott-of-usa-2-billion/" TargetMode="External"/><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CABE985-DF51-4081-BF8E-0EAE10DA8C57}"/>
              </a:ext>
            </a:extLst>
          </p:cNvPr>
          <p:cNvSpPr>
            <a:spLocks noGrp="1"/>
          </p:cNvSpPr>
          <p:nvPr>
            <p:ph type="ctrTitle"/>
          </p:nvPr>
        </p:nvSpPr>
        <p:spPr>
          <a:xfrm>
            <a:off x="1050089" y="1260678"/>
            <a:ext cx="7043819" cy="813045"/>
          </a:xfrm>
        </p:spPr>
        <p:txBody>
          <a:bodyPr>
            <a:noAutofit/>
          </a:bodyPr>
          <a:lstStyle/>
          <a:p>
            <a:pPr eaLnBrk="1" hangingPunct="1"/>
            <a:r>
              <a:rPr lang="en-US" altLang="en-US" sz="2400" b="1" dirty="0">
                <a:latin typeface="Arial" panose="020B0604020202020204" pitchFamily="34" charset="0"/>
                <a:cs typeface="Arial" panose="020B0604020202020204" pitchFamily="34" charset="0"/>
              </a:rPr>
              <a:t>Mexico/Canada/United States – </a:t>
            </a:r>
            <a:br>
              <a:rPr lang="en-US" altLang="en-US" sz="2400" b="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Regional trade uncertainty and the role </a:t>
            </a:r>
            <a:br>
              <a:rPr lang="en-US" altLang="en-US" sz="2400" b="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of the Brokerage Community</a:t>
            </a:r>
            <a:endParaRPr lang="en-US" altLang="en-US" sz="2400" b="1" i="1"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666E5A09-C113-47CE-A48D-96D3FB1D0EBE}"/>
              </a:ext>
            </a:extLst>
          </p:cNvPr>
          <p:cNvSpPr>
            <a:spLocks noGrp="1"/>
          </p:cNvSpPr>
          <p:nvPr>
            <p:ph type="ftr" sz="quarter" idx="11"/>
          </p:nvPr>
        </p:nvSpPr>
        <p:spPr>
          <a:xfrm>
            <a:off x="1200150" y="6024469"/>
            <a:ext cx="2800350" cy="384572"/>
          </a:xfrm>
        </p:spPr>
        <p:txBody>
          <a:bodyPr/>
          <a:lstStyle/>
          <a:p>
            <a:pPr>
              <a:defRPr/>
            </a:pPr>
            <a:r>
              <a:rPr lang="en-US" sz="2700" b="1" dirty="0">
                <a:solidFill>
                  <a:schemeClr val="tx1"/>
                </a:solidFill>
                <a:latin typeface="Brush Script MT" panose="03060802040406070304" pitchFamily="66" charset="0"/>
              </a:rPr>
              <a:t>Program Sponsored by</a:t>
            </a:r>
          </a:p>
        </p:txBody>
      </p:sp>
      <p:pic>
        <p:nvPicPr>
          <p:cNvPr id="7172" name="Picture 22">
            <a:extLst>
              <a:ext uri="{FF2B5EF4-FFF2-40B4-BE49-F238E27FC236}">
                <a16:creationId xmlns:a16="http://schemas.microsoft.com/office/drawing/2014/main" id="{D1BC8DA5-3750-4165-8619-EAEABE032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5372101"/>
            <a:ext cx="1312069" cy="27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a:extLst>
              <a:ext uri="{FF2B5EF4-FFF2-40B4-BE49-F238E27FC236}">
                <a16:creationId xmlns:a16="http://schemas.microsoft.com/office/drawing/2014/main" id="{C24548E4-A754-4148-BFA9-C50F7AE196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0317" y="5880402"/>
            <a:ext cx="1426369"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a:extLst>
              <a:ext uri="{FF2B5EF4-FFF2-40B4-BE49-F238E27FC236}">
                <a16:creationId xmlns:a16="http://schemas.microsoft.com/office/drawing/2014/main" id="{CCEA0F34-84C0-4FD9-B1DA-9B5617417DB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169" y="314144"/>
            <a:ext cx="2227661" cy="67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Description automatically generated">
            <a:extLst>
              <a:ext uri="{FF2B5EF4-FFF2-40B4-BE49-F238E27FC236}">
                <a16:creationId xmlns:a16="http://schemas.microsoft.com/office/drawing/2014/main" id="{D3105905-B7C3-9015-E299-3CD2F80909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5200" y="5791200"/>
            <a:ext cx="2045557" cy="702374"/>
          </a:xfrm>
          <a:prstGeom prst="rect">
            <a:avLst/>
          </a:prstGeom>
        </p:spPr>
      </p:pic>
      <p:grpSp>
        <p:nvGrpSpPr>
          <p:cNvPr id="10" name="Group 9">
            <a:extLst>
              <a:ext uri="{FF2B5EF4-FFF2-40B4-BE49-F238E27FC236}">
                <a16:creationId xmlns:a16="http://schemas.microsoft.com/office/drawing/2014/main" id="{73D98F27-7FFA-A59C-561B-BF1BF30DEFEB}"/>
              </a:ext>
            </a:extLst>
          </p:cNvPr>
          <p:cNvGrpSpPr/>
          <p:nvPr/>
        </p:nvGrpSpPr>
        <p:grpSpPr>
          <a:xfrm>
            <a:off x="1016263" y="2362200"/>
            <a:ext cx="7111476" cy="2790310"/>
            <a:chOff x="1128996" y="2006600"/>
            <a:chExt cx="9481968" cy="3720413"/>
          </a:xfrm>
        </p:grpSpPr>
        <p:sp>
          <p:nvSpPr>
            <p:cNvPr id="7177" name="TextBox 10">
              <a:extLst>
                <a:ext uri="{FF2B5EF4-FFF2-40B4-BE49-F238E27FC236}">
                  <a16:creationId xmlns:a16="http://schemas.microsoft.com/office/drawing/2014/main" id="{51D2DE82-36B3-408B-97E4-4F5E17EAFC95}"/>
                </a:ext>
              </a:extLst>
            </p:cNvPr>
            <p:cNvSpPr txBox="1">
              <a:spLocks noChangeArrowheads="1"/>
            </p:cNvSpPr>
            <p:nvPr/>
          </p:nvSpPr>
          <p:spPr bwMode="auto">
            <a:xfrm>
              <a:off x="6027575" y="2008188"/>
              <a:ext cx="43573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00" b="1" dirty="0">
                  <a:solidFill>
                    <a:schemeClr val="accent1">
                      <a:lumMod val="75000"/>
                    </a:schemeClr>
                  </a:solidFill>
                  <a:latin typeface="Arial" panose="020B0604020202020204" pitchFamily="34" charset="0"/>
                </a:rPr>
                <a:t>Moderator:</a:t>
              </a:r>
              <a:endParaRPr lang="en-US" altLang="en-US" sz="1500" dirty="0">
                <a:solidFill>
                  <a:schemeClr val="accent1">
                    <a:lumMod val="75000"/>
                  </a:schemeClr>
                </a:solidFill>
                <a:latin typeface="Arial Narrow" panose="020B0606020202030204" pitchFamily="34" charset="0"/>
              </a:endParaRPr>
            </a:p>
          </p:txBody>
        </p:sp>
        <p:sp>
          <p:nvSpPr>
            <p:cNvPr id="7178" name="TextBox 2">
              <a:extLst>
                <a:ext uri="{FF2B5EF4-FFF2-40B4-BE49-F238E27FC236}">
                  <a16:creationId xmlns:a16="http://schemas.microsoft.com/office/drawing/2014/main" id="{20596A0D-E1E2-4EE3-B9DC-25C13E48AD82}"/>
                </a:ext>
              </a:extLst>
            </p:cNvPr>
            <p:cNvSpPr txBox="1">
              <a:spLocks noChangeArrowheads="1"/>
            </p:cNvSpPr>
            <p:nvPr/>
          </p:nvSpPr>
          <p:spPr bwMode="auto">
            <a:xfrm>
              <a:off x="1128996" y="2546091"/>
              <a:ext cx="451066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50" b="1" dirty="0">
                  <a:latin typeface="Arial" panose="020B0604020202020204" pitchFamily="34" charset="0"/>
                </a:rPr>
                <a:t>Kim Campbell</a:t>
              </a:r>
            </a:p>
            <a:p>
              <a:pPr>
                <a:spcBef>
                  <a:spcPct val="0"/>
                </a:spcBef>
                <a:buFontTx/>
                <a:buNone/>
              </a:pPr>
              <a:r>
                <a:rPr lang="en-US" altLang="en-US" sz="1200" dirty="0">
                  <a:latin typeface="Arial Narrow" panose="020B0606020202030204" pitchFamily="34" charset="0"/>
                </a:rPr>
                <a:t>Director, Canadian International Freight Forwarders Association, Inc. (CIFFA)</a:t>
              </a:r>
            </a:p>
          </p:txBody>
        </p:sp>
        <p:sp>
          <p:nvSpPr>
            <p:cNvPr id="7179" name="TextBox 2">
              <a:extLst>
                <a:ext uri="{FF2B5EF4-FFF2-40B4-BE49-F238E27FC236}">
                  <a16:creationId xmlns:a16="http://schemas.microsoft.com/office/drawing/2014/main" id="{E3473627-BE83-4E82-ACF4-448AED837D33}"/>
                </a:ext>
              </a:extLst>
            </p:cNvPr>
            <p:cNvSpPr txBox="1">
              <a:spLocks noChangeArrowheads="1"/>
            </p:cNvSpPr>
            <p:nvPr/>
          </p:nvSpPr>
          <p:spPr bwMode="auto">
            <a:xfrm>
              <a:off x="1128996" y="2006600"/>
              <a:ext cx="46691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00" b="1" dirty="0">
                  <a:solidFill>
                    <a:schemeClr val="accent1">
                      <a:lumMod val="75000"/>
                    </a:schemeClr>
                  </a:solidFill>
                  <a:latin typeface="Arial" panose="020B0604020202020204" pitchFamily="34" charset="0"/>
                </a:rPr>
                <a:t>Panelists:</a:t>
              </a:r>
              <a:endParaRPr lang="en-US" altLang="en-US" sz="1350" dirty="0">
                <a:solidFill>
                  <a:schemeClr val="accent1">
                    <a:lumMod val="75000"/>
                  </a:schemeClr>
                </a:solidFill>
                <a:latin typeface="Arial Narrow" panose="020B0606020202030204" pitchFamily="34" charset="0"/>
              </a:endParaRPr>
            </a:p>
          </p:txBody>
        </p:sp>
        <p:sp>
          <p:nvSpPr>
            <p:cNvPr id="7180" name="TextBox 13">
              <a:extLst>
                <a:ext uri="{FF2B5EF4-FFF2-40B4-BE49-F238E27FC236}">
                  <a16:creationId xmlns:a16="http://schemas.microsoft.com/office/drawing/2014/main" id="{2E6B1392-B92F-49F4-ACEC-738E2FDF60C6}"/>
                </a:ext>
              </a:extLst>
            </p:cNvPr>
            <p:cNvSpPr txBox="1">
              <a:spLocks noChangeArrowheads="1"/>
            </p:cNvSpPr>
            <p:nvPr/>
          </p:nvSpPr>
          <p:spPr bwMode="auto">
            <a:xfrm>
              <a:off x="6027584" y="2538143"/>
              <a:ext cx="458338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50" b="1" dirty="0">
                  <a:latin typeface="Arial" panose="020B0604020202020204" pitchFamily="34" charset="0"/>
                </a:rPr>
                <a:t>Federico "Kiko" Zuniga</a:t>
              </a:r>
            </a:p>
            <a:p>
              <a:pPr>
                <a:spcBef>
                  <a:spcPct val="0"/>
                </a:spcBef>
                <a:buFontTx/>
                <a:buNone/>
              </a:pPr>
              <a:r>
                <a:rPr lang="en-US" altLang="en-US" sz="1200" dirty="0">
                  <a:latin typeface="Arial Narrow" panose="020B0606020202030204" pitchFamily="34" charset="0"/>
                </a:rPr>
                <a:t>NCBFAA NACBA Representative; Business Development Director, NCBFAA Educational Institute</a:t>
              </a:r>
            </a:p>
          </p:txBody>
        </p:sp>
        <p:cxnSp>
          <p:nvCxnSpPr>
            <p:cNvPr id="7" name="Straight Connector 6">
              <a:extLst>
                <a:ext uri="{FF2B5EF4-FFF2-40B4-BE49-F238E27FC236}">
                  <a16:creationId xmlns:a16="http://schemas.microsoft.com/office/drawing/2014/main" id="{73894D8C-EA0A-3E6C-216B-F35115374132}"/>
                </a:ext>
              </a:extLst>
            </p:cNvPr>
            <p:cNvCxnSpPr>
              <a:cxnSpLocks/>
            </p:cNvCxnSpPr>
            <p:nvPr/>
          </p:nvCxnSpPr>
          <p:spPr>
            <a:xfrm flipH="1">
              <a:off x="5798114" y="2653886"/>
              <a:ext cx="1" cy="307312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2">
            <a:extLst>
              <a:ext uri="{FF2B5EF4-FFF2-40B4-BE49-F238E27FC236}">
                <a16:creationId xmlns:a16="http://schemas.microsoft.com/office/drawing/2014/main" id="{6FB95A4C-E40C-D226-AC48-B15F71EEDF17}"/>
              </a:ext>
            </a:extLst>
          </p:cNvPr>
          <p:cNvSpPr txBox="1">
            <a:spLocks noChangeArrowheads="1"/>
          </p:cNvSpPr>
          <p:nvPr/>
        </p:nvSpPr>
        <p:spPr bwMode="auto">
          <a:xfrm>
            <a:off x="1016263" y="3518948"/>
            <a:ext cx="3416826"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50" b="1" dirty="0">
                <a:latin typeface="Arial" panose="020B0604020202020204" pitchFamily="34" charset="0"/>
              </a:rPr>
              <a:t>Rene Vidal Rodriguez</a:t>
            </a:r>
          </a:p>
          <a:p>
            <a:pPr>
              <a:spcBef>
                <a:spcPct val="0"/>
              </a:spcBef>
              <a:buFontTx/>
              <a:buNone/>
            </a:pPr>
            <a:r>
              <a:rPr lang="es-ES" altLang="en-US" sz="1200" dirty="0">
                <a:latin typeface="Arial Narrow" panose="020B0606020202030204" pitchFamily="34" charset="0"/>
              </a:rPr>
              <a:t>Confederación de Asociaciones de Agentes Aduanales </a:t>
            </a:r>
            <a:br>
              <a:rPr lang="es-ES" altLang="en-US" sz="1200" dirty="0">
                <a:latin typeface="Arial Narrow" panose="020B0606020202030204" pitchFamily="34" charset="0"/>
              </a:rPr>
            </a:br>
            <a:r>
              <a:rPr lang="es-ES" altLang="en-US" sz="1200" dirty="0">
                <a:latin typeface="Arial Narrow" panose="020B0606020202030204" pitchFamily="34" charset="0"/>
              </a:rPr>
              <a:t>de la República Mexicana (CAAAREEM)</a:t>
            </a:r>
            <a:endParaRPr lang="en-US" altLang="en-US" sz="1200" dirty="0">
              <a:latin typeface="Arial Narrow" panose="020B0606020202030204" pitchFamily="34" charset="0"/>
            </a:endParaRPr>
          </a:p>
        </p:txBody>
      </p:sp>
      <p:sp>
        <p:nvSpPr>
          <p:cNvPr id="3" name="TextBox 2">
            <a:extLst>
              <a:ext uri="{FF2B5EF4-FFF2-40B4-BE49-F238E27FC236}">
                <a16:creationId xmlns:a16="http://schemas.microsoft.com/office/drawing/2014/main" id="{AF4849B7-6AFC-3B13-91B2-75B6C8C602C7}"/>
              </a:ext>
            </a:extLst>
          </p:cNvPr>
          <p:cNvSpPr txBox="1">
            <a:spLocks noChangeArrowheads="1"/>
          </p:cNvSpPr>
          <p:nvPr/>
        </p:nvSpPr>
        <p:spPr bwMode="auto">
          <a:xfrm>
            <a:off x="1016263" y="4269815"/>
            <a:ext cx="3416826"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50" b="1" dirty="0">
                <a:latin typeface="Arial" panose="020B0604020202020204" pitchFamily="34" charset="0"/>
              </a:rPr>
              <a:t>Adrienne </a:t>
            </a:r>
            <a:r>
              <a:rPr lang="en-US" altLang="en-US" sz="1350" b="1" dirty="0" err="1">
                <a:latin typeface="Arial" panose="020B0604020202020204" pitchFamily="34" charset="0"/>
              </a:rPr>
              <a:t>Braumiller</a:t>
            </a:r>
            <a:endParaRPr lang="en-US" altLang="en-US" sz="1350" b="1" dirty="0">
              <a:latin typeface="Arial" panose="020B0604020202020204" pitchFamily="34" charset="0"/>
            </a:endParaRPr>
          </a:p>
          <a:p>
            <a:pPr>
              <a:spcBef>
                <a:spcPct val="0"/>
              </a:spcBef>
              <a:buFontTx/>
              <a:buNone/>
            </a:pPr>
            <a:r>
              <a:rPr lang="en-US" altLang="en-US" sz="1200" dirty="0">
                <a:latin typeface="Arial Narrow" panose="020B0606020202030204" pitchFamily="34" charset="0"/>
              </a:rPr>
              <a:t>CEO, </a:t>
            </a:r>
            <a:r>
              <a:rPr lang="en-US" altLang="en-US" sz="1200" dirty="0" err="1">
                <a:latin typeface="Arial Narrow" panose="020B0606020202030204" pitchFamily="34" charset="0"/>
              </a:rPr>
              <a:t>Braumiller</a:t>
            </a:r>
            <a:r>
              <a:rPr lang="en-US" altLang="en-US" sz="1200" dirty="0">
                <a:latin typeface="Arial Narrow" panose="020B0606020202030204" pitchFamily="34" charset="0"/>
              </a:rPr>
              <a:t> Consulting Group, LLC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F89D5-6B5F-10C5-81E6-F8336149D0C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98F52CA-F3E1-95F5-E562-AE10002E3EEB}"/>
              </a:ext>
            </a:extLst>
          </p:cNvPr>
          <p:cNvSpPr>
            <a:spLocks noGrp="1"/>
          </p:cNvSpPr>
          <p:nvPr>
            <p:ph type="title"/>
          </p:nvPr>
        </p:nvSpPr>
        <p:spPr>
          <a:xfrm>
            <a:off x="755576" y="620688"/>
            <a:ext cx="7040239" cy="862686"/>
          </a:xfrm>
        </p:spPr>
        <p:txBody>
          <a:bodyPr>
            <a:normAutofit fontScale="90000"/>
          </a:bodyPr>
          <a:lstStyle/>
          <a:p>
            <a:r>
              <a:rPr lang="en-US" dirty="0"/>
              <a:t>Implications for Businesses &amp; Trade</a:t>
            </a:r>
          </a:p>
        </p:txBody>
      </p:sp>
      <p:sp>
        <p:nvSpPr>
          <p:cNvPr id="7" name="Slide Number Placeholder 6">
            <a:extLst>
              <a:ext uri="{FF2B5EF4-FFF2-40B4-BE49-F238E27FC236}">
                <a16:creationId xmlns:a16="http://schemas.microsoft.com/office/drawing/2014/main" id="{BEC8805B-945C-3AE3-A992-077992E2B6EE}"/>
              </a:ext>
            </a:extLst>
          </p:cNvPr>
          <p:cNvSpPr>
            <a:spLocks noGrp="1"/>
          </p:cNvSpPr>
          <p:nvPr>
            <p:ph type="sldNum" sz="quarter" idx="4294967295"/>
          </p:nvPr>
        </p:nvSpPr>
        <p:spPr>
          <a:xfrm>
            <a:off x="0" y="857250"/>
            <a:ext cx="0" cy="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350" b="0" i="0" u="none" strike="noStrike" kern="1200" cap="none" spc="0" normalizeH="0" baseline="0" noProof="0">
                <a:ln>
                  <a:noFill/>
                </a:ln>
                <a:solidFill>
                  <a:prstClr val="white"/>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a:t>
            </a:fld>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8DC7545-B3D1-D4C3-665F-7CC40826F282}"/>
              </a:ext>
            </a:extLst>
          </p:cNvPr>
          <p:cNvSpPr txBox="1"/>
          <p:nvPr/>
        </p:nvSpPr>
        <p:spPr>
          <a:xfrm>
            <a:off x="1005840" y="2342216"/>
            <a:ext cx="7132320" cy="2128788"/>
          </a:xfrm>
          <a:prstGeom prst="rect">
            <a:avLst/>
          </a:prstGeom>
          <a:noFill/>
        </p:spPr>
        <p:txBody>
          <a:bodyPr wrap="square">
            <a:spAutoFit/>
          </a:bodyPr>
          <a:lstStyle/>
          <a:p>
            <a:pPr marL="171450" marR="0" lvl="0" indent="-170260" algn="l" defTabSz="685800" rtl="0" eaLnBrk="1" fontAlgn="auto" latinLnBrk="0" hangingPunct="1">
              <a:lnSpc>
                <a:spcPct val="100000"/>
              </a:lnSpc>
              <a:spcBef>
                <a:spcPts val="75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Short-term effects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Increased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costs for non-USMCA imports</a:t>
            </a:r>
          </a:p>
          <a:p>
            <a:pPr marL="171450" marR="0" lvl="0" indent="-170260" algn="l" defTabSz="685800" rtl="0" eaLnBrk="1" fontAlgn="auto" latinLnBrk="0" hangingPunct="1">
              <a:lnSpc>
                <a:spcPct val="100000"/>
              </a:lnSpc>
              <a:spcBef>
                <a:spcPts val="75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Long-term effects: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Possible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renegotiation of USMCA terms</a:t>
            </a:r>
          </a:p>
          <a:p>
            <a:pPr marL="171450" marR="0" lvl="0" indent="-170260" algn="l" defTabSz="685800" rtl="0" eaLnBrk="1" fontAlgn="auto" latinLnBrk="0" hangingPunct="1">
              <a:lnSpc>
                <a:spcPct val="100000"/>
              </a:lnSpc>
              <a:spcBef>
                <a:spcPts val="75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Recommendations for businesses:</a:t>
            </a:r>
          </a:p>
          <a:p>
            <a:pPr marL="558403" marR="0" lvl="1" indent="-214313" algn="l" defTabSz="685800" rtl="0" eaLnBrk="1" fontAlgn="auto" latinLnBrk="0" hangingPunct="1">
              <a:lnSpc>
                <a:spcPct val="100000"/>
              </a:lnSpc>
              <a:spcBef>
                <a:spcPts val="75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500" b="1" i="0" u="none" strike="noStrike" kern="1200" cap="none" spc="0" normalizeH="0" baseline="0" noProof="0" dirty="0">
                <a:ln>
                  <a:noFill/>
                </a:ln>
                <a:solidFill>
                  <a:prstClr val="black"/>
                </a:solidFill>
                <a:effectLst/>
                <a:uLnTx/>
                <a:uFillTx/>
                <a:latin typeface="Arial" panose="020B0604020202020204"/>
                <a:ea typeface="+mn-ea"/>
                <a:cs typeface="+mn-cs"/>
              </a:rPr>
              <a:t>Ensure USMCA compliance </a:t>
            </a: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to avoid tariffs</a:t>
            </a:r>
          </a:p>
          <a:p>
            <a:pPr marL="558403" marR="0" lvl="1" indent="-214313" algn="l" defTabSz="685800" rtl="0" eaLnBrk="1" fontAlgn="auto" latinLnBrk="0" hangingPunct="1">
              <a:lnSpc>
                <a:spcPct val="100000"/>
              </a:lnSpc>
              <a:spcBef>
                <a:spcPts val="750"/>
              </a:spcBef>
              <a:spcAft>
                <a:spcPts val="0"/>
              </a:spcAft>
              <a:buClrTx/>
              <a:buSzTx/>
              <a:buFont typeface="Courier New" panose="02070309020205020404" pitchFamily="49" charset="0"/>
              <a:buChar char="o"/>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500" b="1" i="0" u="none" strike="noStrike" kern="1200" cap="none" spc="0" normalizeH="0" baseline="0" noProof="0" dirty="0">
                <a:ln>
                  <a:noFill/>
                </a:ln>
                <a:solidFill>
                  <a:prstClr val="black"/>
                </a:solidFill>
                <a:effectLst/>
                <a:uLnTx/>
                <a:uFillTx/>
                <a:latin typeface="Arial" panose="020B0604020202020204"/>
                <a:ea typeface="+mn-ea"/>
                <a:cs typeface="+mn-cs"/>
              </a:rPr>
              <a:t>Monitor policy changes </a:t>
            </a: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ahead of the 2026 meeting</a:t>
            </a:r>
          </a:p>
          <a:p>
            <a:pPr marL="558403" marR="0" lvl="1" indent="-214313" algn="l" defTabSz="685800" rtl="0" eaLnBrk="1" fontAlgn="auto" latinLnBrk="0" hangingPunct="1">
              <a:lnSpc>
                <a:spcPct val="100000"/>
              </a:lnSpc>
              <a:spcBef>
                <a:spcPts val="750"/>
              </a:spcBef>
              <a:spcAft>
                <a:spcPts val="0"/>
              </a:spcAft>
              <a:buClrTx/>
              <a:buSzTx/>
              <a:buFont typeface="Courier New" panose="02070309020205020404" pitchFamily="49" charset="0"/>
              <a:buChar char="o"/>
              <a:tabLst/>
              <a:defRPr/>
            </a:pPr>
            <a:r>
              <a:rPr kumimoji="0" lang="en-US" sz="1500" b="1" i="0" u="none" strike="noStrike" kern="1200" cap="none" spc="0" normalizeH="0" baseline="0" noProof="0" dirty="0">
                <a:ln>
                  <a:noFill/>
                </a:ln>
                <a:solidFill>
                  <a:prstClr val="black"/>
                </a:solidFill>
                <a:effectLst/>
                <a:uLnTx/>
                <a:uFillTx/>
                <a:latin typeface="Arial" panose="020B0604020202020204"/>
                <a:ea typeface="+mn-ea"/>
                <a:cs typeface="+mn-cs"/>
              </a:rPr>
              <a:t> Adjust supply chains </a:t>
            </a: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to mitigate tariff impacts</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223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80D93-A2F1-49AE-46E8-240E51663AF7}"/>
            </a:ext>
          </a:extLst>
        </p:cNvPr>
        <p:cNvGrpSpPr/>
        <p:nvPr/>
      </p:nvGrpSpPr>
      <p:grpSpPr>
        <a:xfrm>
          <a:off x="0" y="0"/>
          <a:ext cx="0" cy="0"/>
          <a:chOff x="0" y="0"/>
          <a:chExt cx="0" cy="0"/>
        </a:xfrm>
      </p:grpSpPr>
      <p:sp>
        <p:nvSpPr>
          <p:cNvPr id="8" name="Chart Placeholder 7">
            <a:extLst>
              <a:ext uri="{FF2B5EF4-FFF2-40B4-BE49-F238E27FC236}">
                <a16:creationId xmlns:a16="http://schemas.microsoft.com/office/drawing/2014/main" id="{B884F2BB-4C0A-6336-70C5-33D6F3EFB20D}"/>
              </a:ext>
            </a:extLst>
          </p:cNvPr>
          <p:cNvSpPr>
            <a:spLocks noGrp="1"/>
          </p:cNvSpPr>
          <p:nvPr>
            <p:ph type="chart" sz="quarter" idx="10"/>
          </p:nvPr>
        </p:nvSpPr>
        <p:spPr>
          <a:xfrm>
            <a:off x="723018" y="2279233"/>
            <a:ext cx="7740758" cy="3178763"/>
          </a:xfrm>
        </p:spPr>
        <p:txBody>
          <a:bodyPr>
            <a:normAutofit fontScale="92500"/>
          </a:bodyPr>
          <a:lstStyle/>
          <a:p>
            <a:r>
              <a:rPr lang="en-US" b="1" dirty="0">
                <a:solidFill>
                  <a:schemeClr val="bg1"/>
                </a:solidFill>
              </a:rPr>
              <a:t>Strategic Role of Customs Brokers in Shaping Trade Policies</a:t>
            </a:r>
          </a:p>
          <a:p>
            <a:pPr lvl="1">
              <a:buFont typeface="Courier New" panose="02070309020205020404" pitchFamily="49" charset="0"/>
              <a:buChar char="o"/>
            </a:pPr>
            <a:r>
              <a:rPr lang="en-US" sz="1425" b="1" dirty="0"/>
              <a:t>Advising policymakers: Brokers provide industry feedback on regulations &amp; enforcement</a:t>
            </a:r>
          </a:p>
          <a:p>
            <a:pPr lvl="1">
              <a:buFont typeface="Courier New" panose="02070309020205020404" pitchFamily="49" charset="0"/>
              <a:buChar char="o"/>
            </a:pPr>
            <a:r>
              <a:rPr lang="en-US" sz="1425" b="1" dirty="0"/>
              <a:t>Educating businesses: Helping firms understand compliance changes in USMCA renegotiations</a:t>
            </a:r>
          </a:p>
          <a:p>
            <a:pPr lvl="1">
              <a:buFont typeface="Courier New" panose="02070309020205020404" pitchFamily="49" charset="0"/>
              <a:buChar char="o"/>
            </a:pPr>
            <a:r>
              <a:rPr lang="en-US" sz="1425" b="1" dirty="0"/>
              <a:t>Streamlining imports/exports: Customs brokers ensure smooth trade despite policy shifts</a:t>
            </a:r>
          </a:p>
          <a:p>
            <a:r>
              <a:rPr lang="en-US" b="1" dirty="0">
                <a:solidFill>
                  <a:schemeClr val="bg1"/>
                </a:solidFill>
              </a:rPr>
              <a:t>Key Takeaways &amp; Next Steps for Compliance Planning</a:t>
            </a:r>
          </a:p>
          <a:p>
            <a:pPr lvl="1">
              <a:buFont typeface="Courier New" panose="02070309020205020404" pitchFamily="49" charset="0"/>
              <a:buChar char="o"/>
            </a:pPr>
            <a:r>
              <a:rPr lang="en-US" sz="1425" b="1" dirty="0"/>
              <a:t>Monitor reciprocal tariff updates: Businesses must watch for retaliatory measures from trade partners</a:t>
            </a:r>
          </a:p>
          <a:p>
            <a:pPr lvl="1">
              <a:buFont typeface="Courier New" panose="02070309020205020404" pitchFamily="49" charset="0"/>
              <a:buChar char="o"/>
            </a:pPr>
            <a:r>
              <a:rPr lang="en-US" sz="1425" b="1" dirty="0"/>
              <a:t>Prepare for the 2026 USMCA review: Brokers assist in anticipating rule changes &amp; ensuring compliance</a:t>
            </a:r>
          </a:p>
          <a:p>
            <a:pPr lvl="1">
              <a:buFont typeface="Courier New" panose="02070309020205020404" pitchFamily="49" charset="0"/>
              <a:buChar char="o"/>
            </a:pPr>
            <a:r>
              <a:rPr lang="en-US" sz="1425" b="1" dirty="0"/>
              <a:t>Adopt technology-driven customs solutions: AI and automation can improve classification accuracy &amp; reduce processing times</a:t>
            </a:r>
          </a:p>
          <a:p>
            <a:endParaRPr lang="en-US" dirty="0">
              <a:solidFill>
                <a:schemeClr val="bg1"/>
              </a:solidFill>
            </a:endParaRPr>
          </a:p>
        </p:txBody>
      </p:sp>
      <p:sp>
        <p:nvSpPr>
          <p:cNvPr id="2" name="Title 1">
            <a:extLst>
              <a:ext uri="{FF2B5EF4-FFF2-40B4-BE49-F238E27FC236}">
                <a16:creationId xmlns:a16="http://schemas.microsoft.com/office/drawing/2014/main" id="{1F94EC94-1C96-2ACE-1B0E-21CCFF040CEA}"/>
              </a:ext>
            </a:extLst>
          </p:cNvPr>
          <p:cNvSpPr>
            <a:spLocks noGrp="1"/>
          </p:cNvSpPr>
          <p:nvPr>
            <p:ph type="title"/>
          </p:nvPr>
        </p:nvSpPr>
        <p:spPr>
          <a:xfrm>
            <a:off x="723018" y="836712"/>
            <a:ext cx="6369846" cy="862686"/>
          </a:xfrm>
        </p:spPr>
        <p:txBody>
          <a:bodyPr>
            <a:normAutofit fontScale="90000"/>
          </a:bodyPr>
          <a:lstStyle/>
          <a:p>
            <a:r>
              <a:rPr lang="en-US" dirty="0"/>
              <a:t>Future Outlook &amp; Recommendations</a:t>
            </a:r>
            <a:endParaRPr lang="en-US" sz="3000" dirty="0"/>
          </a:p>
        </p:txBody>
      </p:sp>
    </p:spTree>
    <p:extLst>
      <p:ext uri="{BB962C8B-B14F-4D97-AF65-F5344CB8AC3E}">
        <p14:creationId xmlns:p14="http://schemas.microsoft.com/office/powerpoint/2010/main" val="380827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370E8-4A50-3AE3-482A-FBAC4B4FF0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E07CB-CDA3-969C-21AD-BE79F162AD09}"/>
              </a:ext>
            </a:extLst>
          </p:cNvPr>
          <p:cNvSpPr>
            <a:spLocks noGrp="1"/>
          </p:cNvSpPr>
          <p:nvPr>
            <p:ph type="title"/>
          </p:nvPr>
        </p:nvSpPr>
        <p:spPr/>
        <p:txBody>
          <a:bodyPr>
            <a:normAutofit/>
          </a:bodyPr>
          <a:lstStyle/>
          <a:p>
            <a:pPr algn="ctr"/>
            <a:r>
              <a:rPr lang="en-US" sz="1800" dirty="0"/>
              <a:t>Adrienne Braumiller,</a:t>
            </a:r>
            <a:br>
              <a:rPr lang="en-US" sz="1800" dirty="0"/>
            </a:br>
            <a:r>
              <a:rPr lang="en-US" sz="1800" dirty="0"/>
              <a:t> Partner</a:t>
            </a:r>
            <a:br>
              <a:rPr lang="en-US" sz="1800" dirty="0"/>
            </a:br>
            <a:r>
              <a:rPr lang="en-US" sz="1800" dirty="0">
                <a:hlinkClick r:id="rId2"/>
              </a:rPr>
              <a:t>Adrienne@braumillerlaw.com</a:t>
            </a:r>
            <a:r>
              <a:rPr lang="en-US" sz="1800" dirty="0"/>
              <a:t> </a:t>
            </a:r>
          </a:p>
        </p:txBody>
      </p:sp>
      <p:pic>
        <p:nvPicPr>
          <p:cNvPr id="5" name="Picture Placeholder 5">
            <a:extLst>
              <a:ext uri="{FF2B5EF4-FFF2-40B4-BE49-F238E27FC236}">
                <a16:creationId xmlns:a16="http://schemas.microsoft.com/office/drawing/2014/main" id="{1FBCFC8F-5C52-8802-DF89-9A08CCC10FE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168" b="7168"/>
          <a:stretch/>
        </p:blipFill>
        <p:spPr>
          <a:xfrm>
            <a:off x="0" y="857250"/>
            <a:ext cx="5266944" cy="4951810"/>
          </a:xfrm>
        </p:spPr>
      </p:pic>
    </p:spTree>
    <p:extLst>
      <p:ext uri="{BB962C8B-B14F-4D97-AF65-F5344CB8AC3E}">
        <p14:creationId xmlns:p14="http://schemas.microsoft.com/office/powerpoint/2010/main" val="247677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A1016F9-C7A9-6F02-FBA8-B17E8A2FE99C}"/>
              </a:ext>
            </a:extLst>
          </p:cNvPr>
          <p:cNvSpPr/>
          <p:nvPr/>
        </p:nvSpPr>
        <p:spPr>
          <a:xfrm>
            <a:off x="5657850" y="4743450"/>
            <a:ext cx="2286000" cy="1257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s-MX" sz="1350" kern="0">
              <a:solidFill>
                <a:prstClr val="white"/>
              </a:solidFill>
              <a:latin typeface="Calibri"/>
            </a:endParaRPr>
          </a:p>
        </p:txBody>
      </p:sp>
      <p:pic>
        <p:nvPicPr>
          <p:cNvPr id="10" name="Imagen 9">
            <a:extLst>
              <a:ext uri="{FF2B5EF4-FFF2-40B4-BE49-F238E27FC236}">
                <a16:creationId xmlns:a16="http://schemas.microsoft.com/office/drawing/2014/main" id="{D2AEA6FF-5252-D9BA-6BCE-4C3406A96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4972897"/>
            <a:ext cx="1370964" cy="981800"/>
          </a:xfrm>
          <a:prstGeom prst="rect">
            <a:avLst/>
          </a:prstGeom>
        </p:spPr>
      </p:pic>
      <p:sp>
        <p:nvSpPr>
          <p:cNvPr id="2" name="CuadroTexto 1">
            <a:extLst>
              <a:ext uri="{FF2B5EF4-FFF2-40B4-BE49-F238E27FC236}">
                <a16:creationId xmlns:a16="http://schemas.microsoft.com/office/drawing/2014/main" id="{B0E047E5-6004-4EAA-BAA6-0D9A8A2C3A5F}"/>
              </a:ext>
            </a:extLst>
          </p:cNvPr>
          <p:cNvSpPr txBox="1"/>
          <p:nvPr/>
        </p:nvSpPr>
        <p:spPr>
          <a:xfrm>
            <a:off x="4802332" y="2471045"/>
            <a:ext cx="4000500" cy="1938992"/>
          </a:xfrm>
          <a:prstGeom prst="rect">
            <a:avLst/>
          </a:prstGeom>
          <a:noFill/>
        </p:spPr>
        <p:txBody>
          <a:bodyPr wrap="square" rtlCol="0">
            <a:spAutoFit/>
          </a:bodyPr>
          <a:lstStyle/>
          <a:p>
            <a:pPr algn="ctr" defTabSz="685800" eaLnBrk="0" fontAlgn="base" hangingPunct="0">
              <a:spcBef>
                <a:spcPct val="0"/>
              </a:spcBef>
              <a:spcAft>
                <a:spcPct val="0"/>
              </a:spcAft>
            </a:pPr>
            <a:r>
              <a:rPr lang="es-ES" altLang="es-ES" sz="3000" b="1" kern="0" dirty="0">
                <a:solidFill>
                  <a:prstClr val="black"/>
                </a:solidFill>
                <a:latin typeface="Arial" panose="020B0604020202020204" pitchFamily="34" charset="0"/>
              </a:rPr>
              <a:t>"</a:t>
            </a:r>
            <a:r>
              <a:rPr lang="es-ES" altLang="es-ES" sz="3000" b="1" kern="0" dirty="0" err="1">
                <a:solidFill>
                  <a:prstClr val="black"/>
                </a:solidFill>
                <a:latin typeface="Arial" panose="020B0604020202020204" pitchFamily="34" charset="0"/>
              </a:rPr>
              <a:t>Mexico</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Facing</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the</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Challenges</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of</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the</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United</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States</a:t>
            </a:r>
            <a:r>
              <a:rPr lang="es-ES" altLang="es-ES" sz="3000" b="1" kern="0" dirty="0">
                <a:solidFill>
                  <a:prstClr val="black"/>
                </a:solidFill>
                <a:latin typeface="Arial" panose="020B0604020202020204" pitchFamily="34" charset="0"/>
              </a:rPr>
              <a:t>’ '</a:t>
            </a:r>
            <a:r>
              <a:rPr lang="es-ES" altLang="es-ES" sz="3000" b="1" kern="0" dirty="0" err="1">
                <a:solidFill>
                  <a:prstClr val="black"/>
                </a:solidFill>
                <a:latin typeface="Arial" panose="020B0604020202020204" pitchFamily="34" charset="0"/>
              </a:rPr>
              <a:t>Liberation</a:t>
            </a:r>
            <a:r>
              <a:rPr lang="es-ES" altLang="es-ES" sz="3000" b="1" kern="0" dirty="0">
                <a:solidFill>
                  <a:prstClr val="black"/>
                </a:solidFill>
                <a:latin typeface="Arial" panose="020B0604020202020204" pitchFamily="34" charset="0"/>
              </a:rPr>
              <a:t> Day'"</a:t>
            </a:r>
            <a:endParaRPr lang="es-ES" altLang="es-ES" sz="3000" kern="0" dirty="0">
              <a:solidFill>
                <a:prstClr val="black"/>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75E559-E66F-4154-93A3-A668408C68F0}"/>
              </a:ext>
            </a:extLst>
          </p:cNvPr>
          <p:cNvSpPr txBox="1"/>
          <p:nvPr/>
        </p:nvSpPr>
        <p:spPr>
          <a:xfrm>
            <a:off x="1600200" y="2800350"/>
            <a:ext cx="5029200" cy="2862322"/>
          </a:xfrm>
          <a:prstGeom prst="rect">
            <a:avLst/>
          </a:prstGeom>
          <a:noFill/>
        </p:spPr>
        <p:txBody>
          <a:bodyPr wrap="square" rtlCol="0">
            <a:spAutoFit/>
          </a:bodyPr>
          <a:lstStyle/>
          <a:p>
            <a:pPr defTabSz="685800"/>
            <a:r>
              <a:rPr lang="en-US" b="1" kern="0" dirty="0">
                <a:solidFill>
                  <a:sysClr val="windowText" lastClr="000000"/>
                </a:solidFill>
              </a:rPr>
              <a:t>83% of Mexican exports were destined for the United States.</a:t>
            </a:r>
          </a:p>
          <a:p>
            <a:pPr defTabSz="685800"/>
            <a:endParaRPr lang="en-US" kern="0" dirty="0">
              <a:solidFill>
                <a:sysClr val="windowText" lastClr="000000"/>
              </a:solidFill>
            </a:endParaRPr>
          </a:p>
          <a:p>
            <a:pPr defTabSz="685800"/>
            <a:r>
              <a:rPr lang="en-US" b="1" kern="0" dirty="0">
                <a:solidFill>
                  <a:sysClr val="windowText" lastClr="000000"/>
                </a:solidFill>
              </a:rPr>
              <a:t>Since 2023, Mexico has been the United States' top trading partner.</a:t>
            </a:r>
          </a:p>
          <a:p>
            <a:pPr defTabSz="685800"/>
            <a:endParaRPr lang="en-US" kern="0" dirty="0">
              <a:solidFill>
                <a:sysClr val="windowText" lastClr="000000"/>
              </a:solidFill>
            </a:endParaRPr>
          </a:p>
          <a:p>
            <a:pPr defTabSz="685800"/>
            <a:r>
              <a:rPr lang="en-US" b="1" kern="0" dirty="0">
                <a:solidFill>
                  <a:sysClr val="windowText" lastClr="000000"/>
                </a:solidFill>
              </a:rPr>
              <a:t>These figures demonstrate the strong economic interdependence between the two countries.</a:t>
            </a:r>
            <a:endParaRPr lang="en-US" kern="0" dirty="0">
              <a:solidFill>
                <a:sysClr val="windowText" lastClr="000000"/>
              </a:solidFill>
            </a:endParaRPr>
          </a:p>
          <a:p>
            <a:pPr defTabSz="685800"/>
            <a:endParaRPr lang="es-ES" kern="0" dirty="0">
              <a:solidFill>
                <a:sysClr val="windowText" lastClr="000000"/>
              </a:solidFill>
            </a:endParaRPr>
          </a:p>
          <a:p>
            <a:pPr defTabSz="685800"/>
            <a:endParaRPr lang="es-ES" kern="0" dirty="0">
              <a:solidFill>
                <a:sysClr val="windowText" lastClr="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50286D54-C255-AA33-8F85-671D3C742153}"/>
              </a:ext>
            </a:extLst>
          </p:cNvPr>
          <p:cNvSpPr>
            <a:spLocks noGrp="1"/>
          </p:cNvSpPr>
          <p:nvPr>
            <p:ph type="title"/>
          </p:nvPr>
        </p:nvSpPr>
        <p:spPr>
          <a:xfrm>
            <a:off x="3194177" y="1091230"/>
            <a:ext cx="4739640" cy="311624"/>
          </a:xfrm>
        </p:spPr>
        <p:txBody>
          <a:bodyPr/>
          <a:lstStyle/>
          <a:p>
            <a:r>
              <a:rPr lang="es-MX" dirty="0">
                <a:solidFill>
                  <a:schemeClr val="bg1"/>
                </a:solidFill>
              </a:rPr>
              <a:t>"</a:t>
            </a:r>
            <a:r>
              <a:rPr lang="es-MX" dirty="0" err="1">
                <a:solidFill>
                  <a:schemeClr val="bg1"/>
                </a:solidFill>
              </a:rPr>
              <a:t>Effects</a:t>
            </a:r>
            <a:r>
              <a:rPr lang="es-MX" dirty="0">
                <a:solidFill>
                  <a:schemeClr val="bg1"/>
                </a:solidFill>
              </a:rPr>
              <a:t> </a:t>
            </a:r>
            <a:r>
              <a:rPr lang="es-MX" dirty="0" err="1">
                <a:solidFill>
                  <a:schemeClr val="bg1"/>
                </a:solidFill>
              </a:rPr>
              <a:t>of</a:t>
            </a:r>
            <a:r>
              <a:rPr lang="es-MX" dirty="0">
                <a:solidFill>
                  <a:schemeClr val="bg1"/>
                </a:solidFill>
              </a:rPr>
              <a:t> '</a:t>
            </a:r>
            <a:r>
              <a:rPr lang="es-MX" dirty="0" err="1">
                <a:solidFill>
                  <a:schemeClr val="bg1"/>
                </a:solidFill>
              </a:rPr>
              <a:t>Liberation</a:t>
            </a:r>
            <a:r>
              <a:rPr lang="es-MX" dirty="0">
                <a:solidFill>
                  <a:schemeClr val="bg1"/>
                </a:solidFill>
              </a:rPr>
              <a:t> Day'"</a:t>
            </a:r>
          </a:p>
        </p:txBody>
      </p:sp>
      <p:sp>
        <p:nvSpPr>
          <p:cNvPr id="2" name="CuadroTexto 1">
            <a:extLst>
              <a:ext uri="{FF2B5EF4-FFF2-40B4-BE49-F238E27FC236}">
                <a16:creationId xmlns:a16="http://schemas.microsoft.com/office/drawing/2014/main" id="{B9E493EF-351D-4DD1-B641-7A8091D021D8}"/>
              </a:ext>
            </a:extLst>
          </p:cNvPr>
          <p:cNvSpPr txBox="1"/>
          <p:nvPr/>
        </p:nvSpPr>
        <p:spPr>
          <a:xfrm>
            <a:off x="2343150" y="2000251"/>
            <a:ext cx="5372100" cy="2793072"/>
          </a:xfrm>
          <a:prstGeom prst="rect">
            <a:avLst/>
          </a:prstGeom>
          <a:noFill/>
        </p:spPr>
        <p:txBody>
          <a:bodyPr wrap="square" rtlCol="0">
            <a:spAutoFit/>
          </a:bodyPr>
          <a:lstStyle/>
          <a:p>
            <a:pPr marL="214313" indent="-214313" algn="just" defTabSz="685800">
              <a:buFont typeface="Arial" panose="020B0604020202020204" pitchFamily="34" charset="0"/>
              <a:buChar char="•"/>
            </a:pPr>
            <a:r>
              <a:rPr lang="en-US" sz="1350" kern="0" dirty="0">
                <a:solidFill>
                  <a:sysClr val="windowText" lastClr="000000"/>
                </a:solidFill>
              </a:rPr>
              <a:t>The recent imposition of tariffs by U.S. President Donald Trump on more than one hundred countries has sparked a wave of uncertainty in international trade, directly and indirectly affecting Mexico.</a:t>
            </a:r>
          </a:p>
          <a:p>
            <a:pPr algn="just" defTabSz="685800"/>
            <a:endParaRPr lang="es-ES" sz="1350" kern="0" dirty="0">
              <a:solidFill>
                <a:sysClr val="windowText" lastClr="000000"/>
              </a:solidFill>
              <a:latin typeface="Calibri" panose="020F0502020204030204" pitchFamily="34" charset="0"/>
            </a:endParaRPr>
          </a:p>
          <a:p>
            <a:pPr marL="214313" indent="-214313" algn="just" defTabSz="685800">
              <a:buFont typeface="Arial" panose="020B0604020202020204" pitchFamily="34" charset="0"/>
              <a:buChar char="•"/>
            </a:pPr>
            <a:r>
              <a:rPr lang="en-US" sz="1350" kern="0" dirty="0">
                <a:solidFill>
                  <a:sysClr val="windowText" lastClr="000000"/>
                </a:solidFill>
              </a:rPr>
              <a:t>Although both Mexico and Canada were spared from additional tariffs under the USMCA, “Liberation Day” has led global companies to reassess their production and supply chain strategies.</a:t>
            </a:r>
          </a:p>
          <a:p>
            <a:pPr algn="just" defTabSz="685800"/>
            <a:endParaRPr lang="es-ES" sz="1350" kern="0" dirty="0">
              <a:solidFill>
                <a:sysClr val="windowText" lastClr="000000"/>
              </a:solidFill>
              <a:latin typeface="Calibri" panose="020F0502020204030204" pitchFamily="34" charset="0"/>
              <a:ea typeface="Aptos"/>
              <a:cs typeface="Times New Roman" panose="02020603050405020304" pitchFamily="18" charset="0"/>
            </a:endParaRPr>
          </a:p>
          <a:p>
            <a:pPr marL="214313" indent="-214313" algn="just" defTabSz="685800">
              <a:buFont typeface="Arial" panose="020B0604020202020204" pitchFamily="34" charset="0"/>
              <a:buChar char="•"/>
            </a:pPr>
            <a:r>
              <a:rPr lang="en-US" sz="1350" kern="0" dirty="0">
                <a:solidFill>
                  <a:sysClr val="windowText" lastClr="000000"/>
                </a:solidFill>
              </a:rPr>
              <a:t>Goods that do not meet the USMCA rules of origin will continue to face the previously established Trump tariffs (25% on products outside the agreement and 10% on certain strategic sectors such as energy), in addition to a 25% surcharge on automobiles.</a:t>
            </a:r>
            <a:endParaRPr lang="es-ES" sz="1350" kern="0" dirty="0">
              <a:solidFill>
                <a:sysClr val="windowText" lastClr="000000"/>
              </a:solidFill>
              <a:latin typeface="Aptos"/>
              <a:ea typeface="Aptos"/>
              <a:cs typeface="Times New Roman" panose="02020603050405020304" pitchFamily="18" charset="0"/>
            </a:endParaRPr>
          </a:p>
          <a:p>
            <a:pPr marL="214313" indent="-214313" defTabSz="685800">
              <a:buFont typeface="Arial" panose="020B0604020202020204" pitchFamily="34" charset="0"/>
              <a:buChar char="•"/>
            </a:pPr>
            <a:endParaRPr lang="es-ES" sz="1350" kern="0" dirty="0">
              <a:solidFill>
                <a:sysClr val="windowText" lastClr="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0920E7-BF84-4457-B739-DC9DB4EB4EF4}"/>
              </a:ext>
            </a:extLst>
          </p:cNvPr>
          <p:cNvSpPr txBox="1"/>
          <p:nvPr/>
        </p:nvSpPr>
        <p:spPr>
          <a:xfrm>
            <a:off x="2514600" y="1485900"/>
            <a:ext cx="5372100" cy="3416320"/>
          </a:xfrm>
          <a:prstGeom prst="rect">
            <a:avLst/>
          </a:prstGeom>
          <a:noFill/>
        </p:spPr>
        <p:txBody>
          <a:bodyPr wrap="square" rtlCol="0">
            <a:spAutoFit/>
          </a:bodyPr>
          <a:lstStyle/>
          <a:p>
            <a:pPr marL="214313" indent="-214313" algn="just" defTabSz="685800">
              <a:buFont typeface="Arial" panose="020B0604020202020204" pitchFamily="34" charset="0"/>
              <a:buChar char="•"/>
            </a:pPr>
            <a:r>
              <a:rPr lang="en-US" sz="1350" kern="0" dirty="0">
                <a:solidFill>
                  <a:sysClr val="windowText" lastClr="000000"/>
                </a:solidFill>
              </a:rPr>
              <a:t>The Mexican industry, especially the maquiladora sector, heavily depends on imported inputs from various countries to assemble products destined for the U.S. market.</a:t>
            </a:r>
          </a:p>
          <a:p>
            <a:pPr marL="214313" indent="-214313" algn="just" defTabSz="685800">
              <a:buFont typeface="Arial" panose="020B0604020202020204" pitchFamily="34" charset="0"/>
              <a:buChar char="•"/>
            </a:pPr>
            <a:endParaRPr lang="en-US" sz="1350" kern="0" dirty="0">
              <a:solidFill>
                <a:sysClr val="windowText" lastClr="000000"/>
              </a:solidFill>
            </a:endParaRPr>
          </a:p>
          <a:p>
            <a:pPr marL="214313" indent="-214313" algn="just" defTabSz="685800">
              <a:buFont typeface="Arial" panose="020B0604020202020204" pitchFamily="34" charset="0"/>
              <a:buChar char="•"/>
            </a:pPr>
            <a:r>
              <a:rPr lang="en-US" sz="1350" kern="0" dirty="0">
                <a:solidFill>
                  <a:sysClr val="windowText" lastClr="000000"/>
                </a:solidFill>
              </a:rPr>
              <a:t>This means that industries using components imported from countries outside the USMCA may face additional tariffs if those products do not meet the agreement’s rules of origin.</a:t>
            </a:r>
          </a:p>
          <a:p>
            <a:pPr marL="214313" indent="-214313" algn="just" defTabSz="685800">
              <a:buFont typeface="Arial" panose="020B0604020202020204" pitchFamily="34" charset="0"/>
              <a:buChar char="•"/>
            </a:pPr>
            <a:endParaRPr lang="en-US" sz="1350" kern="0" dirty="0">
              <a:solidFill>
                <a:sysClr val="windowText" lastClr="000000"/>
              </a:solidFill>
            </a:endParaRPr>
          </a:p>
          <a:p>
            <a:pPr marL="214313" indent="-214313" algn="just" defTabSz="685800">
              <a:buFont typeface="Arial" panose="020B0604020202020204" pitchFamily="34" charset="0"/>
              <a:buChar char="•"/>
            </a:pPr>
            <a:r>
              <a:rPr lang="en-US" sz="1350" kern="0" dirty="0">
                <a:solidFill>
                  <a:sysClr val="windowText" lastClr="000000"/>
                </a:solidFill>
              </a:rPr>
              <a:t>For example, if a maquiladora imports parts from China or Europe that do not comply with the rules of origin, the final products could be subject to these tariffs upon entering the United States.</a:t>
            </a:r>
          </a:p>
          <a:p>
            <a:pPr marL="214313" indent="-214313" algn="just" defTabSz="685800">
              <a:buFont typeface="Arial" panose="020B0604020202020204" pitchFamily="34" charset="0"/>
              <a:buChar char="•"/>
            </a:pPr>
            <a:endParaRPr lang="en-US" sz="1350" kern="0" dirty="0">
              <a:solidFill>
                <a:sysClr val="windowText" lastClr="000000"/>
              </a:solidFill>
            </a:endParaRPr>
          </a:p>
          <a:p>
            <a:pPr marL="214313" indent="-214313" algn="just" defTabSz="685800">
              <a:buFont typeface="Arial" panose="020B0604020202020204" pitchFamily="34" charset="0"/>
              <a:buChar char="•"/>
            </a:pPr>
            <a:r>
              <a:rPr lang="en-US" sz="1350" kern="0" dirty="0">
                <a:solidFill>
                  <a:sysClr val="windowText" lastClr="000000"/>
                </a:solidFill>
              </a:rPr>
              <a:t>This also puts at risk the policy based on nearshoring — investments by companies seeking to be close to the U.S. market to benefit from the USMCA, as well as Mexico’s geographic location and labor advantages.</a:t>
            </a:r>
          </a:p>
          <a:p>
            <a:pPr marL="214313" indent="-214313" defTabSz="685800">
              <a:buFont typeface="Arial" panose="020B0604020202020204" pitchFamily="34" charset="0"/>
              <a:buChar char="•"/>
            </a:pPr>
            <a:endParaRPr lang="es-ES" sz="1350" kern="0" dirty="0">
              <a:solidFill>
                <a:sysClr val="windowText" lastClr="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3BF6E7-A19B-4796-8628-C24D66DBD097}"/>
              </a:ext>
            </a:extLst>
          </p:cNvPr>
          <p:cNvSpPr txBox="1"/>
          <p:nvPr/>
        </p:nvSpPr>
        <p:spPr>
          <a:xfrm>
            <a:off x="2343150" y="1314450"/>
            <a:ext cx="5486400" cy="3642472"/>
          </a:xfrm>
          <a:prstGeom prst="rect">
            <a:avLst/>
          </a:prstGeom>
          <a:noFill/>
        </p:spPr>
        <p:txBody>
          <a:bodyPr wrap="square" rtlCol="0">
            <a:spAutoFit/>
          </a:bodyPr>
          <a:lstStyle/>
          <a:p>
            <a:pPr marL="214313" indent="-214313" algn="just" defTabSz="685800">
              <a:lnSpc>
                <a:spcPct val="107000"/>
              </a:lnSpc>
              <a:spcAft>
                <a:spcPts val="600"/>
              </a:spcAft>
              <a:buFont typeface="Arial" panose="020B0604020202020204" pitchFamily="34" charset="0"/>
              <a:buChar char="•"/>
            </a:pPr>
            <a:endParaRPr lang="es-ES" sz="1650" kern="0" dirty="0">
              <a:solidFill>
                <a:sysClr val="windowText" lastClr="000000"/>
              </a:solidFill>
              <a:latin typeface="Calibri" panose="020F0502020204030204" pitchFamily="34" charset="0"/>
              <a:ea typeface="Aptos"/>
            </a:endParaRPr>
          </a:p>
          <a:p>
            <a:pPr marL="214313" indent="-214313" algn="just" defTabSz="685800">
              <a:lnSpc>
                <a:spcPct val="107000"/>
              </a:lnSpc>
              <a:spcAft>
                <a:spcPts val="600"/>
              </a:spcAft>
              <a:buFont typeface="Arial" panose="020B0604020202020204" pitchFamily="34" charset="0"/>
              <a:buChar char="•"/>
            </a:pPr>
            <a:r>
              <a:rPr lang="en-US" sz="1650" kern="0" dirty="0">
                <a:solidFill>
                  <a:sysClr val="windowText" lastClr="000000"/>
                </a:solidFill>
                <a:latin typeface="Calibri" panose="020F0502020204030204" pitchFamily="34" charset="0"/>
                <a:ea typeface="Aptos"/>
                <a:cs typeface="Times New Roman" panose="02020603050405020304" pitchFamily="18" charset="0"/>
              </a:rPr>
              <a:t>The cost of tariffs is typically absorbed initially by importing companies in the United States, which will pass it on to end consumers in the form of higher prices. This means that, ultimately, it is American consumers who will bear the cost of these tariffs.</a:t>
            </a:r>
          </a:p>
          <a:p>
            <a:pPr marL="214313" indent="-214313" algn="just" defTabSz="685800">
              <a:lnSpc>
                <a:spcPct val="107000"/>
              </a:lnSpc>
              <a:spcAft>
                <a:spcPts val="600"/>
              </a:spcAft>
              <a:buFont typeface="Arial" panose="020B0604020202020204" pitchFamily="34" charset="0"/>
              <a:buChar char="•"/>
            </a:pPr>
            <a:endParaRPr lang="en-US" sz="1650" kern="0" dirty="0">
              <a:solidFill>
                <a:sysClr val="windowText" lastClr="000000"/>
              </a:solidFill>
              <a:latin typeface="Calibri" panose="020F0502020204030204" pitchFamily="34" charset="0"/>
              <a:ea typeface="Aptos"/>
              <a:cs typeface="Times New Roman" panose="02020603050405020304" pitchFamily="18" charset="0"/>
            </a:endParaRPr>
          </a:p>
          <a:p>
            <a:pPr marL="214313" indent="-214313" algn="just" defTabSz="685800">
              <a:lnSpc>
                <a:spcPct val="107000"/>
              </a:lnSpc>
              <a:spcAft>
                <a:spcPts val="600"/>
              </a:spcAft>
              <a:buFont typeface="Arial" panose="020B0604020202020204" pitchFamily="34" charset="0"/>
              <a:buChar char="•"/>
            </a:pPr>
            <a:r>
              <a:rPr lang="en-US" sz="1650" kern="0" dirty="0">
                <a:solidFill>
                  <a:sysClr val="windowText" lastClr="000000"/>
                </a:solidFill>
                <a:latin typeface="Calibri" panose="020F0502020204030204" pitchFamily="34" charset="0"/>
                <a:ea typeface="Aptos"/>
                <a:cs typeface="Times New Roman" panose="02020603050405020304" pitchFamily="18" charset="0"/>
              </a:rPr>
              <a:t>At the same time, exporters—although they will not pay the tariffs directly—are likely to lose market share, as the barrier may prompt U.S. importers to seek alternative suppliers.</a:t>
            </a:r>
            <a:endParaRPr lang="es-ES" sz="1650" kern="0" dirty="0">
              <a:solidFill>
                <a:sysClr val="windowText" lastClr="000000"/>
              </a:solidFill>
              <a:latin typeface="Calibri" panose="020F0502020204030204" pitchFamily="34" charset="0"/>
              <a:ea typeface="Aptos"/>
            </a:endParaRPr>
          </a:p>
          <a:p>
            <a:pPr marL="214313" indent="-214313" defTabSz="685800">
              <a:buFont typeface="Arial" panose="020B0604020202020204" pitchFamily="34" charset="0"/>
              <a:buChar char="•"/>
            </a:pPr>
            <a:endParaRPr lang="es-ES" sz="1650" kern="0" dirty="0">
              <a:solidFill>
                <a:sysClr val="windowText" lastClr="000000"/>
              </a:solidFill>
            </a:endParaRPr>
          </a:p>
        </p:txBody>
      </p:sp>
    </p:spTree>
    <p:extLst>
      <p:ext uri="{BB962C8B-B14F-4D97-AF65-F5344CB8AC3E}">
        <p14:creationId xmlns:p14="http://schemas.microsoft.com/office/powerpoint/2010/main" val="2145749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F485A18-D42A-4BF3-A2B7-753052EF4E56}"/>
              </a:ext>
            </a:extLst>
          </p:cNvPr>
          <p:cNvSpPr txBox="1"/>
          <p:nvPr/>
        </p:nvSpPr>
        <p:spPr>
          <a:xfrm>
            <a:off x="1143000" y="2114551"/>
            <a:ext cx="5486400" cy="2750497"/>
          </a:xfrm>
          <a:prstGeom prst="rect">
            <a:avLst/>
          </a:prstGeom>
          <a:noFill/>
        </p:spPr>
        <p:txBody>
          <a:bodyPr wrap="square" rtlCol="0">
            <a:spAutoFit/>
          </a:bodyPr>
          <a:lstStyle/>
          <a:p>
            <a:pPr marL="214313" indent="-214313" algn="just" defTabSz="685800">
              <a:lnSpc>
                <a:spcPct val="107000"/>
              </a:lnSpc>
              <a:spcAft>
                <a:spcPts val="600"/>
              </a:spcAft>
              <a:buFont typeface="Arial" panose="020B0604020202020204" pitchFamily="34" charset="0"/>
              <a:buChar char="•"/>
            </a:pPr>
            <a:r>
              <a:rPr lang="en-US" sz="1650" kern="0" dirty="0">
                <a:solidFill>
                  <a:sysClr val="windowText" lastClr="000000"/>
                </a:solidFill>
                <a:latin typeface="Calibri" panose="020F0502020204030204" pitchFamily="34" charset="0"/>
                <a:ea typeface="Aptos"/>
              </a:rPr>
              <a:t>The uncertainty generated by these tariff policies has put some investments on hold and led companies to reassess their supply chains.</a:t>
            </a:r>
          </a:p>
          <a:p>
            <a:pPr marL="214313" indent="-214313" algn="just" defTabSz="685800">
              <a:lnSpc>
                <a:spcPct val="107000"/>
              </a:lnSpc>
              <a:spcAft>
                <a:spcPts val="600"/>
              </a:spcAft>
              <a:buFont typeface="Arial" panose="020B0604020202020204" pitchFamily="34" charset="0"/>
              <a:buChar char="•"/>
            </a:pPr>
            <a:endParaRPr lang="en-US" sz="1650" kern="0" dirty="0">
              <a:solidFill>
                <a:sysClr val="windowText" lastClr="000000"/>
              </a:solidFill>
              <a:latin typeface="Calibri" panose="020F0502020204030204" pitchFamily="34" charset="0"/>
              <a:ea typeface="Aptos"/>
            </a:endParaRPr>
          </a:p>
          <a:p>
            <a:pPr marL="214313" indent="-214313" algn="just" defTabSz="685800">
              <a:lnSpc>
                <a:spcPct val="107000"/>
              </a:lnSpc>
              <a:spcAft>
                <a:spcPts val="600"/>
              </a:spcAft>
              <a:buFont typeface="Arial" panose="020B0604020202020204" pitchFamily="34" charset="0"/>
              <a:buChar char="•"/>
            </a:pPr>
            <a:r>
              <a:rPr lang="en-US" sz="1650" kern="0" dirty="0">
                <a:solidFill>
                  <a:sysClr val="windowText" lastClr="000000"/>
                </a:solidFill>
                <a:latin typeface="Calibri" panose="020F0502020204030204" pitchFamily="34" charset="0"/>
                <a:ea typeface="Aptos"/>
              </a:rPr>
              <a:t>If we manage to preserve the conditions of the USMCA in this new era of global trade that began on April 2, Mexico will have an opportunity to attract investment and strengthen its local industry.</a:t>
            </a:r>
            <a:endParaRPr lang="es-ES" sz="1650" kern="0" dirty="0">
              <a:solidFill>
                <a:sysClr val="windowText" lastClr="000000"/>
              </a:solidFill>
              <a:latin typeface="Calibri" panose="020F0502020204030204" pitchFamily="34" charset="0"/>
              <a:ea typeface="Aptos"/>
            </a:endParaRPr>
          </a:p>
          <a:p>
            <a:pPr marL="214313" indent="-214313" defTabSz="685800">
              <a:buFont typeface="Arial" panose="020B0604020202020204" pitchFamily="34" charset="0"/>
              <a:buChar char="•"/>
            </a:pPr>
            <a:endParaRPr lang="es-ES" sz="1650" kern="0" dirty="0">
              <a:solidFill>
                <a:sysClr val="windowText" lastClr="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F8E0456-6D0F-4AE1-BCF9-F9E7A7F24BE1}"/>
              </a:ext>
            </a:extLst>
          </p:cNvPr>
          <p:cNvSpPr/>
          <p:nvPr/>
        </p:nvSpPr>
        <p:spPr>
          <a:xfrm>
            <a:off x="3486150" y="1714500"/>
            <a:ext cx="1828800"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kern="0">
              <a:solidFill>
                <a:prstClr val="white"/>
              </a:solidFill>
              <a:latin typeface="Calibri"/>
            </a:endParaRPr>
          </a:p>
        </p:txBody>
      </p:sp>
      <p:sp>
        <p:nvSpPr>
          <p:cNvPr id="3" name="CuadroTexto 2">
            <a:extLst>
              <a:ext uri="{FF2B5EF4-FFF2-40B4-BE49-F238E27FC236}">
                <a16:creationId xmlns:a16="http://schemas.microsoft.com/office/drawing/2014/main" id="{3613202D-BDD8-4C4F-B688-A16D9AF8A26C}"/>
              </a:ext>
            </a:extLst>
          </p:cNvPr>
          <p:cNvSpPr txBox="1"/>
          <p:nvPr/>
        </p:nvSpPr>
        <p:spPr>
          <a:xfrm>
            <a:off x="3486151" y="2856570"/>
            <a:ext cx="5029200" cy="1928092"/>
          </a:xfrm>
          <a:prstGeom prst="rect">
            <a:avLst/>
          </a:prstGeom>
          <a:noFill/>
        </p:spPr>
        <p:txBody>
          <a:bodyPr wrap="square" rtlCol="0">
            <a:spAutoFit/>
          </a:bodyPr>
          <a:lstStyle/>
          <a:p>
            <a:pPr marL="257175" indent="-257175" algn="just" defTabSz="685800">
              <a:lnSpc>
                <a:spcPct val="107000"/>
              </a:lnSpc>
              <a:spcAft>
                <a:spcPts val="600"/>
              </a:spcAft>
              <a:buFontTx/>
              <a:buAutoNum type="arabicParenR"/>
            </a:pPr>
            <a:r>
              <a:rPr lang="en-US" kern="0" dirty="0">
                <a:solidFill>
                  <a:sysClr val="windowText" lastClr="000000"/>
                </a:solidFill>
                <a:latin typeface="Calibri" panose="020F0502020204030204" pitchFamily="34" charset="0"/>
                <a:ea typeface="Aptos"/>
                <a:cs typeface="Times New Roman" panose="02020603050405020304" pitchFamily="18" charset="0"/>
              </a:rPr>
              <a:t>It is extremely important for companies to review their supply chain, that is, to analyze the origin of their inputs and evaluate whether they comply with the USMCA rules of origin in order to avoid additional tariffs. </a:t>
            </a:r>
            <a:endParaRPr lang="es-ES" kern="0" dirty="0">
              <a:solidFill>
                <a:sysClr val="windowText" lastClr="000000"/>
              </a:solidFill>
              <a:latin typeface="Aptos"/>
              <a:ea typeface="Aptos"/>
              <a:cs typeface="Times New Roman" panose="02020603050405020304" pitchFamily="18" charset="0"/>
            </a:endParaRPr>
          </a:p>
          <a:p>
            <a:pPr marL="214313" indent="-214313" defTabSz="685800">
              <a:buFont typeface="Arial" panose="020B0604020202020204" pitchFamily="34" charset="0"/>
              <a:buChar char="•"/>
            </a:pPr>
            <a:endParaRPr lang="es-ES" kern="0" dirty="0">
              <a:solidFill>
                <a:sysClr val="windowText" lastClr="000000"/>
              </a:solidFill>
            </a:endParaRPr>
          </a:p>
        </p:txBody>
      </p:sp>
      <p:sp>
        <p:nvSpPr>
          <p:cNvPr id="4" name="CuadroTexto 3">
            <a:extLst>
              <a:ext uri="{FF2B5EF4-FFF2-40B4-BE49-F238E27FC236}">
                <a16:creationId xmlns:a16="http://schemas.microsoft.com/office/drawing/2014/main" id="{1495488C-3882-4DDA-846B-0C54E47BC9D0}"/>
              </a:ext>
            </a:extLst>
          </p:cNvPr>
          <p:cNvSpPr txBox="1"/>
          <p:nvPr/>
        </p:nvSpPr>
        <p:spPr>
          <a:xfrm>
            <a:off x="3771900" y="1633950"/>
            <a:ext cx="4857750" cy="830997"/>
          </a:xfrm>
          <a:prstGeom prst="rect">
            <a:avLst/>
          </a:prstGeom>
          <a:noFill/>
        </p:spPr>
        <p:txBody>
          <a:bodyPr wrap="square" rtlCol="0">
            <a:spAutoFit/>
          </a:bodyPr>
          <a:lstStyle/>
          <a:p>
            <a:pPr algn="ctr" defTabSz="685800"/>
            <a:r>
              <a:rPr lang="es-ES" sz="2400" b="1" kern="0" dirty="0">
                <a:solidFill>
                  <a:sysClr val="windowText" lastClr="000000"/>
                </a:solidFill>
              </a:rPr>
              <a:t>"</a:t>
            </a:r>
            <a:r>
              <a:rPr lang="es-ES" sz="2400" b="1" kern="0" dirty="0" err="1">
                <a:solidFill>
                  <a:sysClr val="windowText" lastClr="000000"/>
                </a:solidFill>
              </a:rPr>
              <a:t>Three</a:t>
            </a:r>
            <a:r>
              <a:rPr lang="es-ES" sz="2400" b="1" kern="0" dirty="0">
                <a:solidFill>
                  <a:sysClr val="windowText" lastClr="000000"/>
                </a:solidFill>
              </a:rPr>
              <a:t> </a:t>
            </a:r>
            <a:r>
              <a:rPr lang="es-ES" sz="2400" b="1" kern="0" dirty="0" err="1">
                <a:solidFill>
                  <a:sysClr val="windowText" lastClr="000000"/>
                </a:solidFill>
              </a:rPr>
              <a:t>Recommendations</a:t>
            </a:r>
            <a:r>
              <a:rPr lang="es-ES" sz="2400" b="1" kern="0" dirty="0">
                <a:solidFill>
                  <a:sysClr val="windowText" lastClr="000000"/>
                </a:solidFill>
              </a:rPr>
              <a:t> </a:t>
            </a:r>
            <a:r>
              <a:rPr lang="es-ES" sz="2400" b="1" kern="0" dirty="0" err="1">
                <a:solidFill>
                  <a:sysClr val="windowText" lastClr="000000"/>
                </a:solidFill>
              </a:rPr>
              <a:t>for</a:t>
            </a:r>
            <a:r>
              <a:rPr lang="es-ES" sz="2400" b="1" kern="0" dirty="0">
                <a:solidFill>
                  <a:sysClr val="windowText" lastClr="000000"/>
                </a:solidFill>
              </a:rPr>
              <a:t> </a:t>
            </a:r>
            <a:r>
              <a:rPr lang="es-ES" sz="2400" b="1" kern="0" dirty="0" err="1">
                <a:solidFill>
                  <a:sysClr val="windowText" lastClr="000000"/>
                </a:solidFill>
              </a:rPr>
              <a:t>Companies</a:t>
            </a:r>
            <a:r>
              <a:rPr lang="es-ES" sz="2400" b="1" kern="0" dirty="0">
                <a:solidFill>
                  <a:sysClr val="windowText" lastClr="000000"/>
                </a:solidFil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641D8-E260-C8E0-3D3F-2BD40959606E}"/>
            </a:ext>
          </a:extLst>
        </p:cNvPr>
        <p:cNvGrpSpPr/>
        <p:nvPr/>
      </p:nvGrpSpPr>
      <p:grpSpPr>
        <a:xfrm>
          <a:off x="0" y="0"/>
          <a:ext cx="0" cy="0"/>
          <a:chOff x="0" y="0"/>
          <a:chExt cx="0" cy="0"/>
        </a:xfrm>
      </p:grpSpPr>
      <p:pic>
        <p:nvPicPr>
          <p:cNvPr id="5" name="Picture Placeholder 4" descr="World map graphic">
            <a:extLst>
              <a:ext uri="{FF2B5EF4-FFF2-40B4-BE49-F238E27FC236}">
                <a16:creationId xmlns:a16="http://schemas.microsoft.com/office/drawing/2014/main" id="{D2C361A5-76D2-1E2A-7D8A-B76C0E3A612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8494" r="18494"/>
          <a:stretch/>
        </p:blipFill>
        <p:spPr/>
      </p:pic>
      <p:sp>
        <p:nvSpPr>
          <p:cNvPr id="4" name="Text Placeholder 2">
            <a:extLst>
              <a:ext uri="{FF2B5EF4-FFF2-40B4-BE49-F238E27FC236}">
                <a16:creationId xmlns:a16="http://schemas.microsoft.com/office/drawing/2014/main" id="{5FD2D69A-8748-8FC3-CFB4-2E6951E4CACA}"/>
              </a:ext>
            </a:extLst>
          </p:cNvPr>
          <p:cNvSpPr txBox="1">
            <a:spLocks/>
          </p:cNvSpPr>
          <p:nvPr/>
        </p:nvSpPr>
        <p:spPr>
          <a:xfrm>
            <a:off x="5320920" y="3300536"/>
            <a:ext cx="3584798" cy="466558"/>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5B0000"/>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FC62E7EF-89F1-6902-996A-76A5635A0376}"/>
              </a:ext>
            </a:extLst>
          </p:cNvPr>
          <p:cNvSpPr>
            <a:spLocks noGrp="1"/>
          </p:cNvSpPr>
          <p:nvPr>
            <p:ph type="body" sz="quarter" idx="11"/>
          </p:nvPr>
        </p:nvSpPr>
        <p:spPr>
          <a:xfrm>
            <a:off x="5320920" y="4549335"/>
            <a:ext cx="3584798" cy="863162"/>
          </a:xfrm>
        </p:spPr>
        <p:txBody>
          <a:bodyPr vert="horz" lIns="0" tIns="0" rIns="0" bIns="0" rtlCol="0" anchor="t">
            <a:noAutofit/>
          </a:bodyPr>
          <a:lstStyle/>
          <a:p>
            <a:r>
              <a:rPr lang="en-US" b="1" dirty="0"/>
              <a:t>Braumiller Law Group, PLLC</a:t>
            </a:r>
          </a:p>
          <a:p>
            <a:r>
              <a:rPr lang="en-US" dirty="0">
                <a:latin typeface="Arial"/>
                <a:cs typeface="Arial"/>
              </a:rPr>
              <a:t>Adrienne Braumiller</a:t>
            </a:r>
            <a:endParaRPr lang="en-US" dirty="0"/>
          </a:p>
          <a:p>
            <a:r>
              <a:rPr lang="en-US" dirty="0"/>
              <a:t>April 4, 2025</a:t>
            </a:r>
          </a:p>
        </p:txBody>
      </p:sp>
      <p:sp>
        <p:nvSpPr>
          <p:cNvPr id="11" name="Title 10">
            <a:extLst>
              <a:ext uri="{FF2B5EF4-FFF2-40B4-BE49-F238E27FC236}">
                <a16:creationId xmlns:a16="http://schemas.microsoft.com/office/drawing/2014/main" id="{019C3BA7-07CE-11EB-9753-BC9CC0934908}"/>
              </a:ext>
            </a:extLst>
          </p:cNvPr>
          <p:cNvSpPr>
            <a:spLocks noGrp="1"/>
          </p:cNvSpPr>
          <p:nvPr>
            <p:ph type="ctrTitle"/>
          </p:nvPr>
        </p:nvSpPr>
        <p:spPr>
          <a:xfrm>
            <a:off x="5321870" y="-2603863"/>
            <a:ext cx="3584798" cy="6583814"/>
          </a:xfrm>
        </p:spPr>
        <p:txBody>
          <a:bodyPr/>
          <a:lstStyle/>
          <a:p>
            <a:r>
              <a:rPr lang="en-US" sz="2550" dirty="0">
                <a:latin typeface="Arial"/>
                <a:cs typeface="Arial"/>
              </a:rPr>
              <a:t>USMCA - Regional Trade Uncertainty and the Role of the Brokerage Community:</a:t>
            </a:r>
            <a:br>
              <a:rPr lang="en-US" sz="3600" dirty="0">
                <a:latin typeface="Arial"/>
                <a:cs typeface="Arial"/>
              </a:rPr>
            </a:br>
            <a:endParaRPr lang="en-US" dirty="0"/>
          </a:p>
        </p:txBody>
      </p:sp>
      <p:sp>
        <p:nvSpPr>
          <p:cNvPr id="12" name="Text Placeholder 2">
            <a:extLst>
              <a:ext uri="{FF2B5EF4-FFF2-40B4-BE49-F238E27FC236}">
                <a16:creationId xmlns:a16="http://schemas.microsoft.com/office/drawing/2014/main" id="{CF158C26-38A8-8852-955B-CB3EEF0193F8}"/>
              </a:ext>
            </a:extLst>
          </p:cNvPr>
          <p:cNvSpPr txBox="1">
            <a:spLocks/>
          </p:cNvSpPr>
          <p:nvPr/>
        </p:nvSpPr>
        <p:spPr>
          <a:xfrm>
            <a:off x="4572000" y="3425407"/>
            <a:ext cx="4327368" cy="863162"/>
          </a:xfrm>
          <a:prstGeom prst="rect">
            <a:avLst/>
          </a:prstGeom>
        </p:spPr>
        <p:txBody>
          <a:bodyPr vert="horz" lIns="0" tIns="0" rIns="0" bIns="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Latest Developments &amp; Future Implications</a:t>
            </a:r>
            <a:endParaRPr kumimoji="0" lang="en-US" sz="1800" b="0" i="0" u="none" strike="noStrike" kern="1200" cap="none" spc="0" normalizeH="0" baseline="0" noProof="0" dirty="0">
              <a:ln>
                <a:noFill/>
              </a:ln>
              <a:solidFill>
                <a:srgbClr val="BDD9D7"/>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825" b="1" i="0" u="none" strike="noStrike" kern="1200" cap="none" spc="0" normalizeH="0" baseline="0" noProof="0" dirty="0">
              <a:ln>
                <a:noFill/>
              </a:ln>
              <a:solidFill>
                <a:srgbClr val="0080FF"/>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350" b="1" i="0" u="none" strike="noStrike" kern="1200" cap="none" spc="0" normalizeH="0" baseline="0" noProof="0" dirty="0">
                <a:ln>
                  <a:noFill/>
                </a:ln>
                <a:solidFill>
                  <a:srgbClr val="0080FF"/>
                </a:solidFill>
                <a:effectLst/>
                <a:uLnTx/>
                <a:uFillTx/>
                <a:latin typeface="Arial" panose="020B0604020202020204" pitchFamily="34" charset="0"/>
                <a:ea typeface="+mn-ea"/>
                <a:cs typeface="Arial" panose="020B0604020202020204" pitchFamily="34" charset="0"/>
              </a:rPr>
              <a:t>NCBFAA 2025</a:t>
            </a:r>
          </a:p>
        </p:txBody>
      </p:sp>
    </p:spTree>
    <p:extLst>
      <p:ext uri="{BB962C8B-B14F-4D97-AF65-F5344CB8AC3E}">
        <p14:creationId xmlns:p14="http://schemas.microsoft.com/office/powerpoint/2010/main" val="62346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21258E9-297A-4002-8BC5-247D85F25589}"/>
              </a:ext>
            </a:extLst>
          </p:cNvPr>
          <p:cNvSpPr txBox="1"/>
          <p:nvPr/>
        </p:nvSpPr>
        <p:spPr>
          <a:xfrm>
            <a:off x="1200150" y="2769011"/>
            <a:ext cx="5297632" cy="1631729"/>
          </a:xfrm>
          <a:prstGeom prst="rect">
            <a:avLst/>
          </a:prstGeom>
          <a:noFill/>
        </p:spPr>
        <p:txBody>
          <a:bodyPr wrap="square" rtlCol="0">
            <a:spAutoFit/>
          </a:bodyPr>
          <a:lstStyle/>
          <a:p>
            <a:pPr marL="257175" indent="-257175" algn="just" defTabSz="685800">
              <a:lnSpc>
                <a:spcPct val="107000"/>
              </a:lnSpc>
              <a:spcAft>
                <a:spcPts val="600"/>
              </a:spcAft>
              <a:buFont typeface="+mj-lt"/>
              <a:buAutoNum type="arabicParenR" startAt="2"/>
            </a:pPr>
            <a:r>
              <a:rPr lang="en-US" kern="0" dirty="0">
                <a:solidFill>
                  <a:sysClr val="windowText" lastClr="000000"/>
                </a:solidFill>
                <a:latin typeface="Calibri" panose="020F0502020204030204" pitchFamily="34" charset="0"/>
                <a:ea typeface="Aptos"/>
                <a:cs typeface="Times New Roman" panose="02020603050405020304" pitchFamily="18" charset="0"/>
              </a:rPr>
              <a:t>It is necessary for them to seek suppliers within the USMCA region as a strategy to minimize the impact of tariffs and ensure compliance with the rules of origin. </a:t>
            </a:r>
            <a:endParaRPr lang="es-ES" kern="0" dirty="0">
              <a:solidFill>
                <a:sysClr val="windowText" lastClr="000000"/>
              </a:solidFill>
              <a:latin typeface="Aptos"/>
              <a:ea typeface="Aptos"/>
              <a:cs typeface="Times New Roman" panose="02020603050405020304" pitchFamily="18" charset="0"/>
            </a:endParaRPr>
          </a:p>
          <a:p>
            <a:pPr marL="214313" indent="-214313" defTabSz="685800">
              <a:buFont typeface="Arial" panose="020B0604020202020204" pitchFamily="34" charset="0"/>
              <a:buChar char="•"/>
            </a:pPr>
            <a:endParaRPr lang="es-ES" kern="0" dirty="0">
              <a:solidFill>
                <a:sysClr val="windowText" lastClr="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F0AF9BE-3DFB-4AA7-BDF6-FD158C7E0320}"/>
              </a:ext>
            </a:extLst>
          </p:cNvPr>
          <p:cNvSpPr txBox="1"/>
          <p:nvPr/>
        </p:nvSpPr>
        <p:spPr>
          <a:xfrm>
            <a:off x="1257300" y="2514600"/>
            <a:ext cx="5297632" cy="2520818"/>
          </a:xfrm>
          <a:prstGeom prst="rect">
            <a:avLst/>
          </a:prstGeom>
          <a:noFill/>
        </p:spPr>
        <p:txBody>
          <a:bodyPr wrap="square" rtlCol="0">
            <a:spAutoFit/>
          </a:bodyPr>
          <a:lstStyle/>
          <a:p>
            <a:pPr marL="342900" indent="-342900" algn="just" defTabSz="685800">
              <a:lnSpc>
                <a:spcPct val="107000"/>
              </a:lnSpc>
              <a:spcAft>
                <a:spcPts val="600"/>
              </a:spcAft>
              <a:buFont typeface="+mj-lt"/>
              <a:buAutoNum type="arabicParenR" startAt="3"/>
            </a:pPr>
            <a:r>
              <a:rPr lang="en-US" kern="0" dirty="0">
                <a:solidFill>
                  <a:sysClr val="windowText" lastClr="000000"/>
                </a:solidFill>
                <a:latin typeface="Calibri" panose="020F0502020204030204" pitchFamily="34" charset="0"/>
                <a:ea typeface="Aptos"/>
                <a:cs typeface="Times New Roman" panose="02020603050405020304" pitchFamily="18" charset="0"/>
              </a:rPr>
              <a:t>They should seek specialized advice by consulting their Customs Broker or CAAAREM, as it is advisable for companies to consult with international trade experts—such as Customs Brokers like us— to understand the specific implications and adapt their operations accordingly.</a:t>
            </a:r>
            <a:endParaRPr lang="es-ES" kern="0" dirty="0">
              <a:solidFill>
                <a:sysClr val="windowText" lastClr="000000"/>
              </a:solidFill>
              <a:latin typeface="Aptos"/>
              <a:ea typeface="Aptos"/>
              <a:cs typeface="Times New Roman" panose="02020603050405020304" pitchFamily="18" charset="0"/>
            </a:endParaRPr>
          </a:p>
          <a:p>
            <a:pPr marL="214313" indent="-214313" defTabSz="685800">
              <a:buFont typeface="Arial" panose="020B0604020202020204" pitchFamily="34" charset="0"/>
              <a:buChar char="•"/>
            </a:pPr>
            <a:endParaRPr lang="es-ES" kern="0" dirty="0">
              <a:solidFill>
                <a:sysClr val="windowText" lastClr="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75E559-E66F-4154-93A3-A668408C68F0}"/>
              </a:ext>
            </a:extLst>
          </p:cNvPr>
          <p:cNvSpPr txBox="1"/>
          <p:nvPr/>
        </p:nvSpPr>
        <p:spPr>
          <a:xfrm>
            <a:off x="1485900" y="2628900"/>
            <a:ext cx="5029200" cy="3177793"/>
          </a:xfrm>
          <a:prstGeom prst="rect">
            <a:avLst/>
          </a:prstGeom>
          <a:noFill/>
        </p:spPr>
        <p:txBody>
          <a:bodyPr wrap="square" rtlCol="0">
            <a:spAutoFit/>
          </a:bodyPr>
          <a:lstStyle/>
          <a:p>
            <a:pPr algn="just" defTabSz="685800">
              <a:lnSpc>
                <a:spcPct val="107000"/>
              </a:lnSpc>
              <a:spcAft>
                <a:spcPts val="600"/>
              </a:spcAft>
            </a:pPr>
            <a:r>
              <a:rPr lang="en-US" sz="1500" kern="0" dirty="0">
                <a:solidFill>
                  <a:sysClr val="windowText" lastClr="000000"/>
                </a:solidFill>
                <a:latin typeface="Calibri" panose="020F0502020204030204" pitchFamily="34" charset="0"/>
                <a:ea typeface="Aptos"/>
                <a:cs typeface="Times New Roman" panose="02020603050405020304" pitchFamily="18" charset="0"/>
              </a:rPr>
              <a:t>The imposition of tariffs by the United States has created a series of challenges for Mexico and its export industry.  </a:t>
            </a:r>
          </a:p>
          <a:p>
            <a:pPr algn="just" defTabSz="685800">
              <a:lnSpc>
                <a:spcPct val="107000"/>
              </a:lnSpc>
              <a:spcAft>
                <a:spcPts val="600"/>
              </a:spcAft>
            </a:pPr>
            <a:endParaRPr lang="en-US" sz="1500" kern="0" dirty="0">
              <a:solidFill>
                <a:sysClr val="windowText" lastClr="000000"/>
              </a:solidFill>
              <a:latin typeface="Calibri" panose="020F0502020204030204" pitchFamily="34" charset="0"/>
              <a:ea typeface="Aptos"/>
              <a:cs typeface="Times New Roman" panose="02020603050405020304" pitchFamily="18" charset="0"/>
            </a:endParaRPr>
          </a:p>
          <a:p>
            <a:pPr algn="just" defTabSz="685800">
              <a:lnSpc>
                <a:spcPct val="107000"/>
              </a:lnSpc>
              <a:spcAft>
                <a:spcPts val="600"/>
              </a:spcAft>
            </a:pPr>
            <a:r>
              <a:rPr lang="en-US" sz="1500" kern="0" dirty="0">
                <a:solidFill>
                  <a:sysClr val="windowText" lastClr="000000"/>
                </a:solidFill>
                <a:latin typeface="Calibri" panose="020F0502020204030204" pitchFamily="34" charset="0"/>
                <a:ea typeface="Aptos"/>
                <a:cs typeface="Times New Roman" panose="02020603050405020304" pitchFamily="18" charset="0"/>
              </a:rPr>
              <a:t>While the USMCA offers certain protections and advantages, it is essential for Mexico and its companies to adapt their strategies to remain competitive in this new environment.  </a:t>
            </a:r>
          </a:p>
          <a:p>
            <a:pPr algn="just" defTabSz="685800">
              <a:lnSpc>
                <a:spcPct val="107000"/>
              </a:lnSpc>
              <a:spcAft>
                <a:spcPts val="600"/>
              </a:spcAft>
            </a:pPr>
            <a:endParaRPr lang="en-US" sz="1500" kern="0" dirty="0">
              <a:solidFill>
                <a:sysClr val="windowText" lastClr="000000"/>
              </a:solidFill>
              <a:latin typeface="Calibri" panose="020F0502020204030204" pitchFamily="34" charset="0"/>
              <a:ea typeface="Aptos"/>
              <a:cs typeface="Times New Roman" panose="02020603050405020304" pitchFamily="18" charset="0"/>
            </a:endParaRPr>
          </a:p>
          <a:p>
            <a:pPr algn="just" defTabSz="685800">
              <a:lnSpc>
                <a:spcPct val="107000"/>
              </a:lnSpc>
              <a:spcAft>
                <a:spcPts val="600"/>
              </a:spcAft>
            </a:pPr>
            <a:r>
              <a:rPr lang="en-US" sz="1500" kern="0" dirty="0">
                <a:solidFill>
                  <a:sysClr val="windowText" lastClr="000000"/>
                </a:solidFill>
                <a:latin typeface="Calibri" panose="020F0502020204030204" pitchFamily="34" charset="0"/>
                <a:ea typeface="Aptos"/>
                <a:cs typeface="Times New Roman" panose="02020603050405020304" pitchFamily="18" charset="0"/>
              </a:rPr>
              <a:t>The key will be to diversify markets, strengthen local industry, and seek political solutions to minimize the impact of imposed tariff barriers.</a:t>
            </a:r>
            <a:endParaRPr lang="es-ES" sz="1500" kern="0" dirty="0">
              <a:solidFill>
                <a:sysClr val="windowText" lastClr="000000"/>
              </a:solidFill>
            </a:endParaRPr>
          </a:p>
          <a:p>
            <a:pPr marL="257175" indent="-257175" defTabSz="685800">
              <a:buFont typeface="Arial" panose="020B0604020202020204" pitchFamily="34" charset="0"/>
              <a:buChar char="•"/>
            </a:pPr>
            <a:endParaRPr lang="es-ES" sz="1500" kern="0" dirty="0">
              <a:solidFill>
                <a:sysClr val="windowText" lastClr="000000"/>
              </a:solidFill>
            </a:endParaRPr>
          </a:p>
        </p:txBody>
      </p:sp>
    </p:spTree>
    <p:extLst>
      <p:ext uri="{BB962C8B-B14F-4D97-AF65-F5344CB8AC3E}">
        <p14:creationId xmlns:p14="http://schemas.microsoft.com/office/powerpoint/2010/main" val="201857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49" y="0"/>
            <a:ext cx="9135901" cy="6858000"/>
          </a:xfrm>
          <a:prstGeom prst="rect">
            <a:avLst/>
          </a:prstGeom>
        </p:spPr>
      </p:pic>
      <p:sp>
        <p:nvSpPr>
          <p:cNvPr id="2" name="Title 1"/>
          <p:cNvSpPr>
            <a:spLocks noGrp="1"/>
          </p:cNvSpPr>
          <p:nvPr>
            <p:ph type="ctrTitle"/>
          </p:nvPr>
        </p:nvSpPr>
        <p:spPr>
          <a:xfrm>
            <a:off x="685799" y="303477"/>
            <a:ext cx="7772400" cy="1470025"/>
          </a:xfrm>
        </p:spPr>
        <p:txBody>
          <a:bodyPr>
            <a:normAutofit/>
          </a:bodyPr>
          <a:lstStyle/>
          <a:p>
            <a:r>
              <a:rPr lang="en-US" sz="6000" dirty="0">
                <a:solidFill>
                  <a:srgbClr val="FF0000"/>
                </a:solidFill>
                <a:highlight>
                  <a:srgbClr val="000000"/>
                </a:highlight>
              </a:rPr>
              <a:t>I AM CANADIAN</a:t>
            </a:r>
          </a:p>
        </p:txBody>
      </p:sp>
      <p:pic>
        <p:nvPicPr>
          <p:cNvPr id="8" name="Picture 7">
            <a:extLst>
              <a:ext uri="{FF2B5EF4-FFF2-40B4-BE49-F238E27FC236}">
                <a16:creationId xmlns:a16="http://schemas.microsoft.com/office/drawing/2014/main" id="{35E70ED7-CE8E-3C21-FEC0-60F12593F222}"/>
              </a:ext>
            </a:extLst>
          </p:cNvPr>
          <p:cNvPicPr>
            <a:picLocks noChangeAspect="1"/>
          </p:cNvPicPr>
          <p:nvPr/>
        </p:nvPicPr>
        <p:blipFill>
          <a:blip r:embed="rId6"/>
          <a:stretch>
            <a:fillRect/>
          </a:stretch>
        </p:blipFill>
        <p:spPr>
          <a:xfrm>
            <a:off x="243141" y="549646"/>
            <a:ext cx="1747133" cy="999842"/>
          </a:xfrm>
          <a:prstGeom prst="rect">
            <a:avLst/>
          </a:prstGeom>
        </p:spPr>
      </p:pic>
      <p:pic>
        <p:nvPicPr>
          <p:cNvPr id="10" name="Picture 9">
            <a:extLst>
              <a:ext uri="{FF2B5EF4-FFF2-40B4-BE49-F238E27FC236}">
                <a16:creationId xmlns:a16="http://schemas.microsoft.com/office/drawing/2014/main" id="{2C0E2E46-4F55-0C96-1D96-288FA333683C}"/>
              </a:ext>
            </a:extLst>
          </p:cNvPr>
          <p:cNvPicPr>
            <a:picLocks noChangeAspect="1"/>
          </p:cNvPicPr>
          <p:nvPr/>
        </p:nvPicPr>
        <p:blipFill>
          <a:blip r:embed="rId6"/>
          <a:stretch>
            <a:fillRect/>
          </a:stretch>
        </p:blipFill>
        <p:spPr>
          <a:xfrm>
            <a:off x="7148902" y="538568"/>
            <a:ext cx="1747133" cy="999842"/>
          </a:xfrm>
          <a:prstGeom prst="rect">
            <a:avLst/>
          </a:prstGeom>
        </p:spPr>
      </p:pic>
      <p:pic>
        <p:nvPicPr>
          <p:cNvPr id="11" name="Online Media 10" descr="I Am Canadian - The Rant">
            <a:hlinkClick r:id="" action="ppaction://media"/>
            <a:extLst>
              <a:ext uri="{FF2B5EF4-FFF2-40B4-BE49-F238E27FC236}">
                <a16:creationId xmlns:a16="http://schemas.microsoft.com/office/drawing/2014/main" id="{C822B326-7B72-EE94-4D20-C7504ADB589D}"/>
              </a:ext>
            </a:extLst>
          </p:cNvPr>
          <p:cNvPicPr>
            <a:picLocks noRot="1" noChangeAspect="1"/>
          </p:cNvPicPr>
          <p:nvPr>
            <a:videoFile r:link="rId1"/>
          </p:nvPr>
        </p:nvPicPr>
        <p:blipFill>
          <a:blip r:embed="rId7"/>
          <a:stretch>
            <a:fillRect/>
          </a:stretch>
        </p:blipFill>
        <p:spPr>
          <a:xfrm>
            <a:off x="88817" y="2561039"/>
            <a:ext cx="4567399" cy="2554002"/>
          </a:xfrm>
          <a:prstGeom prst="rect">
            <a:avLst/>
          </a:prstGeom>
        </p:spPr>
      </p:pic>
      <p:pic>
        <p:nvPicPr>
          <p:cNvPr id="14" name="Online Media 13" descr="We Are Canadian">
            <a:hlinkClick r:id="" action="ppaction://media"/>
            <a:extLst>
              <a:ext uri="{FF2B5EF4-FFF2-40B4-BE49-F238E27FC236}">
                <a16:creationId xmlns:a16="http://schemas.microsoft.com/office/drawing/2014/main" id="{0BC789D1-F1BA-C55F-5C9C-23CCF71254CD}"/>
              </a:ext>
            </a:extLst>
          </p:cNvPr>
          <p:cNvPicPr>
            <a:picLocks noRot="1" noChangeAspect="1"/>
          </p:cNvPicPr>
          <p:nvPr>
            <a:videoFile r:link="rId2"/>
          </p:nvPr>
        </p:nvPicPr>
        <p:blipFill>
          <a:blip r:embed="rId8"/>
          <a:stretch>
            <a:fillRect/>
          </a:stretch>
        </p:blipFill>
        <p:spPr>
          <a:xfrm>
            <a:off x="4572551" y="2563445"/>
            <a:ext cx="4482632" cy="2554002"/>
          </a:xfrm>
          <a:prstGeom prst="rect">
            <a:avLst/>
          </a:prstGeom>
        </p:spPr>
      </p:pic>
    </p:spTree>
    <p:extLst>
      <p:ext uri="{BB962C8B-B14F-4D97-AF65-F5344CB8AC3E}">
        <p14:creationId xmlns:p14="http://schemas.microsoft.com/office/powerpoint/2010/main" val="5906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813" y="604"/>
            <a:ext cx="9135901" cy="6858000"/>
          </a:xfrm>
          <a:prstGeom prst="rect">
            <a:avLst/>
          </a:prstGeom>
        </p:spPr>
      </p:pic>
      <p:sp>
        <p:nvSpPr>
          <p:cNvPr id="2" name="Title 1"/>
          <p:cNvSpPr>
            <a:spLocks noGrp="1"/>
          </p:cNvSpPr>
          <p:nvPr>
            <p:ph type="ctrTitle"/>
          </p:nvPr>
        </p:nvSpPr>
        <p:spPr>
          <a:xfrm>
            <a:off x="577315" y="251979"/>
            <a:ext cx="8064896" cy="1232805"/>
          </a:xfrm>
        </p:spPr>
        <p:txBody>
          <a:bodyPr>
            <a:normAutofit fontScale="90000"/>
          </a:bodyPr>
          <a:lstStyle/>
          <a:p>
            <a:r>
              <a:rPr lang="en-US" b="1" dirty="0"/>
              <a:t>Goods Friends Tell Each </a:t>
            </a:r>
            <a:br>
              <a:rPr lang="en-US" b="1" dirty="0"/>
            </a:br>
            <a:r>
              <a:rPr lang="en-US" b="1" dirty="0"/>
              <a:t>Other the Truth</a:t>
            </a:r>
          </a:p>
        </p:txBody>
      </p:sp>
      <p:sp>
        <p:nvSpPr>
          <p:cNvPr id="6" name="TextBox 5">
            <a:extLst>
              <a:ext uri="{FF2B5EF4-FFF2-40B4-BE49-F238E27FC236}">
                <a16:creationId xmlns:a16="http://schemas.microsoft.com/office/drawing/2014/main" id="{7C409BEC-0314-A143-88D3-EC75CD0E6704}"/>
              </a:ext>
            </a:extLst>
          </p:cNvPr>
          <p:cNvSpPr txBox="1"/>
          <p:nvPr/>
        </p:nvSpPr>
        <p:spPr>
          <a:xfrm>
            <a:off x="395536" y="1556913"/>
            <a:ext cx="4641272" cy="523220"/>
          </a:xfrm>
          <a:prstGeom prst="rect">
            <a:avLst/>
          </a:prstGeom>
          <a:noFill/>
        </p:spPr>
        <p:txBody>
          <a:bodyPr wrap="square">
            <a:spAutoFit/>
          </a:bodyPr>
          <a:lstStyle/>
          <a:p>
            <a:pPr algn="l"/>
            <a:r>
              <a:rPr lang="en-CA" sz="2800" b="1" i="0" dirty="0">
                <a:solidFill>
                  <a:srgbClr val="FF0000"/>
                </a:solidFill>
                <a:effectLst/>
                <a:latin typeface="Arial" panose="020B0604020202020204" pitchFamily="34" charset="0"/>
                <a:cs typeface="Arial" panose="020B0604020202020204" pitchFamily="34" charset="0"/>
              </a:rPr>
              <a:t>Stage 1 </a:t>
            </a:r>
            <a:r>
              <a:rPr lang="en-CA" sz="2800" b="1" i="0" dirty="0">
                <a:solidFill>
                  <a:srgbClr val="011543"/>
                </a:solidFill>
                <a:effectLst/>
                <a:latin typeface="Arial" panose="020B0604020202020204" pitchFamily="34" charset="0"/>
                <a:cs typeface="Arial" panose="020B0604020202020204" pitchFamily="34" charset="0"/>
              </a:rPr>
              <a:t>: Ha Ha</a:t>
            </a:r>
          </a:p>
        </p:txBody>
      </p:sp>
      <p:pic>
        <p:nvPicPr>
          <p:cNvPr id="12" name="Picture 11">
            <a:extLst>
              <a:ext uri="{FF2B5EF4-FFF2-40B4-BE49-F238E27FC236}">
                <a16:creationId xmlns:a16="http://schemas.microsoft.com/office/drawing/2014/main" id="{CF00A293-6E2D-740D-69DB-E193B2E7E15C}"/>
              </a:ext>
            </a:extLst>
          </p:cNvPr>
          <p:cNvPicPr>
            <a:picLocks noChangeAspect="1"/>
          </p:cNvPicPr>
          <p:nvPr/>
        </p:nvPicPr>
        <p:blipFill>
          <a:blip r:embed="rId3"/>
          <a:stretch>
            <a:fillRect/>
          </a:stretch>
        </p:blipFill>
        <p:spPr>
          <a:xfrm>
            <a:off x="2197495" y="3816763"/>
            <a:ext cx="4824536" cy="2358821"/>
          </a:xfrm>
          <a:prstGeom prst="rect">
            <a:avLst/>
          </a:prstGeom>
        </p:spPr>
      </p:pic>
      <p:sp>
        <p:nvSpPr>
          <p:cNvPr id="5" name="TextBox 4">
            <a:extLst>
              <a:ext uri="{FF2B5EF4-FFF2-40B4-BE49-F238E27FC236}">
                <a16:creationId xmlns:a16="http://schemas.microsoft.com/office/drawing/2014/main" id="{72B63B69-AFC1-F441-F4BA-F67BF9EAECD8}"/>
              </a:ext>
            </a:extLst>
          </p:cNvPr>
          <p:cNvSpPr txBox="1"/>
          <p:nvPr/>
        </p:nvSpPr>
        <p:spPr>
          <a:xfrm>
            <a:off x="2123728" y="2124962"/>
            <a:ext cx="6336704" cy="954107"/>
          </a:xfrm>
          <a:prstGeom prst="rect">
            <a:avLst/>
          </a:prstGeom>
          <a:noFill/>
        </p:spPr>
        <p:txBody>
          <a:bodyPr wrap="square">
            <a:spAutoFit/>
          </a:bodyPr>
          <a:lstStyle/>
          <a:p>
            <a:pPr algn="l"/>
            <a:r>
              <a:rPr lang="en-CA" sz="2800" b="1" i="0" dirty="0">
                <a:solidFill>
                  <a:srgbClr val="FF0000"/>
                </a:solidFill>
                <a:effectLst/>
                <a:latin typeface="Arial" panose="020B0604020202020204" pitchFamily="34" charset="0"/>
                <a:cs typeface="Arial" panose="020B0604020202020204" pitchFamily="34" charset="0"/>
              </a:rPr>
              <a:t>Stage 2 </a:t>
            </a:r>
            <a:r>
              <a:rPr lang="en-CA" sz="2800" b="1" i="0" dirty="0">
                <a:solidFill>
                  <a:srgbClr val="011543"/>
                </a:solidFill>
                <a:effectLst/>
                <a:latin typeface="Arial" panose="020B0604020202020204" pitchFamily="34" charset="0"/>
                <a:cs typeface="Arial" panose="020B0604020202020204" pitchFamily="34" charset="0"/>
              </a:rPr>
              <a:t>: That is very nice of you to think abou</a:t>
            </a:r>
            <a:r>
              <a:rPr lang="en-CA" sz="2800" b="1" dirty="0">
                <a:solidFill>
                  <a:srgbClr val="011543"/>
                </a:solidFill>
                <a:latin typeface="Arial" panose="020B0604020202020204" pitchFamily="34" charset="0"/>
                <a:cs typeface="Arial" panose="020B0604020202020204" pitchFamily="34" charset="0"/>
              </a:rPr>
              <a:t>t us but no we are…good.</a:t>
            </a:r>
            <a:endParaRPr lang="en-CA" sz="2800" b="1" i="0" dirty="0">
              <a:solidFill>
                <a:srgbClr val="011543"/>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8D1689-D85E-86D2-BDD0-17431DDC54EA}"/>
              </a:ext>
            </a:extLst>
          </p:cNvPr>
          <p:cNvSpPr txBox="1"/>
          <p:nvPr/>
        </p:nvSpPr>
        <p:spPr>
          <a:xfrm>
            <a:off x="4211960" y="3112941"/>
            <a:ext cx="4641272" cy="523220"/>
          </a:xfrm>
          <a:prstGeom prst="rect">
            <a:avLst/>
          </a:prstGeom>
          <a:noFill/>
        </p:spPr>
        <p:txBody>
          <a:bodyPr wrap="square">
            <a:spAutoFit/>
          </a:bodyPr>
          <a:lstStyle/>
          <a:p>
            <a:pPr algn="r"/>
            <a:r>
              <a:rPr lang="en-CA" sz="2800" b="1" i="0" dirty="0">
                <a:solidFill>
                  <a:srgbClr val="FF0000"/>
                </a:solidFill>
                <a:effectLst/>
                <a:latin typeface="Arial" panose="020B0604020202020204" pitchFamily="34" charset="0"/>
                <a:cs typeface="Arial" panose="020B0604020202020204" pitchFamily="34" charset="0"/>
              </a:rPr>
              <a:t>Stage 3 </a:t>
            </a:r>
            <a:r>
              <a:rPr lang="en-CA" sz="2800" b="1" i="0" dirty="0">
                <a:solidFill>
                  <a:srgbClr val="011543"/>
                </a:solidFill>
                <a:effectLst/>
                <a:latin typeface="Arial" panose="020B0604020202020204" pitchFamily="34" charset="0"/>
                <a:cs typeface="Arial" panose="020B0604020202020204" pitchFamily="34" charset="0"/>
              </a:rPr>
              <a:t>: Elbows…Up !</a:t>
            </a:r>
          </a:p>
        </p:txBody>
      </p:sp>
    </p:spTree>
    <p:extLst>
      <p:ext uri="{BB962C8B-B14F-4D97-AF65-F5344CB8AC3E}">
        <p14:creationId xmlns:p14="http://schemas.microsoft.com/office/powerpoint/2010/main" val="430914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91" y="0"/>
            <a:ext cx="9135901" cy="6858000"/>
          </a:xfrm>
          <a:prstGeom prst="rect">
            <a:avLst/>
          </a:prstGeom>
        </p:spPr>
      </p:pic>
      <p:pic>
        <p:nvPicPr>
          <p:cNvPr id="5" name="Picture 4">
            <a:extLst>
              <a:ext uri="{FF2B5EF4-FFF2-40B4-BE49-F238E27FC236}">
                <a16:creationId xmlns:a16="http://schemas.microsoft.com/office/drawing/2014/main" id="{B6FEE402-6121-23E9-19E4-AFDE50C3B6C6}"/>
              </a:ext>
            </a:extLst>
          </p:cNvPr>
          <p:cNvPicPr>
            <a:picLocks noChangeAspect="1"/>
          </p:cNvPicPr>
          <p:nvPr/>
        </p:nvPicPr>
        <p:blipFill>
          <a:blip r:embed="rId3"/>
          <a:stretch>
            <a:fillRect/>
          </a:stretch>
        </p:blipFill>
        <p:spPr>
          <a:xfrm>
            <a:off x="2390451" y="1041696"/>
            <a:ext cx="4159960" cy="3886200"/>
          </a:xfrm>
          <a:prstGeom prst="rect">
            <a:avLst/>
          </a:prstGeom>
        </p:spPr>
      </p:pic>
      <p:sp>
        <p:nvSpPr>
          <p:cNvPr id="7" name="TextBox 6">
            <a:extLst>
              <a:ext uri="{FF2B5EF4-FFF2-40B4-BE49-F238E27FC236}">
                <a16:creationId xmlns:a16="http://schemas.microsoft.com/office/drawing/2014/main" id="{6BAE17E5-9231-7749-76FD-EBEAA6BFA1DC}"/>
              </a:ext>
            </a:extLst>
          </p:cNvPr>
          <p:cNvSpPr txBox="1"/>
          <p:nvPr/>
        </p:nvSpPr>
        <p:spPr>
          <a:xfrm>
            <a:off x="275276" y="365933"/>
            <a:ext cx="8523587" cy="584775"/>
          </a:xfrm>
          <a:prstGeom prst="rect">
            <a:avLst/>
          </a:prstGeom>
          <a:noFill/>
        </p:spPr>
        <p:txBody>
          <a:bodyPr wrap="square">
            <a:spAutoFit/>
          </a:bodyPr>
          <a:lstStyle/>
          <a:p>
            <a:r>
              <a:rPr lang="en-CA" sz="3200" b="1" i="0" dirty="0">
                <a:solidFill>
                  <a:srgbClr val="000000"/>
                </a:solidFill>
                <a:effectLst/>
                <a:latin typeface="Roboto" panose="02000000000000000000" pitchFamily="2" charset="0"/>
              </a:rPr>
              <a:t>ELBOWS UP 🍁 What it means to be Canadian</a:t>
            </a:r>
            <a:endParaRPr lang="en-US" sz="3200" dirty="0"/>
          </a:p>
        </p:txBody>
      </p:sp>
      <p:sp>
        <p:nvSpPr>
          <p:cNvPr id="10" name="TextBox 9">
            <a:extLst>
              <a:ext uri="{FF2B5EF4-FFF2-40B4-BE49-F238E27FC236}">
                <a16:creationId xmlns:a16="http://schemas.microsoft.com/office/drawing/2014/main" id="{0F4DFCE5-66E9-7E05-A7EF-0554005AF20A}"/>
              </a:ext>
            </a:extLst>
          </p:cNvPr>
          <p:cNvSpPr txBox="1"/>
          <p:nvPr/>
        </p:nvSpPr>
        <p:spPr>
          <a:xfrm>
            <a:off x="467544" y="5193980"/>
            <a:ext cx="4622800" cy="646331"/>
          </a:xfrm>
          <a:prstGeom prst="rect">
            <a:avLst/>
          </a:prstGeom>
          <a:noFill/>
        </p:spPr>
        <p:txBody>
          <a:bodyPr wrap="square">
            <a:spAutoFit/>
          </a:bodyPr>
          <a:lstStyle/>
          <a:p>
            <a:pPr algn="l"/>
            <a:r>
              <a:rPr lang="en-CA" b="1" i="0" dirty="0">
                <a:solidFill>
                  <a:srgbClr val="0070C0"/>
                </a:solidFill>
                <a:effectLst/>
                <a:latin typeface="Roboto" panose="020F0502020204030204" pitchFamily="34" charset="0"/>
              </a:rPr>
              <a:t>New survey says national pride has skyrocketed</a:t>
            </a:r>
          </a:p>
        </p:txBody>
      </p:sp>
      <p:sp>
        <p:nvSpPr>
          <p:cNvPr id="12" name="TextBox 11">
            <a:extLst>
              <a:ext uri="{FF2B5EF4-FFF2-40B4-BE49-F238E27FC236}">
                <a16:creationId xmlns:a16="http://schemas.microsoft.com/office/drawing/2014/main" id="{27245C09-DCA7-8422-C2A6-175863F55C39}"/>
              </a:ext>
            </a:extLst>
          </p:cNvPr>
          <p:cNvSpPr txBox="1"/>
          <p:nvPr/>
        </p:nvSpPr>
        <p:spPr>
          <a:xfrm>
            <a:off x="4384235" y="4927896"/>
            <a:ext cx="4572000" cy="923330"/>
          </a:xfrm>
          <a:prstGeom prst="rect">
            <a:avLst/>
          </a:prstGeom>
          <a:noFill/>
        </p:spPr>
        <p:txBody>
          <a:bodyPr wrap="square">
            <a:spAutoFit/>
          </a:bodyPr>
          <a:lstStyle/>
          <a:p>
            <a:pPr algn="l"/>
            <a:r>
              <a:rPr lang="en-CA" b="1" i="0" dirty="0">
                <a:solidFill>
                  <a:srgbClr val="7030A0"/>
                </a:solidFill>
                <a:effectLst/>
                <a:latin typeface="Pratt-Bold"/>
              </a:rPr>
              <a:t>New ads from businesses are walking the fine line between Canadian pride and snubbing the U.S.</a:t>
            </a:r>
          </a:p>
        </p:txBody>
      </p:sp>
      <p:sp>
        <p:nvSpPr>
          <p:cNvPr id="14" name="TextBox 13">
            <a:extLst>
              <a:ext uri="{FF2B5EF4-FFF2-40B4-BE49-F238E27FC236}">
                <a16:creationId xmlns:a16="http://schemas.microsoft.com/office/drawing/2014/main" id="{0E7CBEED-0915-1B04-D6B9-959704EBC132}"/>
              </a:ext>
            </a:extLst>
          </p:cNvPr>
          <p:cNvSpPr txBox="1"/>
          <p:nvPr/>
        </p:nvSpPr>
        <p:spPr>
          <a:xfrm>
            <a:off x="6948471" y="1809083"/>
            <a:ext cx="1610937" cy="2308324"/>
          </a:xfrm>
          <a:prstGeom prst="rect">
            <a:avLst/>
          </a:prstGeom>
          <a:noFill/>
        </p:spPr>
        <p:txBody>
          <a:bodyPr wrap="square">
            <a:spAutoFit/>
          </a:bodyPr>
          <a:lstStyle/>
          <a:p>
            <a:pPr algn="l">
              <a:spcBef>
                <a:spcPts val="1200"/>
              </a:spcBef>
            </a:pPr>
            <a:r>
              <a:rPr lang="en-CA" b="1" i="0" dirty="0">
                <a:solidFill>
                  <a:srgbClr val="C00000"/>
                </a:solidFill>
                <a:effectLst/>
                <a:latin typeface="Stag Medium"/>
              </a:rPr>
              <a:t>Buying Canadian is a matter of pride for shoppers. For major grocery chains, it's an opportunity</a:t>
            </a:r>
          </a:p>
        </p:txBody>
      </p:sp>
      <p:sp>
        <p:nvSpPr>
          <p:cNvPr id="16" name="TextBox 15">
            <a:extLst>
              <a:ext uri="{FF2B5EF4-FFF2-40B4-BE49-F238E27FC236}">
                <a16:creationId xmlns:a16="http://schemas.microsoft.com/office/drawing/2014/main" id="{0F201AC1-3DC5-2E73-33CC-E57EF9F3C251}"/>
              </a:ext>
            </a:extLst>
          </p:cNvPr>
          <p:cNvSpPr txBox="1"/>
          <p:nvPr/>
        </p:nvSpPr>
        <p:spPr>
          <a:xfrm>
            <a:off x="394520" y="1408328"/>
            <a:ext cx="1752963" cy="3785652"/>
          </a:xfrm>
          <a:prstGeom prst="rect">
            <a:avLst/>
          </a:prstGeom>
          <a:noFill/>
        </p:spPr>
        <p:txBody>
          <a:bodyPr wrap="square">
            <a:spAutoFit/>
          </a:bodyPr>
          <a:lstStyle/>
          <a:p>
            <a:r>
              <a:rPr lang="en-CA" sz="1600" b="1" i="0" dirty="0">
                <a:solidFill>
                  <a:schemeClr val="accent2"/>
                </a:solidFill>
                <a:effectLst/>
                <a:latin typeface="Konnect"/>
              </a:rPr>
              <a:t>According to a Reuters report, Canadian Tire has ramped up efforts to reduce reliance on US suppliers, bracing for possible long-term tariff impacts. Similarly, other retailers are strategizing ways to mitigate disruptions in supply chains.</a:t>
            </a:r>
            <a:endParaRPr lang="en-US" sz="1600" b="1" dirty="0">
              <a:solidFill>
                <a:schemeClr val="accent2"/>
              </a:solidFill>
            </a:endParaRPr>
          </a:p>
        </p:txBody>
      </p:sp>
    </p:spTree>
    <p:extLst>
      <p:ext uri="{BB962C8B-B14F-4D97-AF65-F5344CB8AC3E}">
        <p14:creationId xmlns:p14="http://schemas.microsoft.com/office/powerpoint/2010/main" val="1982281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4" y="-15087"/>
            <a:ext cx="9135901" cy="6858000"/>
          </a:xfrm>
          <a:prstGeom prst="rect">
            <a:avLst/>
          </a:prstGeom>
        </p:spPr>
      </p:pic>
      <p:sp>
        <p:nvSpPr>
          <p:cNvPr id="2" name="Title 1"/>
          <p:cNvSpPr>
            <a:spLocks noGrp="1"/>
          </p:cNvSpPr>
          <p:nvPr>
            <p:ph type="ctrTitle"/>
          </p:nvPr>
        </p:nvSpPr>
        <p:spPr>
          <a:xfrm>
            <a:off x="679996" y="224788"/>
            <a:ext cx="7772400" cy="792088"/>
          </a:xfrm>
        </p:spPr>
        <p:txBody>
          <a:bodyPr/>
          <a:lstStyle/>
          <a:p>
            <a:r>
              <a:rPr lang="en-US" dirty="0"/>
              <a:t>Canada’s # 1 Wayne</a:t>
            </a:r>
          </a:p>
        </p:txBody>
      </p:sp>
      <p:pic>
        <p:nvPicPr>
          <p:cNvPr id="8" name="Picture 7">
            <a:extLst>
              <a:ext uri="{FF2B5EF4-FFF2-40B4-BE49-F238E27FC236}">
                <a16:creationId xmlns:a16="http://schemas.microsoft.com/office/drawing/2014/main" id="{A0A80854-8A83-C481-1789-62236C7E2671}"/>
              </a:ext>
            </a:extLst>
          </p:cNvPr>
          <p:cNvPicPr>
            <a:picLocks noChangeAspect="1"/>
          </p:cNvPicPr>
          <p:nvPr/>
        </p:nvPicPr>
        <p:blipFill>
          <a:blip r:embed="rId3"/>
          <a:stretch>
            <a:fillRect/>
          </a:stretch>
        </p:blipFill>
        <p:spPr>
          <a:xfrm>
            <a:off x="2157438" y="2816854"/>
            <a:ext cx="2572661" cy="2952778"/>
          </a:xfrm>
          <a:prstGeom prst="rect">
            <a:avLst/>
          </a:prstGeom>
        </p:spPr>
      </p:pic>
      <p:pic>
        <p:nvPicPr>
          <p:cNvPr id="6" name="Picture 5">
            <a:extLst>
              <a:ext uri="{FF2B5EF4-FFF2-40B4-BE49-F238E27FC236}">
                <a16:creationId xmlns:a16="http://schemas.microsoft.com/office/drawing/2014/main" id="{3DF8FFF5-FC05-92F1-A62C-CF8D2D7F1FEE}"/>
              </a:ext>
            </a:extLst>
          </p:cNvPr>
          <p:cNvPicPr>
            <a:picLocks noChangeAspect="1"/>
          </p:cNvPicPr>
          <p:nvPr/>
        </p:nvPicPr>
        <p:blipFill>
          <a:blip r:embed="rId4"/>
          <a:stretch>
            <a:fillRect/>
          </a:stretch>
        </p:blipFill>
        <p:spPr>
          <a:xfrm>
            <a:off x="336394" y="1472489"/>
            <a:ext cx="2326817" cy="2388481"/>
          </a:xfrm>
          <a:prstGeom prst="rect">
            <a:avLst/>
          </a:prstGeom>
        </p:spPr>
      </p:pic>
      <p:pic>
        <p:nvPicPr>
          <p:cNvPr id="14" name="Picture 13">
            <a:extLst>
              <a:ext uri="{FF2B5EF4-FFF2-40B4-BE49-F238E27FC236}">
                <a16:creationId xmlns:a16="http://schemas.microsoft.com/office/drawing/2014/main" id="{C8F3769D-2C48-24EA-D528-0AFD837CA484}"/>
              </a:ext>
            </a:extLst>
          </p:cNvPr>
          <p:cNvPicPr>
            <a:picLocks noChangeAspect="1"/>
          </p:cNvPicPr>
          <p:nvPr/>
        </p:nvPicPr>
        <p:blipFill>
          <a:blip r:embed="rId5"/>
          <a:stretch>
            <a:fillRect/>
          </a:stretch>
        </p:blipFill>
        <p:spPr>
          <a:xfrm>
            <a:off x="5033169" y="1569042"/>
            <a:ext cx="2668857" cy="2952778"/>
          </a:xfrm>
          <a:prstGeom prst="rect">
            <a:avLst/>
          </a:prstGeom>
        </p:spPr>
      </p:pic>
      <p:pic>
        <p:nvPicPr>
          <p:cNvPr id="12" name="Picture 11">
            <a:extLst>
              <a:ext uri="{FF2B5EF4-FFF2-40B4-BE49-F238E27FC236}">
                <a16:creationId xmlns:a16="http://schemas.microsoft.com/office/drawing/2014/main" id="{FF8BC9E7-EC4B-0324-3D89-FE709F434C8D}"/>
              </a:ext>
            </a:extLst>
          </p:cNvPr>
          <p:cNvPicPr>
            <a:picLocks noChangeAspect="1"/>
          </p:cNvPicPr>
          <p:nvPr/>
        </p:nvPicPr>
        <p:blipFill>
          <a:blip r:embed="rId6"/>
          <a:stretch>
            <a:fillRect/>
          </a:stretch>
        </p:blipFill>
        <p:spPr>
          <a:xfrm rot="21015593">
            <a:off x="5547518" y="4857604"/>
            <a:ext cx="2878088" cy="1600497"/>
          </a:xfrm>
          <a:prstGeom prst="rect">
            <a:avLst/>
          </a:prstGeom>
        </p:spPr>
      </p:pic>
      <p:pic>
        <p:nvPicPr>
          <p:cNvPr id="21" name="Picture 20">
            <a:extLst>
              <a:ext uri="{FF2B5EF4-FFF2-40B4-BE49-F238E27FC236}">
                <a16:creationId xmlns:a16="http://schemas.microsoft.com/office/drawing/2014/main" id="{30188A17-73DC-8C19-A48B-430F6C06F89A}"/>
              </a:ext>
            </a:extLst>
          </p:cNvPr>
          <p:cNvPicPr>
            <a:picLocks noChangeAspect="1"/>
          </p:cNvPicPr>
          <p:nvPr/>
        </p:nvPicPr>
        <p:blipFill>
          <a:blip r:embed="rId7"/>
          <a:stretch>
            <a:fillRect/>
          </a:stretch>
        </p:blipFill>
        <p:spPr>
          <a:xfrm>
            <a:off x="6839938" y="3169262"/>
            <a:ext cx="2124224" cy="1676828"/>
          </a:xfrm>
          <a:prstGeom prst="rect">
            <a:avLst/>
          </a:prstGeom>
        </p:spPr>
      </p:pic>
      <p:pic>
        <p:nvPicPr>
          <p:cNvPr id="23" name="Picture 22">
            <a:extLst>
              <a:ext uri="{FF2B5EF4-FFF2-40B4-BE49-F238E27FC236}">
                <a16:creationId xmlns:a16="http://schemas.microsoft.com/office/drawing/2014/main" id="{46B4BB7C-1BC6-4ED8-3166-79EE0244990E}"/>
              </a:ext>
            </a:extLst>
          </p:cNvPr>
          <p:cNvPicPr>
            <a:picLocks noChangeAspect="1"/>
          </p:cNvPicPr>
          <p:nvPr/>
        </p:nvPicPr>
        <p:blipFill>
          <a:blip r:embed="rId8"/>
          <a:stretch>
            <a:fillRect/>
          </a:stretch>
        </p:blipFill>
        <p:spPr>
          <a:xfrm>
            <a:off x="587392" y="3767744"/>
            <a:ext cx="1610682" cy="2108997"/>
          </a:xfrm>
          <a:prstGeom prst="rect">
            <a:avLst/>
          </a:prstGeom>
        </p:spPr>
      </p:pic>
      <p:pic>
        <p:nvPicPr>
          <p:cNvPr id="24" name="Picture 23">
            <a:extLst>
              <a:ext uri="{FF2B5EF4-FFF2-40B4-BE49-F238E27FC236}">
                <a16:creationId xmlns:a16="http://schemas.microsoft.com/office/drawing/2014/main" id="{496C0111-B1F0-A865-92BD-E6C9849509D7}"/>
              </a:ext>
            </a:extLst>
          </p:cNvPr>
          <p:cNvPicPr>
            <a:picLocks noChangeAspect="1"/>
          </p:cNvPicPr>
          <p:nvPr/>
        </p:nvPicPr>
        <p:blipFill>
          <a:blip r:embed="rId9"/>
          <a:stretch>
            <a:fillRect/>
          </a:stretch>
        </p:blipFill>
        <p:spPr>
          <a:xfrm>
            <a:off x="2127450" y="5564931"/>
            <a:ext cx="1854878" cy="1030780"/>
          </a:xfrm>
          <a:prstGeom prst="rect">
            <a:avLst/>
          </a:prstGeom>
        </p:spPr>
      </p:pic>
    </p:spTree>
    <p:extLst>
      <p:ext uri="{BB962C8B-B14F-4D97-AF65-F5344CB8AC3E}">
        <p14:creationId xmlns:p14="http://schemas.microsoft.com/office/powerpoint/2010/main" val="48462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34305"/>
            <a:ext cx="9352544" cy="6858000"/>
          </a:xfrm>
          <a:prstGeom prst="rect">
            <a:avLst/>
          </a:prstGeom>
        </p:spPr>
      </p:pic>
      <p:sp>
        <p:nvSpPr>
          <p:cNvPr id="2" name="Title 1"/>
          <p:cNvSpPr>
            <a:spLocks noGrp="1"/>
          </p:cNvSpPr>
          <p:nvPr>
            <p:ph type="ctrTitle"/>
          </p:nvPr>
        </p:nvSpPr>
        <p:spPr>
          <a:xfrm>
            <a:off x="216643" y="279979"/>
            <a:ext cx="8563020" cy="785531"/>
          </a:xfrm>
        </p:spPr>
        <p:txBody>
          <a:bodyPr>
            <a:noAutofit/>
          </a:bodyPr>
          <a:lstStyle/>
          <a:p>
            <a:r>
              <a:rPr lang="en-US" sz="2800" b="1" dirty="0"/>
              <a:t>When You Attack Your Largest Customer – Stuff Happens…</a:t>
            </a:r>
          </a:p>
        </p:txBody>
      </p:sp>
      <p:pic>
        <p:nvPicPr>
          <p:cNvPr id="5" name="Picture 4">
            <a:extLst>
              <a:ext uri="{FF2B5EF4-FFF2-40B4-BE49-F238E27FC236}">
                <a16:creationId xmlns:a16="http://schemas.microsoft.com/office/drawing/2014/main" id="{DA2A46BA-79C3-D02E-1772-4AB1F98255D2}"/>
              </a:ext>
            </a:extLst>
          </p:cNvPr>
          <p:cNvPicPr>
            <a:picLocks noChangeAspect="1"/>
          </p:cNvPicPr>
          <p:nvPr/>
        </p:nvPicPr>
        <p:blipFill>
          <a:blip r:embed="rId3"/>
          <a:stretch>
            <a:fillRect/>
          </a:stretch>
        </p:blipFill>
        <p:spPr>
          <a:xfrm>
            <a:off x="1606199" y="3136808"/>
            <a:ext cx="6852001" cy="1615589"/>
          </a:xfrm>
          <a:prstGeom prst="rect">
            <a:avLst/>
          </a:prstGeom>
        </p:spPr>
      </p:pic>
      <p:sp>
        <p:nvSpPr>
          <p:cNvPr id="11" name="TextBox 10">
            <a:extLst>
              <a:ext uri="{FF2B5EF4-FFF2-40B4-BE49-F238E27FC236}">
                <a16:creationId xmlns:a16="http://schemas.microsoft.com/office/drawing/2014/main" id="{CE9331CC-83A7-CB60-CFA1-13DBE5BC05E2}"/>
              </a:ext>
            </a:extLst>
          </p:cNvPr>
          <p:cNvSpPr txBox="1"/>
          <p:nvPr/>
        </p:nvSpPr>
        <p:spPr>
          <a:xfrm>
            <a:off x="1976901" y="5146199"/>
            <a:ext cx="5190197" cy="369332"/>
          </a:xfrm>
          <a:prstGeom prst="rect">
            <a:avLst/>
          </a:prstGeom>
          <a:noFill/>
        </p:spPr>
        <p:txBody>
          <a:bodyPr wrap="square">
            <a:spAutoFit/>
          </a:bodyPr>
          <a:lstStyle/>
          <a:p>
            <a:r>
              <a:rPr lang="en-CA" dirty="0">
                <a:hlinkClick r:id="rId4"/>
              </a:rPr>
              <a:t>https://businessdatalab.ca/canada-u-s-trade-tracker/</a:t>
            </a:r>
            <a:endParaRPr lang="en-CA" dirty="0"/>
          </a:p>
        </p:txBody>
      </p:sp>
      <p:pic>
        <p:nvPicPr>
          <p:cNvPr id="13" name="Picture 12">
            <a:extLst>
              <a:ext uri="{FF2B5EF4-FFF2-40B4-BE49-F238E27FC236}">
                <a16:creationId xmlns:a16="http://schemas.microsoft.com/office/drawing/2014/main" id="{CF6249B4-D4A2-E0CE-4D74-697B82647861}"/>
              </a:ext>
            </a:extLst>
          </p:cNvPr>
          <p:cNvPicPr>
            <a:picLocks noChangeAspect="1"/>
          </p:cNvPicPr>
          <p:nvPr/>
        </p:nvPicPr>
        <p:blipFill>
          <a:blip r:embed="rId5"/>
          <a:stretch>
            <a:fillRect/>
          </a:stretch>
        </p:blipFill>
        <p:spPr>
          <a:xfrm>
            <a:off x="481514" y="3136808"/>
            <a:ext cx="1124685" cy="1642095"/>
          </a:xfrm>
          <a:prstGeom prst="rect">
            <a:avLst/>
          </a:prstGeom>
        </p:spPr>
      </p:pic>
      <p:pic>
        <p:nvPicPr>
          <p:cNvPr id="16" name="Picture 15">
            <a:extLst>
              <a:ext uri="{FF2B5EF4-FFF2-40B4-BE49-F238E27FC236}">
                <a16:creationId xmlns:a16="http://schemas.microsoft.com/office/drawing/2014/main" id="{8EFE7761-2E1A-0EBB-E70C-05BFC4D81A0F}"/>
              </a:ext>
            </a:extLst>
          </p:cNvPr>
          <p:cNvPicPr>
            <a:picLocks noChangeAspect="1"/>
          </p:cNvPicPr>
          <p:nvPr/>
        </p:nvPicPr>
        <p:blipFill>
          <a:blip r:embed="rId6"/>
          <a:stretch>
            <a:fillRect/>
          </a:stretch>
        </p:blipFill>
        <p:spPr>
          <a:xfrm>
            <a:off x="1145999" y="1848942"/>
            <a:ext cx="7772400" cy="894064"/>
          </a:xfrm>
          <a:prstGeom prst="rect">
            <a:avLst/>
          </a:prstGeom>
        </p:spPr>
      </p:pic>
    </p:spTree>
    <p:extLst>
      <p:ext uri="{BB962C8B-B14F-4D97-AF65-F5344CB8AC3E}">
        <p14:creationId xmlns:p14="http://schemas.microsoft.com/office/powerpoint/2010/main" val="527908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8EFB-3FB1-8B98-3256-EFA35DC18C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FBB9AEA-B9FC-E55E-89CE-B234D72BD2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5901" cy="6858000"/>
          </a:xfrm>
          <a:prstGeom prst="rect">
            <a:avLst/>
          </a:prstGeom>
        </p:spPr>
      </p:pic>
      <p:sp>
        <p:nvSpPr>
          <p:cNvPr id="2" name="Title 1">
            <a:extLst>
              <a:ext uri="{FF2B5EF4-FFF2-40B4-BE49-F238E27FC236}">
                <a16:creationId xmlns:a16="http://schemas.microsoft.com/office/drawing/2014/main" id="{D6F4A5D2-10F1-9910-3D7B-30605E266027}"/>
              </a:ext>
            </a:extLst>
          </p:cNvPr>
          <p:cNvSpPr>
            <a:spLocks noGrp="1"/>
          </p:cNvSpPr>
          <p:nvPr>
            <p:ph type="ctrTitle"/>
          </p:nvPr>
        </p:nvSpPr>
        <p:spPr>
          <a:xfrm>
            <a:off x="412259" y="317093"/>
            <a:ext cx="8171787" cy="785531"/>
          </a:xfrm>
        </p:spPr>
        <p:txBody>
          <a:bodyPr>
            <a:noAutofit/>
          </a:bodyPr>
          <a:lstStyle/>
          <a:p>
            <a:r>
              <a:rPr lang="en-US" sz="3600" b="1" dirty="0"/>
              <a:t>Not Just an Empty Shelf</a:t>
            </a:r>
          </a:p>
        </p:txBody>
      </p:sp>
      <p:pic>
        <p:nvPicPr>
          <p:cNvPr id="8" name="Picture 7">
            <a:extLst>
              <a:ext uri="{FF2B5EF4-FFF2-40B4-BE49-F238E27FC236}">
                <a16:creationId xmlns:a16="http://schemas.microsoft.com/office/drawing/2014/main" id="{5C145C01-AEC2-F57E-A8BF-64FC67B4405F}"/>
              </a:ext>
            </a:extLst>
          </p:cNvPr>
          <p:cNvPicPr>
            <a:picLocks noChangeAspect="1"/>
          </p:cNvPicPr>
          <p:nvPr/>
        </p:nvPicPr>
        <p:blipFill>
          <a:blip r:embed="rId3"/>
          <a:stretch>
            <a:fillRect/>
          </a:stretch>
        </p:blipFill>
        <p:spPr>
          <a:xfrm>
            <a:off x="607876" y="2036404"/>
            <a:ext cx="3225475" cy="1940022"/>
          </a:xfrm>
          <a:prstGeom prst="rect">
            <a:avLst/>
          </a:prstGeom>
        </p:spPr>
      </p:pic>
      <p:sp>
        <p:nvSpPr>
          <p:cNvPr id="10" name="TextBox 9">
            <a:extLst>
              <a:ext uri="{FF2B5EF4-FFF2-40B4-BE49-F238E27FC236}">
                <a16:creationId xmlns:a16="http://schemas.microsoft.com/office/drawing/2014/main" id="{E8AD8FD5-A7F0-14BB-0F3A-2DB7FD719221}"/>
              </a:ext>
            </a:extLst>
          </p:cNvPr>
          <p:cNvSpPr txBox="1"/>
          <p:nvPr/>
        </p:nvSpPr>
        <p:spPr>
          <a:xfrm>
            <a:off x="4226978" y="1606031"/>
            <a:ext cx="4622800" cy="2800767"/>
          </a:xfrm>
          <a:prstGeom prst="rect">
            <a:avLst/>
          </a:prstGeom>
          <a:noFill/>
        </p:spPr>
        <p:txBody>
          <a:bodyPr wrap="square">
            <a:spAutoFit/>
          </a:bodyPr>
          <a:lstStyle/>
          <a:p>
            <a:r>
              <a:rPr lang="en-CA" sz="1600" b="0" i="0" u="none" strike="noStrike" dirty="0">
                <a:solidFill>
                  <a:srgbClr val="0F69FF"/>
                </a:solidFill>
                <a:effectLst/>
                <a:latin typeface="_OpenSans"/>
                <a:hlinkClick r:id="rId4"/>
              </a:rPr>
              <a:t>Kentucky Distillers' Association</a:t>
            </a:r>
            <a:r>
              <a:rPr lang="en-CA" sz="1600" b="0" i="0" dirty="0">
                <a:solidFill>
                  <a:srgbClr val="333333"/>
                </a:solidFill>
                <a:effectLst/>
                <a:latin typeface="_OpenSans"/>
              </a:rPr>
              <a:t> President Eric Gregory noted that bourbon distilling is a $9 billion industry in the state and supports more than 23,000 jobs across the distilleries, tourism, hospitality, and other industries in the commonwealth, which is home to 95% of the world's bourbon. This latest action by Canada in response to the U.S. stands to impact these jobs, with Gregory stating it's the </a:t>
            </a:r>
            <a:r>
              <a:rPr lang="en-CA" sz="1600" b="0" i="0" dirty="0">
                <a:solidFill>
                  <a:srgbClr val="333333"/>
                </a:solidFill>
                <a:effectLst/>
                <a:highlight>
                  <a:srgbClr val="FFFF00"/>
                </a:highlight>
                <a:latin typeface="_OpenSans"/>
              </a:rPr>
              <a:t>"corn farmers, truckers, distillery workers, barrel makers, bartenders, servers, and the communities and businesses" that will face loss.</a:t>
            </a:r>
            <a:endParaRPr lang="en-US" sz="1600" dirty="0">
              <a:highlight>
                <a:srgbClr val="FFFF00"/>
              </a:highlight>
            </a:endParaRPr>
          </a:p>
        </p:txBody>
      </p:sp>
      <p:sp>
        <p:nvSpPr>
          <p:cNvPr id="12" name="TextBox 11">
            <a:extLst>
              <a:ext uri="{FF2B5EF4-FFF2-40B4-BE49-F238E27FC236}">
                <a16:creationId xmlns:a16="http://schemas.microsoft.com/office/drawing/2014/main" id="{D4B4EF70-0566-B18C-9A4C-C587B384092C}"/>
              </a:ext>
            </a:extLst>
          </p:cNvPr>
          <p:cNvSpPr txBox="1"/>
          <p:nvPr/>
        </p:nvSpPr>
        <p:spPr>
          <a:xfrm>
            <a:off x="717733" y="4494274"/>
            <a:ext cx="7560840" cy="923330"/>
          </a:xfrm>
          <a:prstGeom prst="rect">
            <a:avLst/>
          </a:prstGeom>
          <a:noFill/>
        </p:spPr>
        <p:txBody>
          <a:bodyPr wrap="square">
            <a:spAutoFit/>
          </a:bodyPr>
          <a:lstStyle/>
          <a:p>
            <a:r>
              <a:rPr lang="en-CA" b="0" i="0" dirty="0">
                <a:solidFill>
                  <a:srgbClr val="333333"/>
                </a:solidFill>
                <a:effectLst/>
                <a:latin typeface="_OpenSans"/>
              </a:rPr>
              <a:t>Major bourbon distillers in Kentucky such as </a:t>
            </a:r>
            <a:r>
              <a:rPr lang="en-CA" b="0" i="0" u="none" strike="noStrike" dirty="0">
                <a:solidFill>
                  <a:srgbClr val="0F69FF"/>
                </a:solidFill>
                <a:effectLst/>
                <a:latin typeface="_OpenSans"/>
                <a:hlinkClick r:id="rId5"/>
              </a:rPr>
              <a:t>Brown-Forman</a:t>
            </a:r>
            <a:r>
              <a:rPr lang="en-CA" b="0" i="0" dirty="0">
                <a:solidFill>
                  <a:srgbClr val="333333"/>
                </a:solidFill>
                <a:effectLst/>
                <a:latin typeface="_OpenSans"/>
              </a:rPr>
              <a:t>, which, as one of the leading exporters of U.S. spirits globally, has 55% of its net sales coming from outside the U.S., stand to feel a substantial impact from the tariffs.</a:t>
            </a:r>
            <a:endParaRPr lang="en-US" dirty="0"/>
          </a:p>
        </p:txBody>
      </p:sp>
      <p:pic>
        <p:nvPicPr>
          <p:cNvPr id="14" name="Picture 13">
            <a:extLst>
              <a:ext uri="{FF2B5EF4-FFF2-40B4-BE49-F238E27FC236}">
                <a16:creationId xmlns:a16="http://schemas.microsoft.com/office/drawing/2014/main" id="{F000C8A3-EA58-7CEE-4A30-53842AB97904}"/>
              </a:ext>
            </a:extLst>
          </p:cNvPr>
          <p:cNvPicPr>
            <a:picLocks noChangeAspect="1"/>
          </p:cNvPicPr>
          <p:nvPr/>
        </p:nvPicPr>
        <p:blipFill>
          <a:blip r:embed="rId6"/>
          <a:stretch>
            <a:fillRect/>
          </a:stretch>
        </p:blipFill>
        <p:spPr>
          <a:xfrm>
            <a:off x="7613574" y="5417604"/>
            <a:ext cx="1329998" cy="1206185"/>
          </a:xfrm>
          <a:prstGeom prst="rect">
            <a:avLst/>
          </a:prstGeom>
        </p:spPr>
      </p:pic>
    </p:spTree>
    <p:extLst>
      <p:ext uri="{BB962C8B-B14F-4D97-AF65-F5344CB8AC3E}">
        <p14:creationId xmlns:p14="http://schemas.microsoft.com/office/powerpoint/2010/main" val="234751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0"/>
            <a:ext cx="9135901" cy="6858000"/>
          </a:xfrm>
          <a:prstGeom prst="rect">
            <a:avLst/>
          </a:prstGeom>
        </p:spPr>
      </p:pic>
      <p:pic>
        <p:nvPicPr>
          <p:cNvPr id="5" name="Picture 4">
            <a:extLst>
              <a:ext uri="{FF2B5EF4-FFF2-40B4-BE49-F238E27FC236}">
                <a16:creationId xmlns:a16="http://schemas.microsoft.com/office/drawing/2014/main" id="{37CC5EB8-A8C7-A3E9-EF9F-28C08D501D98}"/>
              </a:ext>
            </a:extLst>
          </p:cNvPr>
          <p:cNvPicPr>
            <a:picLocks noChangeAspect="1"/>
          </p:cNvPicPr>
          <p:nvPr/>
        </p:nvPicPr>
        <p:blipFill>
          <a:blip r:embed="rId3"/>
          <a:stretch>
            <a:fillRect/>
          </a:stretch>
        </p:blipFill>
        <p:spPr>
          <a:xfrm>
            <a:off x="536969" y="1455285"/>
            <a:ext cx="3527472" cy="4180035"/>
          </a:xfrm>
          <a:prstGeom prst="rect">
            <a:avLst/>
          </a:prstGeom>
        </p:spPr>
      </p:pic>
      <p:pic>
        <p:nvPicPr>
          <p:cNvPr id="6" name="Picture 5">
            <a:extLst>
              <a:ext uri="{FF2B5EF4-FFF2-40B4-BE49-F238E27FC236}">
                <a16:creationId xmlns:a16="http://schemas.microsoft.com/office/drawing/2014/main" id="{D786AB88-8BA9-BC2B-1400-A6A3ECDA705F}"/>
              </a:ext>
            </a:extLst>
          </p:cNvPr>
          <p:cNvPicPr>
            <a:picLocks noChangeAspect="1"/>
          </p:cNvPicPr>
          <p:nvPr/>
        </p:nvPicPr>
        <p:blipFill>
          <a:blip r:embed="rId4"/>
          <a:stretch>
            <a:fillRect/>
          </a:stretch>
        </p:blipFill>
        <p:spPr>
          <a:xfrm>
            <a:off x="5810521" y="1596727"/>
            <a:ext cx="2704022" cy="3897149"/>
          </a:xfrm>
          <a:prstGeom prst="rect">
            <a:avLst/>
          </a:prstGeom>
        </p:spPr>
      </p:pic>
      <p:pic>
        <p:nvPicPr>
          <p:cNvPr id="7" name="Picture 6">
            <a:extLst>
              <a:ext uri="{FF2B5EF4-FFF2-40B4-BE49-F238E27FC236}">
                <a16:creationId xmlns:a16="http://schemas.microsoft.com/office/drawing/2014/main" id="{DC473C04-0C48-EA02-5CFC-D1CDEDD72123}"/>
              </a:ext>
            </a:extLst>
          </p:cNvPr>
          <p:cNvPicPr>
            <a:picLocks noChangeAspect="1"/>
          </p:cNvPicPr>
          <p:nvPr/>
        </p:nvPicPr>
        <p:blipFill>
          <a:blip r:embed="rId5"/>
          <a:stretch>
            <a:fillRect/>
          </a:stretch>
        </p:blipFill>
        <p:spPr>
          <a:xfrm>
            <a:off x="1999331" y="3265139"/>
            <a:ext cx="3744416" cy="2508325"/>
          </a:xfrm>
          <a:prstGeom prst="rect">
            <a:avLst/>
          </a:prstGeom>
        </p:spPr>
      </p:pic>
      <p:pic>
        <p:nvPicPr>
          <p:cNvPr id="9" name="Picture 8">
            <a:extLst>
              <a:ext uri="{FF2B5EF4-FFF2-40B4-BE49-F238E27FC236}">
                <a16:creationId xmlns:a16="http://schemas.microsoft.com/office/drawing/2014/main" id="{D51DE295-3778-CD41-8DF1-68098B67427F}"/>
              </a:ext>
            </a:extLst>
          </p:cNvPr>
          <p:cNvPicPr>
            <a:picLocks noChangeAspect="1"/>
          </p:cNvPicPr>
          <p:nvPr/>
        </p:nvPicPr>
        <p:blipFill>
          <a:blip r:embed="rId6"/>
          <a:stretch>
            <a:fillRect/>
          </a:stretch>
        </p:blipFill>
        <p:spPr>
          <a:xfrm>
            <a:off x="7162532" y="5635320"/>
            <a:ext cx="1801956" cy="965064"/>
          </a:xfrm>
          <a:prstGeom prst="rect">
            <a:avLst/>
          </a:prstGeom>
        </p:spPr>
      </p:pic>
      <p:sp>
        <p:nvSpPr>
          <p:cNvPr id="10" name="TextBox 9">
            <a:extLst>
              <a:ext uri="{FF2B5EF4-FFF2-40B4-BE49-F238E27FC236}">
                <a16:creationId xmlns:a16="http://schemas.microsoft.com/office/drawing/2014/main" id="{04E947AD-2019-CD6B-1B38-C162EAEFD305}"/>
              </a:ext>
            </a:extLst>
          </p:cNvPr>
          <p:cNvSpPr txBox="1"/>
          <p:nvPr/>
        </p:nvSpPr>
        <p:spPr>
          <a:xfrm>
            <a:off x="548737" y="257616"/>
            <a:ext cx="7752556" cy="1077218"/>
          </a:xfrm>
          <a:prstGeom prst="rect">
            <a:avLst/>
          </a:prstGeom>
          <a:noFill/>
        </p:spPr>
        <p:txBody>
          <a:bodyPr wrap="square">
            <a:spAutoFit/>
          </a:bodyPr>
          <a:lstStyle/>
          <a:p>
            <a:r>
              <a:rPr lang="en-CA" sz="3200" b="1" i="0" dirty="0">
                <a:solidFill>
                  <a:srgbClr val="333333"/>
                </a:solidFill>
                <a:effectLst/>
                <a:latin typeface="Arial" panose="020B0604020202020204" pitchFamily="34" charset="0"/>
                <a:cs typeface="Arial" panose="020B0604020202020204" pitchFamily="34" charset="0"/>
              </a:rPr>
              <a:t>Buy Canadian movement starts to take a sizable bite out of U.S. business</a:t>
            </a:r>
          </a:p>
        </p:txBody>
      </p:sp>
    </p:spTree>
    <p:extLst>
      <p:ext uri="{BB962C8B-B14F-4D97-AF65-F5344CB8AC3E}">
        <p14:creationId xmlns:p14="http://schemas.microsoft.com/office/powerpoint/2010/main" val="3463274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BD976-ED08-CA07-2B70-6B0E47B3FB69}"/>
            </a:ext>
          </a:extLst>
        </p:cNvPr>
        <p:cNvGrpSpPr/>
        <p:nvPr/>
      </p:nvGrpSpPr>
      <p:grpSpPr>
        <a:xfrm>
          <a:off x="0" y="0"/>
          <a:ext cx="0" cy="0"/>
          <a:chOff x="0" y="0"/>
          <a:chExt cx="0" cy="0"/>
        </a:xfrm>
      </p:grpSpPr>
      <p:sp>
        <p:nvSpPr>
          <p:cNvPr id="10" name="Chart Placeholder 9">
            <a:extLst>
              <a:ext uri="{FF2B5EF4-FFF2-40B4-BE49-F238E27FC236}">
                <a16:creationId xmlns:a16="http://schemas.microsoft.com/office/drawing/2014/main" id="{C7A2074F-D88A-E2AA-6591-C47472659152}"/>
              </a:ext>
            </a:extLst>
          </p:cNvPr>
          <p:cNvSpPr>
            <a:spLocks noGrp="1"/>
          </p:cNvSpPr>
          <p:nvPr>
            <p:ph type="chart" sz="quarter" idx="10"/>
          </p:nvPr>
        </p:nvSpPr>
        <p:spPr/>
        <p:txBody>
          <a:bodyPr>
            <a:normAutofit/>
          </a:bodyPr>
          <a:lstStyle/>
          <a:p>
            <a:r>
              <a:rPr lang="en-US" sz="1800" b="1" dirty="0">
                <a:solidFill>
                  <a:schemeClr val="bg1"/>
                </a:solidFill>
              </a:rPr>
              <a:t>Overview of Regional Uncertainty</a:t>
            </a:r>
          </a:p>
          <a:p>
            <a:pPr lvl="1">
              <a:buFont typeface="Courier New" panose="02070309020205020404" pitchFamily="49" charset="0"/>
              <a:buChar char="o"/>
            </a:pPr>
            <a:r>
              <a:rPr lang="en-US" sz="1350" b="1" dirty="0"/>
              <a:t>Trade disputes and tariff escalations </a:t>
            </a:r>
            <a:r>
              <a:rPr lang="en-US" sz="1350" dirty="0"/>
              <a:t>affecting North America</a:t>
            </a:r>
          </a:p>
          <a:p>
            <a:pPr lvl="1">
              <a:buFont typeface="Courier New" panose="02070309020205020404" pitchFamily="49" charset="0"/>
              <a:buChar char="o"/>
            </a:pPr>
            <a:r>
              <a:rPr lang="en-US" sz="1350" b="1" dirty="0"/>
              <a:t>Impact of new tariffs </a:t>
            </a:r>
            <a:r>
              <a:rPr lang="en-US" sz="1350" dirty="0"/>
              <a:t>on supply chains</a:t>
            </a:r>
          </a:p>
          <a:p>
            <a:pPr lvl="1">
              <a:buFont typeface="Courier New" panose="02070309020205020404" pitchFamily="49" charset="0"/>
              <a:buChar char="o"/>
            </a:pPr>
            <a:r>
              <a:rPr lang="en-US" sz="1350" b="1" dirty="0"/>
              <a:t>Upcoming USMCA review in 2026 </a:t>
            </a:r>
            <a:r>
              <a:rPr lang="en-US" sz="1350" dirty="0"/>
              <a:t>and potential renegotiations</a:t>
            </a:r>
          </a:p>
          <a:p>
            <a:pPr marL="342900" lvl="1" indent="0">
              <a:buNone/>
            </a:pPr>
            <a:endParaRPr lang="en-US" sz="1350" b="1" dirty="0"/>
          </a:p>
          <a:p>
            <a:pPr marL="0" indent="0">
              <a:buNone/>
            </a:pPr>
            <a:r>
              <a:rPr lang="en-US" sz="1800" dirty="0">
                <a:solidFill>
                  <a:schemeClr val="bg1"/>
                </a:solidFill>
              </a:rPr>
              <a:t>•  </a:t>
            </a:r>
            <a:r>
              <a:rPr lang="en-US" sz="1800" b="1" dirty="0">
                <a:solidFill>
                  <a:schemeClr val="bg1"/>
                </a:solidFill>
              </a:rPr>
              <a:t>Role of Licensed Customs Brokers:</a:t>
            </a:r>
          </a:p>
          <a:p>
            <a:pPr lvl="1">
              <a:buFont typeface="Courier New" panose="02070309020205020404" pitchFamily="49" charset="0"/>
              <a:buChar char="o"/>
            </a:pPr>
            <a:r>
              <a:rPr lang="en-US" sz="1350" b="1" dirty="0"/>
              <a:t>Ensuring trade compliance </a:t>
            </a:r>
            <a:r>
              <a:rPr lang="en-US" sz="1350" dirty="0"/>
              <a:t>amid shifting regulations.</a:t>
            </a:r>
          </a:p>
          <a:p>
            <a:pPr lvl="1">
              <a:buFont typeface="Courier New" panose="02070309020205020404" pitchFamily="49" charset="0"/>
              <a:buChar char="o"/>
            </a:pPr>
            <a:r>
              <a:rPr lang="en-US" sz="1350" b="1" dirty="0"/>
              <a:t>Minimizing risks for importers/exporters </a:t>
            </a:r>
            <a:r>
              <a:rPr lang="en-US" sz="1350" dirty="0"/>
              <a:t>in a volatile trade environment.</a:t>
            </a:r>
          </a:p>
          <a:p>
            <a:pPr lvl="1">
              <a:buFont typeface="Courier New" panose="02070309020205020404" pitchFamily="49" charset="0"/>
              <a:buChar char="o"/>
            </a:pPr>
            <a:r>
              <a:rPr lang="en-US" sz="1350" b="1" dirty="0"/>
              <a:t>Providing strategic guidance </a:t>
            </a:r>
            <a:r>
              <a:rPr lang="en-US" sz="1350" dirty="0"/>
              <a:t>on duty exemptions and tariff classifications.</a:t>
            </a:r>
          </a:p>
          <a:p>
            <a:pPr marL="0" indent="0">
              <a:buNone/>
            </a:pPr>
            <a:endParaRPr lang="en-US" sz="1350" b="1" dirty="0">
              <a:solidFill>
                <a:schemeClr val="bg1"/>
              </a:solidFill>
            </a:endParaRPr>
          </a:p>
        </p:txBody>
      </p:sp>
      <p:sp>
        <p:nvSpPr>
          <p:cNvPr id="2" name="Title 1">
            <a:extLst>
              <a:ext uri="{FF2B5EF4-FFF2-40B4-BE49-F238E27FC236}">
                <a16:creationId xmlns:a16="http://schemas.microsoft.com/office/drawing/2014/main" id="{56F59424-5997-6F39-EBA5-F3898648E0F8}"/>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3448086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0"/>
            <a:ext cx="9135901" cy="6858000"/>
          </a:xfrm>
          <a:prstGeom prst="rect">
            <a:avLst/>
          </a:prstGeom>
        </p:spPr>
      </p:pic>
      <p:sp>
        <p:nvSpPr>
          <p:cNvPr id="3" name="Subtitle 2"/>
          <p:cNvSpPr>
            <a:spLocks noGrp="1"/>
          </p:cNvSpPr>
          <p:nvPr>
            <p:ph type="subTitle" idx="1"/>
          </p:nvPr>
        </p:nvSpPr>
        <p:spPr>
          <a:xfrm>
            <a:off x="2635696" y="3574980"/>
            <a:ext cx="6400800" cy="1752600"/>
          </a:xfrm>
        </p:spPr>
        <p:txBody>
          <a:bodyPr>
            <a:normAutofit fontScale="55000" lnSpcReduction="20000"/>
          </a:bodyPr>
          <a:lstStyle/>
          <a:p>
            <a:r>
              <a:rPr lang="en-CA" b="0" dirty="0">
                <a:solidFill>
                  <a:srgbClr val="333333"/>
                </a:solidFill>
                <a:effectLst/>
                <a:latin typeface="SchnyderS demi"/>
              </a:rPr>
              <a:t>Canadian Road Trippers Boycotting U.S. Could Mean A $4 Billion Economic Loss </a:t>
            </a:r>
            <a:r>
              <a:rPr lang="en-CA" b="0" i="0" dirty="0">
                <a:solidFill>
                  <a:srgbClr val="333333"/>
                </a:solidFill>
                <a:effectLst/>
                <a:latin typeface="Georgia" panose="02040502050405020303" pitchFamily="18" charset="0"/>
              </a:rPr>
              <a:t>The U.S. Travel Association (USTA) warned last month that even a 10% reduction in</a:t>
            </a:r>
          </a:p>
          <a:p>
            <a:r>
              <a:rPr lang="en-CA" b="0" i="0" dirty="0">
                <a:solidFill>
                  <a:srgbClr val="333333"/>
                </a:solidFill>
                <a:effectLst/>
                <a:latin typeface="Georgia" panose="02040502050405020303" pitchFamily="18" charset="0"/>
              </a:rPr>
              <a:t> Canadian inbound travel could translate to </a:t>
            </a:r>
            <a:r>
              <a:rPr lang="en-CA" b="0" i="0" u="none" strike="noStrike" dirty="0">
                <a:solidFill>
                  <a:srgbClr val="003891"/>
                </a:solidFill>
                <a:effectLst/>
                <a:latin typeface="Georgia" panose="02040502050405020303" pitchFamily="18" charset="0"/>
                <a:hlinkClick r:id="rId3" tooltip="https://www.forbes.com/sites/suzannerowankelleher/2025/02/03/canadian-travel-boycott-of-usa-2-billion/"/>
              </a:rPr>
              <a:t>$2.1 billion in lost spending</a:t>
            </a:r>
            <a:r>
              <a:rPr lang="en-CA" b="0" i="0" dirty="0">
                <a:solidFill>
                  <a:srgbClr val="333333"/>
                </a:solidFill>
                <a:effectLst/>
                <a:latin typeface="Georgia" panose="02040502050405020303" pitchFamily="18" charset="0"/>
              </a:rPr>
              <a:t> and 140,000 jobs jeopardized in the hospitality and related sectors.</a:t>
            </a:r>
            <a:endParaRPr lang="en-CA" b="0" dirty="0">
              <a:solidFill>
                <a:srgbClr val="333333"/>
              </a:solidFill>
              <a:effectLst/>
              <a:latin typeface="SchnyderS demi"/>
            </a:endParaRPr>
          </a:p>
          <a:p>
            <a:endParaRPr lang="en-US" dirty="0"/>
          </a:p>
        </p:txBody>
      </p:sp>
      <p:sp>
        <p:nvSpPr>
          <p:cNvPr id="6" name="TextBox 5">
            <a:extLst>
              <a:ext uri="{FF2B5EF4-FFF2-40B4-BE49-F238E27FC236}">
                <a16:creationId xmlns:a16="http://schemas.microsoft.com/office/drawing/2014/main" id="{6677317F-1C0F-769A-12ED-9401FEA6C668}"/>
              </a:ext>
            </a:extLst>
          </p:cNvPr>
          <p:cNvSpPr txBox="1"/>
          <p:nvPr/>
        </p:nvSpPr>
        <p:spPr>
          <a:xfrm>
            <a:off x="395536" y="1989874"/>
            <a:ext cx="7200800" cy="1477328"/>
          </a:xfrm>
          <a:prstGeom prst="rect">
            <a:avLst/>
          </a:prstGeom>
          <a:noFill/>
        </p:spPr>
        <p:txBody>
          <a:bodyPr wrap="square">
            <a:spAutoFit/>
          </a:bodyPr>
          <a:lstStyle/>
          <a:p>
            <a:pPr algn="l">
              <a:buNone/>
            </a:pPr>
            <a:r>
              <a:rPr lang="en-CA" b="1" i="0" dirty="0">
                <a:effectLst/>
                <a:latin typeface="var(--article-hero-headline--htag--font-family)"/>
              </a:rPr>
              <a:t>More Canadians avoid setting foot in the U.S., 'without even a connection or layover'</a:t>
            </a:r>
          </a:p>
          <a:p>
            <a:pPr algn="l"/>
            <a:r>
              <a:rPr lang="en-CA" i="0" dirty="0">
                <a:effectLst/>
                <a:latin typeface="var(--article-dek--font-family)"/>
              </a:rPr>
              <a:t>Boycotts over Trump’s trade war have dented cross-border traffic and pushed tourism boards to retool ad campaigns as Canadian travelers shift their vacation plans to Mexico and elsewhere.</a:t>
            </a:r>
          </a:p>
        </p:txBody>
      </p:sp>
      <p:sp>
        <p:nvSpPr>
          <p:cNvPr id="9" name="TextBox 8">
            <a:extLst>
              <a:ext uri="{FF2B5EF4-FFF2-40B4-BE49-F238E27FC236}">
                <a16:creationId xmlns:a16="http://schemas.microsoft.com/office/drawing/2014/main" id="{9E568901-1097-0B30-A4EC-A267BED5E84F}"/>
              </a:ext>
            </a:extLst>
          </p:cNvPr>
          <p:cNvSpPr txBox="1"/>
          <p:nvPr/>
        </p:nvSpPr>
        <p:spPr>
          <a:xfrm>
            <a:off x="312751" y="4973693"/>
            <a:ext cx="4645890" cy="923330"/>
          </a:xfrm>
          <a:prstGeom prst="rect">
            <a:avLst/>
          </a:prstGeom>
          <a:noFill/>
        </p:spPr>
        <p:txBody>
          <a:bodyPr wrap="square">
            <a:spAutoFit/>
          </a:bodyPr>
          <a:lstStyle/>
          <a:p>
            <a:pPr algn="l"/>
            <a:r>
              <a:rPr lang="en-CA" b="1" i="0" dirty="0">
                <a:solidFill>
                  <a:srgbClr val="2B2B2B"/>
                </a:solidFill>
                <a:effectLst/>
                <a:latin typeface="Lora" panose="020F0502020204030204" pitchFamily="34" charset="0"/>
              </a:rPr>
              <a:t>Canadian Snowbirds Are Canceling Their Florida Trips and Offloading Properties Amid Tariff War</a:t>
            </a:r>
          </a:p>
        </p:txBody>
      </p:sp>
      <p:sp>
        <p:nvSpPr>
          <p:cNvPr id="10" name="Title 1">
            <a:extLst>
              <a:ext uri="{FF2B5EF4-FFF2-40B4-BE49-F238E27FC236}">
                <a16:creationId xmlns:a16="http://schemas.microsoft.com/office/drawing/2014/main" id="{D32646F1-1EE6-627B-D9BF-D89414EAFC18}"/>
              </a:ext>
            </a:extLst>
          </p:cNvPr>
          <p:cNvSpPr>
            <a:spLocks noGrp="1"/>
          </p:cNvSpPr>
          <p:nvPr>
            <p:ph type="ctrTitle"/>
          </p:nvPr>
        </p:nvSpPr>
        <p:spPr>
          <a:xfrm>
            <a:off x="523725" y="248415"/>
            <a:ext cx="7772400" cy="820340"/>
          </a:xfrm>
        </p:spPr>
        <p:txBody>
          <a:bodyPr/>
          <a:lstStyle/>
          <a:p>
            <a:r>
              <a:rPr lang="en-US" b="1" dirty="0"/>
              <a:t>Tourism</a:t>
            </a:r>
          </a:p>
        </p:txBody>
      </p:sp>
      <p:pic>
        <p:nvPicPr>
          <p:cNvPr id="12" name="Picture 11">
            <a:extLst>
              <a:ext uri="{FF2B5EF4-FFF2-40B4-BE49-F238E27FC236}">
                <a16:creationId xmlns:a16="http://schemas.microsoft.com/office/drawing/2014/main" id="{AE5266A0-B473-0F26-E081-6C9BD5DD1BA4}"/>
              </a:ext>
            </a:extLst>
          </p:cNvPr>
          <p:cNvPicPr>
            <a:picLocks noChangeAspect="1"/>
          </p:cNvPicPr>
          <p:nvPr/>
        </p:nvPicPr>
        <p:blipFill>
          <a:blip r:embed="rId4"/>
          <a:stretch>
            <a:fillRect/>
          </a:stretch>
        </p:blipFill>
        <p:spPr>
          <a:xfrm>
            <a:off x="7778080" y="5560983"/>
            <a:ext cx="1365920" cy="1153932"/>
          </a:xfrm>
          <a:prstGeom prst="rect">
            <a:avLst/>
          </a:prstGeom>
        </p:spPr>
      </p:pic>
      <p:sp>
        <p:nvSpPr>
          <p:cNvPr id="2" name="Subtitle 2">
            <a:extLst>
              <a:ext uri="{FF2B5EF4-FFF2-40B4-BE49-F238E27FC236}">
                <a16:creationId xmlns:a16="http://schemas.microsoft.com/office/drawing/2014/main" id="{E6EA2B8F-4A60-6FE2-2C14-0E0A9E779395}"/>
              </a:ext>
            </a:extLst>
          </p:cNvPr>
          <p:cNvSpPr txBox="1">
            <a:spLocks/>
          </p:cNvSpPr>
          <p:nvPr/>
        </p:nvSpPr>
        <p:spPr>
          <a:xfrm>
            <a:off x="2635696" y="1260229"/>
            <a:ext cx="6400800" cy="76222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CA" sz="2400" b="1" dirty="0">
                <a:solidFill>
                  <a:srgbClr val="FF0000"/>
                </a:solidFill>
                <a:latin typeface="Radio-Canada"/>
              </a:rPr>
              <a:t>Cross-border trips to the U.S. reach COVID lows with nearly 500,000 fewer travellers in February </a:t>
            </a:r>
            <a:endParaRPr lang="en-US" sz="2400" b="1" dirty="0">
              <a:solidFill>
                <a:srgbClr val="FF0000"/>
              </a:solidFill>
            </a:endParaRPr>
          </a:p>
        </p:txBody>
      </p:sp>
    </p:spTree>
    <p:extLst>
      <p:ext uri="{BB962C8B-B14F-4D97-AF65-F5344CB8AC3E}">
        <p14:creationId xmlns:p14="http://schemas.microsoft.com/office/powerpoint/2010/main" val="3273460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45" y="0"/>
            <a:ext cx="9135901" cy="6858000"/>
          </a:xfrm>
          <a:prstGeom prst="rect">
            <a:avLst/>
          </a:prstGeom>
        </p:spPr>
      </p:pic>
      <p:sp>
        <p:nvSpPr>
          <p:cNvPr id="2" name="Title 1"/>
          <p:cNvSpPr>
            <a:spLocks noGrp="1"/>
          </p:cNvSpPr>
          <p:nvPr>
            <p:ph type="ctrTitle"/>
          </p:nvPr>
        </p:nvSpPr>
        <p:spPr>
          <a:xfrm>
            <a:off x="685800" y="454397"/>
            <a:ext cx="7772400" cy="1470025"/>
          </a:xfrm>
        </p:spPr>
        <p:txBody>
          <a:bodyPr>
            <a:normAutofit fontScale="90000"/>
          </a:bodyPr>
          <a:lstStyle/>
          <a:p>
            <a:r>
              <a:rPr lang="en-US" b="1" dirty="0">
                <a:solidFill>
                  <a:schemeClr val="tx2"/>
                </a:solidFill>
              </a:rPr>
              <a:t>Fake News/Help President Trump as We Know He is Super Busy Making America Great Again</a:t>
            </a:r>
          </a:p>
        </p:txBody>
      </p:sp>
      <p:sp>
        <p:nvSpPr>
          <p:cNvPr id="3" name="Subtitle 2"/>
          <p:cNvSpPr>
            <a:spLocks noGrp="1"/>
          </p:cNvSpPr>
          <p:nvPr>
            <p:ph type="subTitle" idx="1"/>
          </p:nvPr>
        </p:nvSpPr>
        <p:spPr>
          <a:xfrm>
            <a:off x="286150" y="3425849"/>
            <a:ext cx="8262489" cy="1092324"/>
          </a:xfrm>
        </p:spPr>
        <p:txBody>
          <a:bodyPr/>
          <a:lstStyle/>
          <a:p>
            <a:r>
              <a:rPr lang="en-CA" b="0" i="0" dirty="0">
                <a:solidFill>
                  <a:srgbClr val="000000"/>
                </a:solidFill>
                <a:effectLst/>
                <a:latin typeface="Stag Medium"/>
              </a:rPr>
              <a:t>Trump complains about Canada — but new data shows spike in U.S. drugs and guns coming north</a:t>
            </a:r>
          </a:p>
          <a:p>
            <a:endParaRPr lang="en-US" dirty="0"/>
          </a:p>
        </p:txBody>
      </p:sp>
      <p:sp>
        <p:nvSpPr>
          <p:cNvPr id="6" name="TextBox 5">
            <a:extLst>
              <a:ext uri="{FF2B5EF4-FFF2-40B4-BE49-F238E27FC236}">
                <a16:creationId xmlns:a16="http://schemas.microsoft.com/office/drawing/2014/main" id="{D0A00F24-FC26-816D-33C0-9460482FDA12}"/>
              </a:ext>
            </a:extLst>
          </p:cNvPr>
          <p:cNvSpPr txBox="1"/>
          <p:nvPr/>
        </p:nvSpPr>
        <p:spPr>
          <a:xfrm>
            <a:off x="809820" y="4618409"/>
            <a:ext cx="6158058" cy="707886"/>
          </a:xfrm>
          <a:prstGeom prst="rect">
            <a:avLst/>
          </a:prstGeom>
          <a:noFill/>
        </p:spPr>
        <p:txBody>
          <a:bodyPr wrap="square">
            <a:spAutoFit/>
          </a:bodyPr>
          <a:lstStyle/>
          <a:p>
            <a:pPr algn="l">
              <a:spcBef>
                <a:spcPts val="1200"/>
              </a:spcBef>
            </a:pPr>
            <a:r>
              <a:rPr lang="en-CA" sz="2000" b="1" i="0" dirty="0">
                <a:solidFill>
                  <a:srgbClr val="00B050"/>
                </a:solidFill>
                <a:effectLst/>
                <a:latin typeface="Arial" panose="020B0604020202020204" pitchFamily="34" charset="0"/>
                <a:cs typeface="Arial" panose="020B0604020202020204" pitchFamily="34" charset="0"/>
              </a:rPr>
              <a:t>Quantity of drugs seized by Canadian officials at U.S. border has doubled in 2 years</a:t>
            </a:r>
          </a:p>
        </p:txBody>
      </p:sp>
      <p:sp>
        <p:nvSpPr>
          <p:cNvPr id="9" name="TextBox 8">
            <a:extLst>
              <a:ext uri="{FF2B5EF4-FFF2-40B4-BE49-F238E27FC236}">
                <a16:creationId xmlns:a16="http://schemas.microsoft.com/office/drawing/2014/main" id="{CD60649B-313D-3F17-D3C7-E77AAA7BFDCF}"/>
              </a:ext>
            </a:extLst>
          </p:cNvPr>
          <p:cNvSpPr txBox="1"/>
          <p:nvPr/>
        </p:nvSpPr>
        <p:spPr>
          <a:xfrm>
            <a:off x="838222" y="2548687"/>
            <a:ext cx="8172050" cy="707886"/>
          </a:xfrm>
          <a:prstGeom prst="rect">
            <a:avLst/>
          </a:prstGeom>
          <a:noFill/>
        </p:spPr>
        <p:txBody>
          <a:bodyPr wrap="square">
            <a:spAutoFit/>
          </a:bodyPr>
          <a:lstStyle/>
          <a:p>
            <a:pPr algn="l" fontAlgn="base"/>
            <a:r>
              <a:rPr lang="en-CA" sz="2000" b="1" i="0" dirty="0">
                <a:solidFill>
                  <a:srgbClr val="FF0000"/>
                </a:solidFill>
                <a:effectLst/>
                <a:latin typeface="Arial" panose="020B0604020202020204" pitchFamily="34" charset="0"/>
                <a:cs typeface="Arial" panose="020B0604020202020204" pitchFamily="34" charset="0"/>
              </a:rPr>
              <a:t>U.S. border officials have caught more people with eggs than fentanyl this year</a:t>
            </a:r>
          </a:p>
        </p:txBody>
      </p:sp>
      <p:pic>
        <p:nvPicPr>
          <p:cNvPr id="10" name="Picture 9">
            <a:extLst>
              <a:ext uri="{FF2B5EF4-FFF2-40B4-BE49-F238E27FC236}">
                <a16:creationId xmlns:a16="http://schemas.microsoft.com/office/drawing/2014/main" id="{968FD5F1-7E34-1DCF-EAD4-3FDF21D4097A}"/>
              </a:ext>
            </a:extLst>
          </p:cNvPr>
          <p:cNvPicPr>
            <a:picLocks noChangeAspect="1"/>
          </p:cNvPicPr>
          <p:nvPr/>
        </p:nvPicPr>
        <p:blipFill>
          <a:blip r:embed="rId3"/>
          <a:stretch>
            <a:fillRect/>
          </a:stretch>
        </p:blipFill>
        <p:spPr>
          <a:xfrm>
            <a:off x="7740352" y="5134294"/>
            <a:ext cx="1269920" cy="1581927"/>
          </a:xfrm>
          <a:prstGeom prst="rect">
            <a:avLst/>
          </a:prstGeom>
        </p:spPr>
      </p:pic>
    </p:spTree>
    <p:extLst>
      <p:ext uri="{BB962C8B-B14F-4D97-AF65-F5344CB8AC3E}">
        <p14:creationId xmlns:p14="http://schemas.microsoft.com/office/powerpoint/2010/main" val="2412973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0"/>
            <a:ext cx="9135901" cy="6858000"/>
          </a:xfrm>
          <a:prstGeom prst="rect">
            <a:avLst/>
          </a:prstGeom>
        </p:spPr>
      </p:pic>
      <p:sp>
        <p:nvSpPr>
          <p:cNvPr id="2" name="Title 1"/>
          <p:cNvSpPr>
            <a:spLocks noGrp="1"/>
          </p:cNvSpPr>
          <p:nvPr>
            <p:ph type="ctrTitle"/>
          </p:nvPr>
        </p:nvSpPr>
        <p:spPr>
          <a:xfrm>
            <a:off x="680741" y="248633"/>
            <a:ext cx="7772400" cy="1020128"/>
          </a:xfrm>
        </p:spPr>
        <p:txBody>
          <a:bodyPr/>
          <a:lstStyle/>
          <a:p>
            <a:r>
              <a:rPr lang="en-US" b="1" dirty="0"/>
              <a:t>We Appreciate You!!!</a:t>
            </a:r>
          </a:p>
        </p:txBody>
      </p:sp>
      <p:pic>
        <p:nvPicPr>
          <p:cNvPr id="5" name="Picture 4">
            <a:extLst>
              <a:ext uri="{FF2B5EF4-FFF2-40B4-BE49-F238E27FC236}">
                <a16:creationId xmlns:a16="http://schemas.microsoft.com/office/drawing/2014/main" id="{FEB3E18F-2C8E-E763-DBCA-23A6390F9444}"/>
              </a:ext>
            </a:extLst>
          </p:cNvPr>
          <p:cNvPicPr>
            <a:picLocks noChangeAspect="1"/>
          </p:cNvPicPr>
          <p:nvPr/>
        </p:nvPicPr>
        <p:blipFill>
          <a:blip r:embed="rId3"/>
          <a:stretch>
            <a:fillRect/>
          </a:stretch>
        </p:blipFill>
        <p:spPr>
          <a:xfrm>
            <a:off x="329460" y="2786160"/>
            <a:ext cx="4098122" cy="3039145"/>
          </a:xfrm>
          <a:prstGeom prst="rect">
            <a:avLst/>
          </a:prstGeom>
        </p:spPr>
      </p:pic>
      <p:sp>
        <p:nvSpPr>
          <p:cNvPr id="6" name="TextBox 5">
            <a:extLst>
              <a:ext uri="{FF2B5EF4-FFF2-40B4-BE49-F238E27FC236}">
                <a16:creationId xmlns:a16="http://schemas.microsoft.com/office/drawing/2014/main" id="{062BB29B-C8C3-879E-80BC-FAC7BA73E118}"/>
              </a:ext>
            </a:extLst>
          </p:cNvPr>
          <p:cNvSpPr txBox="1"/>
          <p:nvPr/>
        </p:nvSpPr>
        <p:spPr>
          <a:xfrm>
            <a:off x="329460" y="1412020"/>
            <a:ext cx="6808978" cy="369332"/>
          </a:xfrm>
          <a:prstGeom prst="rect">
            <a:avLst/>
          </a:prstGeom>
          <a:noFill/>
        </p:spPr>
        <p:txBody>
          <a:bodyPr wrap="square">
            <a:spAutoFit/>
          </a:bodyPr>
          <a:lstStyle/>
          <a:p>
            <a:pPr algn="l"/>
            <a:r>
              <a:rPr lang="en-CA" b="0" i="0" dirty="0">
                <a:solidFill>
                  <a:schemeClr val="tx2"/>
                </a:solidFill>
                <a:effectLst/>
                <a:latin typeface="Pratt-Bold"/>
              </a:rPr>
              <a:t>The Americans who are buying Canadian to oppose Trump’s trade war</a:t>
            </a:r>
          </a:p>
        </p:txBody>
      </p:sp>
      <p:sp>
        <p:nvSpPr>
          <p:cNvPr id="8" name="TextBox 7">
            <a:extLst>
              <a:ext uri="{FF2B5EF4-FFF2-40B4-BE49-F238E27FC236}">
                <a16:creationId xmlns:a16="http://schemas.microsoft.com/office/drawing/2014/main" id="{B0424D4C-6893-86FC-2707-6750095F2482}"/>
              </a:ext>
            </a:extLst>
          </p:cNvPr>
          <p:cNvSpPr txBox="1"/>
          <p:nvPr/>
        </p:nvSpPr>
        <p:spPr>
          <a:xfrm>
            <a:off x="1194446" y="1836567"/>
            <a:ext cx="5475435" cy="646331"/>
          </a:xfrm>
          <a:prstGeom prst="rect">
            <a:avLst/>
          </a:prstGeom>
          <a:noFill/>
        </p:spPr>
        <p:txBody>
          <a:bodyPr wrap="square">
            <a:spAutoFit/>
          </a:bodyPr>
          <a:lstStyle/>
          <a:p>
            <a:pPr algn="l"/>
            <a:r>
              <a:rPr lang="en-CA" b="0" i="0" dirty="0">
                <a:solidFill>
                  <a:schemeClr val="tx2">
                    <a:lumMod val="60000"/>
                    <a:lumOff val="40000"/>
                  </a:schemeClr>
                </a:solidFill>
                <a:effectLst/>
                <a:latin typeface="var(--wp--custom--font-family--headlines)"/>
              </a:rPr>
              <a:t>Majority of Americans are strongly opposed to Canada joining the U.S., new poll says</a:t>
            </a:r>
          </a:p>
        </p:txBody>
      </p:sp>
      <p:pic>
        <p:nvPicPr>
          <p:cNvPr id="9" name="Picture 8">
            <a:extLst>
              <a:ext uri="{FF2B5EF4-FFF2-40B4-BE49-F238E27FC236}">
                <a16:creationId xmlns:a16="http://schemas.microsoft.com/office/drawing/2014/main" id="{92BC88B3-277D-6ACF-E9E2-4DFC94D42B4A}"/>
              </a:ext>
            </a:extLst>
          </p:cNvPr>
          <p:cNvPicPr>
            <a:picLocks noChangeAspect="1"/>
          </p:cNvPicPr>
          <p:nvPr/>
        </p:nvPicPr>
        <p:blipFill>
          <a:blip r:embed="rId4"/>
          <a:stretch>
            <a:fillRect/>
          </a:stretch>
        </p:blipFill>
        <p:spPr>
          <a:xfrm>
            <a:off x="7330842" y="176159"/>
            <a:ext cx="1584176" cy="1685803"/>
          </a:xfrm>
          <a:prstGeom prst="rect">
            <a:avLst/>
          </a:prstGeom>
        </p:spPr>
      </p:pic>
      <p:pic>
        <p:nvPicPr>
          <p:cNvPr id="10" name="Picture 9">
            <a:extLst>
              <a:ext uri="{FF2B5EF4-FFF2-40B4-BE49-F238E27FC236}">
                <a16:creationId xmlns:a16="http://schemas.microsoft.com/office/drawing/2014/main" id="{3636850A-BDAF-701E-5091-82531C088EB9}"/>
              </a:ext>
            </a:extLst>
          </p:cNvPr>
          <p:cNvPicPr>
            <a:picLocks noChangeAspect="1"/>
          </p:cNvPicPr>
          <p:nvPr/>
        </p:nvPicPr>
        <p:blipFill>
          <a:blip r:embed="rId5"/>
          <a:stretch>
            <a:fillRect/>
          </a:stretch>
        </p:blipFill>
        <p:spPr>
          <a:xfrm>
            <a:off x="4566941" y="2827711"/>
            <a:ext cx="4374872" cy="3039145"/>
          </a:xfrm>
          <a:prstGeom prst="rect">
            <a:avLst/>
          </a:prstGeom>
        </p:spPr>
      </p:pic>
    </p:spTree>
    <p:extLst>
      <p:ext uri="{BB962C8B-B14F-4D97-AF65-F5344CB8AC3E}">
        <p14:creationId xmlns:p14="http://schemas.microsoft.com/office/powerpoint/2010/main" val="3905962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25" y="0"/>
            <a:ext cx="9135901" cy="6858000"/>
          </a:xfrm>
          <a:prstGeom prst="rect">
            <a:avLst/>
          </a:prstGeom>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371600" y="5194366"/>
            <a:ext cx="6400800" cy="730650"/>
          </a:xfrm>
        </p:spPr>
        <p:txBody>
          <a:bodyPr/>
          <a:lstStyle/>
          <a:p>
            <a:r>
              <a:rPr lang="en-US" dirty="0"/>
              <a:t>Next Stop…Italy 2026</a:t>
            </a:r>
          </a:p>
        </p:txBody>
      </p:sp>
      <p:pic>
        <p:nvPicPr>
          <p:cNvPr id="5" name="Picture 4">
            <a:extLst>
              <a:ext uri="{FF2B5EF4-FFF2-40B4-BE49-F238E27FC236}">
                <a16:creationId xmlns:a16="http://schemas.microsoft.com/office/drawing/2014/main" id="{0E1567CB-0178-EE36-7B8B-61A786CDD5FC}"/>
              </a:ext>
            </a:extLst>
          </p:cNvPr>
          <p:cNvPicPr>
            <a:picLocks noChangeAspect="1"/>
          </p:cNvPicPr>
          <p:nvPr/>
        </p:nvPicPr>
        <p:blipFill>
          <a:blip r:embed="rId3"/>
          <a:stretch>
            <a:fillRect/>
          </a:stretch>
        </p:blipFill>
        <p:spPr>
          <a:xfrm>
            <a:off x="755576" y="932984"/>
            <a:ext cx="7772400" cy="4287462"/>
          </a:xfrm>
          <a:prstGeom prst="rect">
            <a:avLst/>
          </a:prstGeom>
        </p:spPr>
      </p:pic>
    </p:spTree>
    <p:extLst>
      <p:ext uri="{BB962C8B-B14F-4D97-AF65-F5344CB8AC3E}">
        <p14:creationId xmlns:p14="http://schemas.microsoft.com/office/powerpoint/2010/main" val="2810850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 y="0"/>
            <a:ext cx="9135901" cy="6858000"/>
          </a:xfrm>
          <a:prstGeom prst="rect">
            <a:avLst/>
          </a:prstGeom>
        </p:spPr>
      </p:pic>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60058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08FB0-D02E-F535-CA91-310A8DD374DD}"/>
            </a:ext>
          </a:extLst>
        </p:cNvPr>
        <p:cNvGrpSpPr/>
        <p:nvPr/>
      </p:nvGrpSpPr>
      <p:grpSpPr>
        <a:xfrm>
          <a:off x="0" y="0"/>
          <a:ext cx="0" cy="0"/>
          <a:chOff x="0" y="0"/>
          <a:chExt cx="0" cy="0"/>
        </a:xfrm>
      </p:grpSpPr>
      <p:sp>
        <p:nvSpPr>
          <p:cNvPr id="10" name="Chart Placeholder 9">
            <a:extLst>
              <a:ext uri="{FF2B5EF4-FFF2-40B4-BE49-F238E27FC236}">
                <a16:creationId xmlns:a16="http://schemas.microsoft.com/office/drawing/2014/main" id="{601FE202-D77C-35AE-DC49-8D3DB85C2544}"/>
              </a:ext>
            </a:extLst>
          </p:cNvPr>
          <p:cNvSpPr>
            <a:spLocks noGrp="1"/>
          </p:cNvSpPr>
          <p:nvPr>
            <p:ph type="chart" sz="quarter" idx="10"/>
          </p:nvPr>
        </p:nvSpPr>
        <p:spPr>
          <a:xfrm>
            <a:off x="735155" y="2002603"/>
            <a:ext cx="7764608" cy="4110702"/>
          </a:xfrm>
        </p:spPr>
        <p:txBody>
          <a:bodyPr>
            <a:normAutofit/>
          </a:bodyPr>
          <a:lstStyle/>
          <a:p>
            <a:r>
              <a:rPr lang="en-US" sz="1800" b="1" dirty="0">
                <a:solidFill>
                  <a:schemeClr val="bg1"/>
                </a:solidFill>
              </a:rPr>
              <a:t>Trade Retaliation &amp; Tariff Adjustments</a:t>
            </a:r>
          </a:p>
          <a:p>
            <a:pPr lvl="1">
              <a:buFont typeface="Courier New" panose="02070309020205020404" pitchFamily="49" charset="0"/>
              <a:buChar char="o"/>
            </a:pPr>
            <a:r>
              <a:rPr lang="en-US" sz="1500" dirty="0"/>
              <a:t>IEEPA and Reciprocal tariffs imposed by the U.S. </a:t>
            </a:r>
          </a:p>
          <a:p>
            <a:pPr lvl="1">
              <a:buFont typeface="Courier New" panose="02070309020205020404" pitchFamily="49" charset="0"/>
              <a:buChar char="o"/>
            </a:pPr>
            <a:r>
              <a:rPr lang="en-US" sz="1500" b="1" dirty="0"/>
              <a:t>Canadian &amp; Mexican responses to U.S. trade policies</a:t>
            </a:r>
          </a:p>
          <a:p>
            <a:r>
              <a:rPr lang="en-US" sz="1800" b="1" dirty="0">
                <a:solidFill>
                  <a:schemeClr val="bg1"/>
                </a:solidFill>
              </a:rPr>
              <a:t>Section 232 Auto Tariffs </a:t>
            </a:r>
          </a:p>
          <a:p>
            <a:r>
              <a:rPr lang="en-US" sz="1800" b="1" dirty="0">
                <a:solidFill>
                  <a:schemeClr val="bg1"/>
                </a:solidFill>
              </a:rPr>
              <a:t>Section 232 on Steel and Aluminum and Derivatives</a:t>
            </a:r>
          </a:p>
          <a:p>
            <a:pPr lvl="1"/>
            <a:r>
              <a:rPr lang="en-US" sz="1500" b="1" dirty="0"/>
              <a:t>No FTA exemption available</a:t>
            </a:r>
          </a:p>
          <a:p>
            <a:r>
              <a:rPr lang="en-US" sz="1800" b="1" dirty="0">
                <a:solidFill>
                  <a:schemeClr val="bg1"/>
                </a:solidFill>
              </a:rPr>
              <a:t>Upcoming 2026 USMCA Review</a:t>
            </a:r>
          </a:p>
          <a:p>
            <a:pPr lvl="1">
              <a:buFont typeface="Courier New" panose="02070309020205020404" pitchFamily="49" charset="0"/>
              <a:buChar char="o"/>
            </a:pPr>
            <a:r>
              <a:rPr lang="en-US" sz="1500" b="1" dirty="0"/>
              <a:t>Potential renegotiations </a:t>
            </a:r>
            <a:r>
              <a:rPr lang="en-US" sz="1500" dirty="0"/>
              <a:t>based on trade developments</a:t>
            </a:r>
          </a:p>
          <a:p>
            <a:pPr lvl="1">
              <a:buFont typeface="Courier New" panose="02070309020205020404" pitchFamily="49" charset="0"/>
              <a:buChar char="o"/>
            </a:pPr>
            <a:r>
              <a:rPr lang="en-US" sz="1500" b="1" dirty="0"/>
              <a:t>Economic impact on North American industries</a:t>
            </a:r>
          </a:p>
          <a:p>
            <a:pPr marL="0" indent="0">
              <a:buNone/>
            </a:pPr>
            <a:endParaRPr lang="en-US" sz="1350" b="1" dirty="0">
              <a:solidFill>
                <a:schemeClr val="bg1"/>
              </a:solidFill>
            </a:endParaRPr>
          </a:p>
        </p:txBody>
      </p:sp>
      <p:sp>
        <p:nvSpPr>
          <p:cNvPr id="2" name="Title 1">
            <a:extLst>
              <a:ext uri="{FF2B5EF4-FFF2-40B4-BE49-F238E27FC236}">
                <a16:creationId xmlns:a16="http://schemas.microsoft.com/office/drawing/2014/main" id="{C57A2448-8438-5A7B-F491-27E59DE65FE0}"/>
              </a:ext>
            </a:extLst>
          </p:cNvPr>
          <p:cNvSpPr>
            <a:spLocks noGrp="1"/>
          </p:cNvSpPr>
          <p:nvPr>
            <p:ph type="title"/>
          </p:nvPr>
        </p:nvSpPr>
        <p:spPr>
          <a:xfrm>
            <a:off x="735155" y="744695"/>
            <a:ext cx="7514946" cy="862686"/>
          </a:xfrm>
        </p:spPr>
        <p:txBody>
          <a:bodyPr>
            <a:normAutofit fontScale="90000"/>
          </a:bodyPr>
          <a:lstStyle/>
          <a:p>
            <a:r>
              <a:rPr lang="en-US" dirty="0"/>
              <a:t>Key Factors Contributing to Regional Uncertainty</a:t>
            </a:r>
          </a:p>
        </p:txBody>
      </p:sp>
    </p:spTree>
    <p:extLst>
      <p:ext uri="{BB962C8B-B14F-4D97-AF65-F5344CB8AC3E}">
        <p14:creationId xmlns:p14="http://schemas.microsoft.com/office/powerpoint/2010/main" val="226997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C6AF2-4C43-B5F5-739C-EBC654EAC5BD}"/>
            </a:ext>
          </a:extLst>
        </p:cNvPr>
        <p:cNvGrpSpPr/>
        <p:nvPr/>
      </p:nvGrpSpPr>
      <p:grpSpPr>
        <a:xfrm>
          <a:off x="0" y="0"/>
          <a:ext cx="0" cy="0"/>
          <a:chOff x="0" y="0"/>
          <a:chExt cx="0" cy="0"/>
        </a:xfrm>
      </p:grpSpPr>
      <p:sp>
        <p:nvSpPr>
          <p:cNvPr id="8" name="Chart Placeholder 7">
            <a:extLst>
              <a:ext uri="{FF2B5EF4-FFF2-40B4-BE49-F238E27FC236}">
                <a16:creationId xmlns:a16="http://schemas.microsoft.com/office/drawing/2014/main" id="{461A110E-479F-EE74-CF8C-BFDC1EC85447}"/>
              </a:ext>
            </a:extLst>
          </p:cNvPr>
          <p:cNvSpPr>
            <a:spLocks noGrp="1"/>
          </p:cNvSpPr>
          <p:nvPr>
            <p:ph type="chart" sz="quarter" idx="10"/>
          </p:nvPr>
        </p:nvSpPr>
        <p:spPr>
          <a:xfrm>
            <a:off x="723018" y="2212325"/>
            <a:ext cx="7740758" cy="3178763"/>
          </a:xfrm>
        </p:spPr>
        <p:txBody>
          <a:bodyPr>
            <a:normAutofit/>
          </a:bodyPr>
          <a:lstStyle/>
          <a:p>
            <a:r>
              <a:rPr lang="en-US" sz="1800" b="1" dirty="0">
                <a:solidFill>
                  <a:schemeClr val="bg1"/>
                </a:solidFill>
              </a:rPr>
              <a:t>USMCA-compliant goods </a:t>
            </a:r>
            <a:r>
              <a:rPr lang="en-US" sz="1800" dirty="0">
                <a:solidFill>
                  <a:schemeClr val="bg1"/>
                </a:solidFill>
              </a:rPr>
              <a:t>currently </a:t>
            </a:r>
            <a:r>
              <a:rPr lang="en-US" sz="1800" b="1" dirty="0">
                <a:solidFill>
                  <a:schemeClr val="bg1"/>
                </a:solidFill>
              </a:rPr>
              <a:t>exempt from IEEPA 25% tariffs</a:t>
            </a:r>
          </a:p>
          <a:p>
            <a:r>
              <a:rPr lang="en-US" sz="1800" b="1" dirty="0">
                <a:solidFill>
                  <a:schemeClr val="bg1"/>
                </a:solidFill>
                <a:latin typeface="+mn-lt"/>
              </a:rPr>
              <a:t>Non-USMCA goods </a:t>
            </a:r>
            <a:r>
              <a:rPr lang="en-US" sz="1800" dirty="0">
                <a:solidFill>
                  <a:schemeClr val="bg1"/>
                </a:solidFill>
                <a:latin typeface="+mn-lt"/>
              </a:rPr>
              <a:t>may be subject to </a:t>
            </a:r>
            <a:r>
              <a:rPr lang="en-US" sz="1800" b="1" dirty="0">
                <a:solidFill>
                  <a:schemeClr val="bg1"/>
                </a:solidFill>
                <a:latin typeface="+mn-lt"/>
              </a:rPr>
              <a:t>12% IEEPA tariffs </a:t>
            </a:r>
            <a:r>
              <a:rPr lang="en-US" sz="1800" dirty="0">
                <a:solidFill>
                  <a:schemeClr val="bg1"/>
                </a:solidFill>
                <a:latin typeface="+mn-lt"/>
              </a:rPr>
              <a:t>upon suspension of border tariffs</a:t>
            </a:r>
            <a:endParaRPr lang="en-US" sz="1800" dirty="0">
              <a:solidFill>
                <a:schemeClr val="bg1"/>
              </a:solidFill>
            </a:endParaRPr>
          </a:p>
          <a:p>
            <a:r>
              <a:rPr lang="en-US" sz="1800" b="1" dirty="0">
                <a:solidFill>
                  <a:schemeClr val="bg1"/>
                </a:solidFill>
              </a:rPr>
              <a:t>25% Sec. 232 tariff on automobiles and auto parts</a:t>
            </a:r>
            <a:endParaRPr lang="en-US" sz="1800" b="1" dirty="0"/>
          </a:p>
          <a:p>
            <a:pPr lvl="1">
              <a:buFont typeface="Courier New" panose="02070309020205020404" pitchFamily="49" charset="0"/>
              <a:buChar char="o"/>
            </a:pPr>
            <a:r>
              <a:rPr lang="en-US" sz="1500" b="1" dirty="0"/>
              <a:t> April 3, 2025</a:t>
            </a:r>
            <a:r>
              <a:rPr lang="en-US" sz="1500" dirty="0"/>
              <a:t> – Tariffs on </a:t>
            </a:r>
            <a:r>
              <a:rPr lang="en-US" sz="1500" b="1" dirty="0"/>
              <a:t>passenger vehicles and light trucks</a:t>
            </a:r>
            <a:endParaRPr lang="en-US" sz="1500" dirty="0"/>
          </a:p>
          <a:p>
            <a:pPr lvl="1">
              <a:buFont typeface="Courier New" panose="02070309020205020404" pitchFamily="49" charset="0"/>
              <a:buChar char="o"/>
            </a:pPr>
            <a:r>
              <a:rPr lang="en-US" sz="1500" b="1" dirty="0"/>
              <a:t> May 3, 2025</a:t>
            </a:r>
            <a:r>
              <a:rPr lang="en-US" sz="1500" dirty="0"/>
              <a:t> – Tariffs on </a:t>
            </a:r>
            <a:r>
              <a:rPr lang="en-US" sz="1500" b="1" dirty="0"/>
              <a:t>automobile parts</a:t>
            </a:r>
          </a:p>
          <a:p>
            <a:r>
              <a:rPr lang="en-US" sz="1800" b="1" dirty="0">
                <a:solidFill>
                  <a:schemeClr val="bg1"/>
                </a:solidFill>
              </a:rPr>
              <a:t>USMCA-compliant vehicles may qualify for partial tariff exemptions (US content)</a:t>
            </a:r>
          </a:p>
          <a:p>
            <a:pPr marL="214313" indent="-214313"/>
            <a:r>
              <a:rPr lang="en-US" sz="1800" b="1" dirty="0">
                <a:solidFill>
                  <a:schemeClr val="bg1"/>
                </a:solidFill>
              </a:rPr>
              <a:t>USMCA auto parts</a:t>
            </a:r>
            <a:r>
              <a:rPr lang="en-US" sz="1800" dirty="0">
                <a:solidFill>
                  <a:schemeClr val="bg1"/>
                </a:solidFill>
              </a:rPr>
              <a:t> remain </a:t>
            </a:r>
            <a:r>
              <a:rPr lang="en-US" sz="1800" b="1" dirty="0">
                <a:solidFill>
                  <a:schemeClr val="bg1"/>
                </a:solidFill>
              </a:rPr>
              <a:t>tariff-free</a:t>
            </a:r>
            <a:r>
              <a:rPr lang="en-US" sz="1800" dirty="0">
                <a:solidFill>
                  <a:schemeClr val="bg1"/>
                </a:solidFill>
              </a:rPr>
              <a:t> until a process is established</a:t>
            </a:r>
          </a:p>
          <a:p>
            <a:pPr marL="214313" indent="-214313"/>
            <a:endParaRPr lang="en-US" sz="1800" dirty="0">
              <a:solidFill>
                <a:schemeClr val="bg1"/>
              </a:solidFill>
            </a:endParaRPr>
          </a:p>
          <a:p>
            <a:endParaRPr lang="en-US" dirty="0">
              <a:solidFill>
                <a:schemeClr val="bg1"/>
              </a:solidFill>
            </a:endParaRPr>
          </a:p>
        </p:txBody>
      </p:sp>
      <p:sp>
        <p:nvSpPr>
          <p:cNvPr id="2" name="Title 1">
            <a:extLst>
              <a:ext uri="{FF2B5EF4-FFF2-40B4-BE49-F238E27FC236}">
                <a16:creationId xmlns:a16="http://schemas.microsoft.com/office/drawing/2014/main" id="{7CC519CF-8310-8EC4-7299-F4EB20B02581}"/>
              </a:ext>
            </a:extLst>
          </p:cNvPr>
          <p:cNvSpPr>
            <a:spLocks noGrp="1"/>
          </p:cNvSpPr>
          <p:nvPr>
            <p:ph type="title"/>
          </p:nvPr>
        </p:nvSpPr>
        <p:spPr>
          <a:xfrm>
            <a:off x="719530" y="692696"/>
            <a:ext cx="6369846" cy="862686"/>
          </a:xfrm>
        </p:spPr>
        <p:txBody>
          <a:bodyPr>
            <a:normAutofit/>
          </a:bodyPr>
          <a:lstStyle/>
          <a:p>
            <a:r>
              <a:rPr lang="en-US" dirty="0"/>
              <a:t>Latest Status of USMCA</a:t>
            </a:r>
            <a:endParaRPr lang="en-US" sz="3000" dirty="0"/>
          </a:p>
        </p:txBody>
      </p:sp>
    </p:spTree>
    <p:extLst>
      <p:ext uri="{BB962C8B-B14F-4D97-AF65-F5344CB8AC3E}">
        <p14:creationId xmlns:p14="http://schemas.microsoft.com/office/powerpoint/2010/main" val="20266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DCEC6-8459-70C7-85DF-71B35594AE82}"/>
            </a:ext>
          </a:extLst>
        </p:cNvPr>
        <p:cNvGrpSpPr/>
        <p:nvPr/>
      </p:nvGrpSpPr>
      <p:grpSpPr>
        <a:xfrm>
          <a:off x="0" y="0"/>
          <a:ext cx="0" cy="0"/>
          <a:chOff x="0" y="0"/>
          <a:chExt cx="0" cy="0"/>
        </a:xfrm>
      </p:grpSpPr>
      <p:sp>
        <p:nvSpPr>
          <p:cNvPr id="14" name="Chart Placeholder 13">
            <a:extLst>
              <a:ext uri="{FF2B5EF4-FFF2-40B4-BE49-F238E27FC236}">
                <a16:creationId xmlns:a16="http://schemas.microsoft.com/office/drawing/2014/main" id="{57BD5BD4-991C-D365-3626-1D168577D184}"/>
              </a:ext>
            </a:extLst>
          </p:cNvPr>
          <p:cNvSpPr>
            <a:spLocks noGrp="1"/>
          </p:cNvSpPr>
          <p:nvPr>
            <p:ph type="chart" sz="quarter" idx="10"/>
          </p:nvPr>
        </p:nvSpPr>
        <p:spPr/>
        <p:txBody>
          <a:bodyPr>
            <a:normAutofit/>
          </a:bodyPr>
          <a:lstStyle/>
          <a:p>
            <a:pPr marL="214313" indent="-214313"/>
            <a:r>
              <a:rPr lang="en-US" b="1" dirty="0">
                <a:solidFill>
                  <a:schemeClr val="bg1"/>
                </a:solidFill>
              </a:rPr>
              <a:t>Navigating USMCA Rules of Origin</a:t>
            </a:r>
          </a:p>
          <a:p>
            <a:pPr lvl="1">
              <a:buFont typeface="Courier New" panose="02070309020205020404" pitchFamily="49" charset="0"/>
              <a:buChar char="o"/>
            </a:pPr>
            <a:r>
              <a:rPr lang="en-US" sz="1500" dirty="0"/>
              <a:t>Ensuring products qualify for </a:t>
            </a:r>
            <a:r>
              <a:rPr lang="en-US" sz="1500" b="1" dirty="0"/>
              <a:t>preferential duty treatment.</a:t>
            </a:r>
          </a:p>
          <a:p>
            <a:pPr lvl="1">
              <a:buFont typeface="Courier New" panose="02070309020205020404" pitchFamily="49" charset="0"/>
              <a:buChar char="o"/>
            </a:pPr>
            <a:r>
              <a:rPr lang="en-US" sz="1500" b="1" dirty="0"/>
              <a:t>Verifying supplier records </a:t>
            </a:r>
            <a:r>
              <a:rPr lang="en-US" sz="1500" dirty="0"/>
              <a:t>to prevent misclassification penalties.</a:t>
            </a:r>
          </a:p>
          <a:p>
            <a:pPr marL="214313" indent="-214313"/>
            <a:r>
              <a:rPr lang="en-US" b="1" dirty="0">
                <a:solidFill>
                  <a:schemeClr val="bg1"/>
                </a:solidFill>
              </a:rPr>
              <a:t>Adapting to Section 232 &amp; Reciprocal Tariffs</a:t>
            </a:r>
          </a:p>
          <a:p>
            <a:pPr lvl="1">
              <a:buFont typeface="Courier New" panose="02070309020205020404" pitchFamily="49" charset="0"/>
              <a:buChar char="o"/>
            </a:pPr>
            <a:r>
              <a:rPr lang="en-US" sz="1500" dirty="0"/>
              <a:t>Helping businesses understand</a:t>
            </a:r>
            <a:r>
              <a:rPr lang="en-US" sz="1500" b="1" dirty="0"/>
              <a:t> how new tariffs impact pricing and duty calculations</a:t>
            </a:r>
          </a:p>
          <a:p>
            <a:pPr lvl="1">
              <a:buFont typeface="Courier New" panose="02070309020205020404" pitchFamily="49" charset="0"/>
              <a:buChar char="o"/>
            </a:pPr>
            <a:r>
              <a:rPr lang="en-US" sz="1500" b="1" dirty="0"/>
              <a:t>Processing exemptions </a:t>
            </a:r>
            <a:r>
              <a:rPr lang="en-US" sz="1500" dirty="0"/>
              <a:t>for qualifying products</a:t>
            </a:r>
          </a:p>
          <a:p>
            <a:pPr marL="214313" indent="-214313"/>
            <a:r>
              <a:rPr lang="en-US" b="1" dirty="0">
                <a:solidFill>
                  <a:schemeClr val="bg1"/>
                </a:solidFill>
              </a:rPr>
              <a:t>Streamlining Cross-Border Trade</a:t>
            </a:r>
          </a:p>
          <a:p>
            <a:pPr lvl="1">
              <a:buFont typeface="Courier New" panose="02070309020205020404" pitchFamily="49" charset="0"/>
              <a:buChar char="o"/>
            </a:pPr>
            <a:r>
              <a:rPr lang="en-US" sz="1500" dirty="0"/>
              <a:t>Preventing </a:t>
            </a:r>
            <a:r>
              <a:rPr lang="en-US" sz="1500" b="1" dirty="0"/>
              <a:t>delays at customs </a:t>
            </a:r>
            <a:r>
              <a:rPr lang="en-US" sz="1500" dirty="0"/>
              <a:t>by ensuring accurate documentation</a:t>
            </a:r>
          </a:p>
          <a:p>
            <a:pPr lvl="1">
              <a:buFont typeface="Courier New" panose="02070309020205020404" pitchFamily="49" charset="0"/>
              <a:buChar char="o"/>
            </a:pPr>
            <a:r>
              <a:rPr lang="en-US" sz="1500" b="1" dirty="0"/>
              <a:t>Reducing compliance risks </a:t>
            </a:r>
            <a:r>
              <a:rPr lang="en-US" sz="1500" dirty="0"/>
              <a:t>amid policy changes</a:t>
            </a:r>
          </a:p>
          <a:p>
            <a:endParaRPr lang="en-US" dirty="0"/>
          </a:p>
        </p:txBody>
      </p:sp>
      <p:sp>
        <p:nvSpPr>
          <p:cNvPr id="13" name="Title 12">
            <a:extLst>
              <a:ext uri="{FF2B5EF4-FFF2-40B4-BE49-F238E27FC236}">
                <a16:creationId xmlns:a16="http://schemas.microsoft.com/office/drawing/2014/main" id="{E77EBBA8-527D-D8B1-81DB-86058666D2A5}"/>
              </a:ext>
            </a:extLst>
          </p:cNvPr>
          <p:cNvSpPr>
            <a:spLocks noGrp="1"/>
          </p:cNvSpPr>
          <p:nvPr>
            <p:ph type="title"/>
          </p:nvPr>
        </p:nvSpPr>
        <p:spPr>
          <a:xfrm>
            <a:off x="714375" y="808190"/>
            <a:ext cx="6944608" cy="862686"/>
          </a:xfrm>
        </p:spPr>
        <p:txBody>
          <a:bodyPr>
            <a:normAutofit fontScale="90000"/>
          </a:bodyPr>
          <a:lstStyle/>
          <a:p>
            <a:r>
              <a:rPr lang="en-US" dirty="0"/>
              <a:t>Role of Licensed Customs Brokers in Trade Compliance</a:t>
            </a:r>
          </a:p>
        </p:txBody>
      </p:sp>
    </p:spTree>
    <p:extLst>
      <p:ext uri="{BB962C8B-B14F-4D97-AF65-F5344CB8AC3E}">
        <p14:creationId xmlns:p14="http://schemas.microsoft.com/office/powerpoint/2010/main" val="215924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A0D2-3D71-6036-3B05-9E487AD42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A5F65-1A28-6E27-FFF4-BAE0A99A3241}"/>
              </a:ext>
            </a:extLst>
          </p:cNvPr>
          <p:cNvSpPr>
            <a:spLocks noGrp="1"/>
          </p:cNvSpPr>
          <p:nvPr>
            <p:ph type="title"/>
          </p:nvPr>
        </p:nvSpPr>
        <p:spPr>
          <a:xfrm>
            <a:off x="624216" y="980728"/>
            <a:ext cx="7054959" cy="677177"/>
          </a:xfrm>
        </p:spPr>
        <p:txBody>
          <a:bodyPr>
            <a:noAutofit/>
          </a:bodyPr>
          <a:lstStyle/>
          <a:p>
            <a:r>
              <a:rPr lang="en-US" sz="3000" dirty="0"/>
              <a:t>Impact of Tariffs on Supply Chains</a:t>
            </a:r>
          </a:p>
        </p:txBody>
      </p:sp>
      <p:sp>
        <p:nvSpPr>
          <p:cNvPr id="3" name="Text Placeholder 2">
            <a:extLst>
              <a:ext uri="{FF2B5EF4-FFF2-40B4-BE49-F238E27FC236}">
                <a16:creationId xmlns:a16="http://schemas.microsoft.com/office/drawing/2014/main" id="{0B9D32BC-BB48-F914-96E1-58C756E79A4B}"/>
              </a:ext>
            </a:extLst>
          </p:cNvPr>
          <p:cNvSpPr>
            <a:spLocks noGrp="1"/>
          </p:cNvSpPr>
          <p:nvPr>
            <p:ph type="body" sz="quarter" idx="10"/>
          </p:nvPr>
        </p:nvSpPr>
        <p:spPr>
          <a:xfrm>
            <a:off x="814456" y="2530602"/>
            <a:ext cx="6674480" cy="482034"/>
          </a:xfrm>
        </p:spPr>
        <p:txBody>
          <a:bodyPr/>
          <a:lstStyle/>
          <a:p>
            <a:pPr marL="214313" indent="-214313">
              <a:buFont typeface="Arial" panose="020B0604020202020204" pitchFamily="34" charset="0"/>
              <a:buChar char="•"/>
            </a:pPr>
            <a:r>
              <a:rPr lang="en-US" sz="1800" b="1" dirty="0"/>
              <a:t>Disruptions in Raw Material Sourcing</a:t>
            </a:r>
          </a:p>
          <a:p>
            <a:pPr marL="771525" lvl="1" indent="-257175">
              <a:buFont typeface="Courier New" panose="02070309020205020404" pitchFamily="49" charset="0"/>
              <a:buChar char="o"/>
            </a:pPr>
            <a:r>
              <a:rPr lang="en-US" sz="1650" dirty="0"/>
              <a:t>Increased costs for non-USMCA imports</a:t>
            </a:r>
            <a:endParaRPr lang="en-US" sz="1500" dirty="0"/>
          </a:p>
          <a:p>
            <a:pPr marL="214313" indent="-214313">
              <a:buFont typeface="Arial" panose="020B0604020202020204" pitchFamily="34" charset="0"/>
              <a:buChar char="•"/>
            </a:pPr>
            <a:r>
              <a:rPr lang="en-US" sz="1800" b="1" dirty="0"/>
              <a:t>Shifting Manufacturing Strategies</a:t>
            </a:r>
          </a:p>
          <a:p>
            <a:pPr marL="771525" lvl="1" indent="-257175">
              <a:buFont typeface="Courier New" panose="02070309020205020404" pitchFamily="49" charset="0"/>
              <a:buChar char="o"/>
            </a:pPr>
            <a:r>
              <a:rPr lang="en-US" sz="1650" dirty="0"/>
              <a:t>Companies adjusting operations to avoid tariffs</a:t>
            </a:r>
          </a:p>
          <a:p>
            <a:r>
              <a:rPr lang="en-US" sz="1500" b="1" dirty="0"/>
              <a:t>•   </a:t>
            </a:r>
            <a:r>
              <a:rPr lang="en-US" sz="1800" b="1" dirty="0"/>
              <a:t>Customs Brokers Helping Businesses Adapt</a:t>
            </a:r>
          </a:p>
          <a:p>
            <a:pPr marL="771525" lvl="1" indent="-257175">
              <a:buFont typeface="Courier New" panose="02070309020205020404" pitchFamily="49" charset="0"/>
              <a:buChar char="o"/>
            </a:pPr>
            <a:r>
              <a:rPr lang="en-US" sz="1650" dirty="0"/>
              <a:t>Providing </a:t>
            </a:r>
            <a:r>
              <a:rPr lang="en-US" sz="1650" b="1" dirty="0"/>
              <a:t>alternative sourcing strategies</a:t>
            </a:r>
            <a:endParaRPr lang="en-US" sz="1650" dirty="0"/>
          </a:p>
          <a:p>
            <a:pPr marL="771525" lvl="1" indent="-257175">
              <a:buFont typeface="Courier New" panose="02070309020205020404" pitchFamily="49" charset="0"/>
              <a:buChar char="o"/>
            </a:pPr>
            <a:r>
              <a:rPr lang="en-US" sz="1650" dirty="0"/>
              <a:t>Ensuring businesses </a:t>
            </a:r>
            <a:r>
              <a:rPr lang="en-US" sz="1650" b="1" dirty="0"/>
              <a:t>meet USMCA eligibility </a:t>
            </a:r>
            <a:r>
              <a:rPr lang="en-US" sz="1650" dirty="0"/>
              <a:t>to avoid duties</a:t>
            </a:r>
            <a:endParaRPr lang="en-US" sz="1500" dirty="0"/>
          </a:p>
          <a:p>
            <a:pPr marL="214313" indent="-214313">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74741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B3CA-2181-8CD5-B951-3E02BFA36759}"/>
            </a:ext>
          </a:extLst>
        </p:cNvPr>
        <p:cNvGrpSpPr/>
        <p:nvPr/>
      </p:nvGrpSpPr>
      <p:grpSpPr>
        <a:xfrm>
          <a:off x="0" y="0"/>
          <a:ext cx="0" cy="0"/>
          <a:chOff x="0" y="0"/>
          <a:chExt cx="0" cy="0"/>
        </a:xfrm>
      </p:grpSpPr>
      <p:sp>
        <p:nvSpPr>
          <p:cNvPr id="8" name="Chart Placeholder 7">
            <a:extLst>
              <a:ext uri="{FF2B5EF4-FFF2-40B4-BE49-F238E27FC236}">
                <a16:creationId xmlns:a16="http://schemas.microsoft.com/office/drawing/2014/main" id="{88CA929F-CD40-302E-36F2-37908A7EEC58}"/>
              </a:ext>
            </a:extLst>
          </p:cNvPr>
          <p:cNvSpPr>
            <a:spLocks noGrp="1"/>
          </p:cNvSpPr>
          <p:nvPr>
            <p:ph type="chart" sz="quarter" idx="10"/>
          </p:nvPr>
        </p:nvSpPr>
        <p:spPr>
          <a:xfrm>
            <a:off x="723018" y="2279233"/>
            <a:ext cx="7740758" cy="3178763"/>
          </a:xfrm>
        </p:spPr>
        <p:txBody>
          <a:bodyPr>
            <a:normAutofit/>
          </a:bodyPr>
          <a:lstStyle/>
          <a:p>
            <a:r>
              <a:rPr lang="en-US" b="1" dirty="0">
                <a:solidFill>
                  <a:schemeClr val="bg1"/>
                </a:solidFill>
              </a:rPr>
              <a:t>Expected changes in trade agreements </a:t>
            </a:r>
            <a:r>
              <a:rPr lang="en-US" dirty="0">
                <a:solidFill>
                  <a:schemeClr val="bg1"/>
                </a:solidFill>
              </a:rPr>
              <a:t>based on reciprocal tariffs</a:t>
            </a:r>
          </a:p>
          <a:p>
            <a:endParaRPr lang="en-US" b="1" dirty="0">
              <a:solidFill>
                <a:schemeClr val="bg1"/>
              </a:solidFill>
            </a:endParaRPr>
          </a:p>
          <a:p>
            <a:r>
              <a:rPr lang="en-US" b="1" dirty="0">
                <a:solidFill>
                  <a:schemeClr val="bg1"/>
                </a:solidFill>
              </a:rPr>
              <a:t>Customs brokers assisting businesses </a:t>
            </a:r>
            <a:r>
              <a:rPr lang="en-US" dirty="0">
                <a:solidFill>
                  <a:schemeClr val="bg1"/>
                </a:solidFill>
              </a:rPr>
              <a:t>in preparing for policy shifts</a:t>
            </a:r>
          </a:p>
          <a:p>
            <a:endParaRPr lang="en-US" b="1" dirty="0">
              <a:solidFill>
                <a:schemeClr val="bg1"/>
              </a:solidFill>
            </a:endParaRPr>
          </a:p>
          <a:p>
            <a:r>
              <a:rPr lang="en-US" b="1" dirty="0">
                <a:solidFill>
                  <a:schemeClr val="bg1"/>
                </a:solidFill>
              </a:rPr>
              <a:t>Compliance strategies to mitigate risks </a:t>
            </a:r>
            <a:r>
              <a:rPr lang="en-US" dirty="0">
                <a:solidFill>
                  <a:schemeClr val="bg1"/>
                </a:solidFill>
              </a:rPr>
              <a:t>ahead of renegotiations</a:t>
            </a:r>
          </a:p>
          <a:p>
            <a:endParaRPr lang="en-US" dirty="0">
              <a:solidFill>
                <a:schemeClr val="bg1"/>
              </a:solidFill>
            </a:endParaRPr>
          </a:p>
        </p:txBody>
      </p:sp>
      <p:sp>
        <p:nvSpPr>
          <p:cNvPr id="2" name="Title 1">
            <a:extLst>
              <a:ext uri="{FF2B5EF4-FFF2-40B4-BE49-F238E27FC236}">
                <a16:creationId xmlns:a16="http://schemas.microsoft.com/office/drawing/2014/main" id="{3E5784F5-DDDF-CB75-8ACC-22966A6436E4}"/>
              </a:ext>
            </a:extLst>
          </p:cNvPr>
          <p:cNvSpPr>
            <a:spLocks noGrp="1"/>
          </p:cNvSpPr>
          <p:nvPr>
            <p:ph type="title"/>
          </p:nvPr>
        </p:nvSpPr>
        <p:spPr>
          <a:xfrm>
            <a:off x="723018" y="836712"/>
            <a:ext cx="6369846" cy="862686"/>
          </a:xfrm>
        </p:spPr>
        <p:txBody>
          <a:bodyPr>
            <a:normAutofit fontScale="90000"/>
          </a:bodyPr>
          <a:lstStyle/>
          <a:p>
            <a:r>
              <a:rPr lang="en-US" dirty="0"/>
              <a:t>2026 USMCA Review &amp; Customs Broker Preparation</a:t>
            </a:r>
            <a:endParaRPr lang="en-US" sz="3000" dirty="0"/>
          </a:p>
        </p:txBody>
      </p:sp>
    </p:spTree>
    <p:extLst>
      <p:ext uri="{BB962C8B-B14F-4D97-AF65-F5344CB8AC3E}">
        <p14:creationId xmlns:p14="http://schemas.microsoft.com/office/powerpoint/2010/main" val="150622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07E2D-65D6-80C7-7A81-12B93C394B69}"/>
            </a:ext>
          </a:extLst>
        </p:cNvPr>
        <p:cNvGrpSpPr/>
        <p:nvPr/>
      </p:nvGrpSpPr>
      <p:grpSpPr>
        <a:xfrm>
          <a:off x="0" y="0"/>
          <a:ext cx="0" cy="0"/>
          <a:chOff x="0" y="0"/>
          <a:chExt cx="0" cy="0"/>
        </a:xfrm>
      </p:grpSpPr>
      <p:sp>
        <p:nvSpPr>
          <p:cNvPr id="10" name="Chart Placeholder 9">
            <a:extLst>
              <a:ext uri="{FF2B5EF4-FFF2-40B4-BE49-F238E27FC236}">
                <a16:creationId xmlns:a16="http://schemas.microsoft.com/office/drawing/2014/main" id="{31635DFD-D3CC-1FF7-FB2D-5E44B0B999C4}"/>
              </a:ext>
            </a:extLst>
          </p:cNvPr>
          <p:cNvSpPr>
            <a:spLocks noGrp="1"/>
          </p:cNvSpPr>
          <p:nvPr>
            <p:ph type="chart" sz="quarter" idx="10"/>
          </p:nvPr>
        </p:nvSpPr>
        <p:spPr>
          <a:xfrm>
            <a:off x="1016127" y="2311581"/>
            <a:ext cx="7764608" cy="3083027"/>
          </a:xfrm>
        </p:spPr>
        <p:txBody>
          <a:bodyPr>
            <a:normAutofit/>
          </a:bodyPr>
          <a:lstStyle/>
          <a:p>
            <a:r>
              <a:rPr lang="en-US" sz="1500" b="1" dirty="0">
                <a:solidFill>
                  <a:schemeClr val="bg1"/>
                </a:solidFill>
              </a:rPr>
              <a:t>Highest tariffs </a:t>
            </a:r>
            <a:r>
              <a:rPr lang="en-US" sz="1500" dirty="0">
                <a:solidFill>
                  <a:schemeClr val="bg1"/>
                </a:solidFill>
              </a:rPr>
              <a:t>on </a:t>
            </a:r>
            <a:r>
              <a:rPr lang="en-US" sz="1500" b="1" dirty="0">
                <a:solidFill>
                  <a:schemeClr val="bg1"/>
                </a:solidFill>
              </a:rPr>
              <a:t>China (34%), Vietnam (46%), Cambodia (49%)</a:t>
            </a:r>
          </a:p>
          <a:p>
            <a:r>
              <a:rPr lang="en-US" sz="1500" b="1" dirty="0">
                <a:solidFill>
                  <a:schemeClr val="bg1"/>
                </a:solidFill>
              </a:rPr>
              <a:t>Countries considering retaliation:</a:t>
            </a:r>
          </a:p>
          <a:p>
            <a:pPr lvl="1">
              <a:buFont typeface="Courier New" panose="02070309020205020404" pitchFamily="49" charset="0"/>
              <a:buChar char="o"/>
            </a:pPr>
            <a:r>
              <a:rPr lang="en-US" sz="1500" b="1" dirty="0"/>
              <a:t>Canada:</a:t>
            </a:r>
            <a:r>
              <a:rPr lang="en-US" sz="1500" dirty="0"/>
              <a:t> 25% tariffs on U.S. vehicles</a:t>
            </a:r>
          </a:p>
          <a:p>
            <a:pPr lvl="1">
              <a:buFont typeface="Courier New" panose="02070309020205020404" pitchFamily="49" charset="0"/>
              <a:buChar char="o"/>
            </a:pPr>
            <a:r>
              <a:rPr lang="en-US" sz="1500" b="1" dirty="0"/>
              <a:t>Brazil: </a:t>
            </a:r>
            <a:r>
              <a:rPr lang="en-US" sz="1500" dirty="0"/>
              <a:t>Reviewing new import restrictions</a:t>
            </a:r>
          </a:p>
          <a:p>
            <a:pPr lvl="1">
              <a:buFont typeface="Courier New" panose="02070309020205020404" pitchFamily="49" charset="0"/>
              <a:buChar char="o"/>
            </a:pPr>
            <a:r>
              <a:rPr lang="en-US" sz="1500" b="1" dirty="0"/>
              <a:t>European Union: </a:t>
            </a:r>
            <a:r>
              <a:rPr lang="en-US" sz="1500" dirty="0"/>
              <a:t>Evaluating </a:t>
            </a:r>
            <a:r>
              <a:rPr lang="en-US" sz="1500" b="1" dirty="0"/>
              <a:t>20% reciprocal tariffs</a:t>
            </a:r>
          </a:p>
          <a:p>
            <a:pPr lvl="1">
              <a:buFont typeface="Courier New" panose="02070309020205020404" pitchFamily="49" charset="0"/>
              <a:buChar char="o"/>
            </a:pPr>
            <a:r>
              <a:rPr lang="en-US" sz="1500" b="1" dirty="0"/>
              <a:t>China: </a:t>
            </a:r>
            <a:r>
              <a:rPr lang="en-US" sz="1500" dirty="0"/>
              <a:t>Expected countermeasures on U.S. exports</a:t>
            </a:r>
          </a:p>
          <a:p>
            <a:r>
              <a:rPr lang="en-US" sz="1500" b="1" dirty="0">
                <a:solidFill>
                  <a:schemeClr val="bg1"/>
                </a:solidFill>
              </a:rPr>
              <a:t>U.S. response:</a:t>
            </a:r>
          </a:p>
          <a:p>
            <a:pPr lvl="1">
              <a:buFont typeface="Courier New" panose="02070309020205020404" pitchFamily="49" charset="0"/>
              <a:buChar char="o"/>
            </a:pPr>
            <a:r>
              <a:rPr lang="en-US" sz="1500" b="1" dirty="0"/>
              <a:t>Doubling </a:t>
            </a:r>
            <a:r>
              <a:rPr lang="en-US" sz="1500" dirty="0"/>
              <a:t>existing tariff rates for retaliating nations</a:t>
            </a:r>
          </a:p>
          <a:p>
            <a:pPr lvl="1">
              <a:buFont typeface="Courier New" panose="02070309020205020404" pitchFamily="49" charset="0"/>
              <a:buChar char="o"/>
            </a:pPr>
            <a:r>
              <a:rPr lang="en-US" sz="1500" b="1" dirty="0"/>
              <a:t>Sector-specific tariffs </a:t>
            </a:r>
            <a:r>
              <a:rPr lang="en-US" sz="1500" dirty="0"/>
              <a:t>targeting autos, steel, and technology</a:t>
            </a:r>
          </a:p>
          <a:p>
            <a:pPr lvl="1">
              <a:buFont typeface="Courier New" panose="02070309020205020404" pitchFamily="49" charset="0"/>
              <a:buChar char="o"/>
            </a:pPr>
            <a:r>
              <a:rPr lang="en-US" sz="1500" b="1" dirty="0"/>
              <a:t>Trade agreement suspensions </a:t>
            </a:r>
            <a:r>
              <a:rPr lang="en-US" sz="1500" dirty="0"/>
              <a:t>for non-compliant nations</a:t>
            </a:r>
          </a:p>
          <a:p>
            <a:pPr marL="0" indent="0">
              <a:buNone/>
            </a:pPr>
            <a:endParaRPr lang="en-US" sz="1200" dirty="0">
              <a:solidFill>
                <a:schemeClr val="bg1"/>
              </a:solidFill>
            </a:endParaRPr>
          </a:p>
        </p:txBody>
      </p:sp>
      <p:sp>
        <p:nvSpPr>
          <p:cNvPr id="9" name="Title 8">
            <a:extLst>
              <a:ext uri="{FF2B5EF4-FFF2-40B4-BE49-F238E27FC236}">
                <a16:creationId xmlns:a16="http://schemas.microsoft.com/office/drawing/2014/main" id="{D4CA3A51-F7C6-B6DE-54A5-2A8C40C796A6}"/>
              </a:ext>
            </a:extLst>
          </p:cNvPr>
          <p:cNvSpPr>
            <a:spLocks noGrp="1"/>
          </p:cNvSpPr>
          <p:nvPr>
            <p:ph type="title"/>
          </p:nvPr>
        </p:nvSpPr>
        <p:spPr>
          <a:xfrm>
            <a:off x="683568" y="692696"/>
            <a:ext cx="6939655" cy="862686"/>
          </a:xfrm>
        </p:spPr>
        <p:txBody>
          <a:bodyPr>
            <a:normAutofit/>
          </a:bodyPr>
          <a:lstStyle/>
          <a:p>
            <a:r>
              <a:rPr lang="en-US" dirty="0"/>
              <a:t>Potential U.S. Retaliatory Tariffs</a:t>
            </a:r>
          </a:p>
        </p:txBody>
      </p:sp>
    </p:spTree>
    <p:extLst>
      <p:ext uri="{BB962C8B-B14F-4D97-AF65-F5344CB8AC3E}">
        <p14:creationId xmlns:p14="http://schemas.microsoft.com/office/powerpoint/2010/main" val="1123789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BLG">
      <a:dk1>
        <a:sysClr val="windowText" lastClr="000000"/>
      </a:dk1>
      <a:lt1>
        <a:sysClr val="window" lastClr="FFFFFF"/>
      </a:lt1>
      <a:dk2>
        <a:srgbClr val="696464"/>
      </a:dk2>
      <a:lt2>
        <a:srgbClr val="E5E2E1"/>
      </a:lt2>
      <a:accent1>
        <a:srgbClr val="0080FF"/>
      </a:accent1>
      <a:accent2>
        <a:srgbClr val="0065DF"/>
      </a:accent2>
      <a:accent3>
        <a:srgbClr val="ADE6FF"/>
      </a:accent3>
      <a:accent4>
        <a:srgbClr val="002084"/>
      </a:accent4>
      <a:accent5>
        <a:srgbClr val="BFA5A3"/>
      </a:accent5>
      <a:accent6>
        <a:srgbClr val="BDD9D7"/>
      </a:accent6>
      <a:hlink>
        <a:srgbClr val="0065DF"/>
      </a:hlink>
      <a:folHlink>
        <a:srgbClr val="A7AA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3.xml><?xml version="1.0" encoding="utf-8"?>
<a:theme xmlns:a="http://schemas.openxmlformats.org/drawingml/2006/main" name="1_Theme1">
  <a:themeElements>
    <a:clrScheme name="BLG">
      <a:dk1>
        <a:sysClr val="windowText" lastClr="000000"/>
      </a:dk1>
      <a:lt1>
        <a:sysClr val="window" lastClr="FFFFFF"/>
      </a:lt1>
      <a:dk2>
        <a:srgbClr val="696464"/>
      </a:dk2>
      <a:lt2>
        <a:srgbClr val="E5E2E1"/>
      </a:lt2>
      <a:accent1>
        <a:srgbClr val="0080FF"/>
      </a:accent1>
      <a:accent2>
        <a:srgbClr val="0065DF"/>
      </a:accent2>
      <a:accent3>
        <a:srgbClr val="ADE6FF"/>
      </a:accent3>
      <a:accent4>
        <a:srgbClr val="002084"/>
      </a:accent4>
      <a:accent5>
        <a:srgbClr val="BFA5A3"/>
      </a:accent5>
      <a:accent6>
        <a:srgbClr val="BDD9D7"/>
      </a:accent6>
      <a:hlink>
        <a:srgbClr val="0065DF"/>
      </a:hlink>
      <a:folHlink>
        <a:srgbClr val="A7AA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fdd7eab-d955-48cd-bb2e-845b71b8db27">
      <Terms xmlns="http://schemas.microsoft.com/office/infopath/2007/PartnerControls"/>
    </lcf76f155ced4ddcb4097134ff3c332f>
    <TaxCatchAll xmlns="1a74805c-afbb-4e0c-945c-023b4a05e1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C7280871900E46863CF69185A809F1" ma:contentTypeVersion="16" ma:contentTypeDescription="Create a new document." ma:contentTypeScope="" ma:versionID="ad46887cb25bb2697b351f945156cd9c">
  <xsd:schema xmlns:xsd="http://www.w3.org/2001/XMLSchema" xmlns:xs="http://www.w3.org/2001/XMLSchema" xmlns:p="http://schemas.microsoft.com/office/2006/metadata/properties" xmlns:ns2="cfdd7eab-d955-48cd-bb2e-845b71b8db27" xmlns:ns3="1a74805c-afbb-4e0c-945c-023b4a05e1e7" targetNamespace="http://schemas.microsoft.com/office/2006/metadata/properties" ma:root="true" ma:fieldsID="d442894b8bc073d69f7c717cc08df18e" ns2:_="" ns3:_="">
    <xsd:import namespace="cfdd7eab-d955-48cd-bb2e-845b71b8db27"/>
    <xsd:import namespace="1a74805c-afbb-4e0c-945c-023b4a05e1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d7eab-d955-48cd-bb2e-845b71b8db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197a64-234f-49c2-944a-b413c8dd630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a74805c-afbb-4e0c-945c-023b4a05e1e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af1e0a-f789-4f4b-9e18-cb01279192a6}" ma:internalName="TaxCatchAll" ma:showField="CatchAllData" ma:web="1a74805c-afbb-4e0c-945c-023b4a05e1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C5FD41-59E0-4DA0-BE0C-4C2644BFC994}">
  <ds:schemaRefs>
    <ds:schemaRef ds:uri="http://schemas.microsoft.com/office/2006/metadata/properties"/>
    <ds:schemaRef ds:uri="http://schemas.microsoft.com/office/infopath/2007/PartnerControls"/>
    <ds:schemaRef ds:uri="cfdd7eab-d955-48cd-bb2e-845b71b8db27"/>
    <ds:schemaRef ds:uri="1a74805c-afbb-4e0c-945c-023b4a05e1e7"/>
  </ds:schemaRefs>
</ds:datastoreItem>
</file>

<file path=customXml/itemProps2.xml><?xml version="1.0" encoding="utf-8"?>
<ds:datastoreItem xmlns:ds="http://schemas.openxmlformats.org/officeDocument/2006/customXml" ds:itemID="{36B4AD50-3876-4FB9-B216-4FC1DEF0C4F4}">
  <ds:schemaRefs>
    <ds:schemaRef ds:uri="http://schemas.microsoft.com/sharepoint/v3/contenttype/forms"/>
  </ds:schemaRefs>
</ds:datastoreItem>
</file>

<file path=customXml/itemProps3.xml><?xml version="1.0" encoding="utf-8"?>
<ds:datastoreItem xmlns:ds="http://schemas.openxmlformats.org/officeDocument/2006/customXml" ds:itemID="{533B6F03-8CC4-4BDA-827F-D2E65C4F9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dd7eab-d955-48cd-bb2e-845b71b8db27"/>
    <ds:schemaRef ds:uri="1a74805c-afbb-4e0c-945c-023b4a05e1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9920</TotalTime>
  <Words>1966</Words>
  <Application>Microsoft Office PowerPoint</Application>
  <PresentationFormat>On-screen Show (4:3)</PresentationFormat>
  <Paragraphs>175</Paragraphs>
  <Slides>34</Slides>
  <Notes>6</Notes>
  <HiddenSlides>0</HiddenSlides>
  <MMClips>2</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34</vt:i4>
      </vt:variant>
    </vt:vector>
  </HeadingPairs>
  <TitlesOfParts>
    <vt:vector size="60" baseType="lpstr">
      <vt:lpstr>_OpenSans</vt:lpstr>
      <vt:lpstr>Aptos</vt:lpstr>
      <vt:lpstr>Arial</vt:lpstr>
      <vt:lpstr>Arial Narrow</vt:lpstr>
      <vt:lpstr>Brush Script MT</vt:lpstr>
      <vt:lpstr>Calibri</vt:lpstr>
      <vt:lpstr>Century Gothic</vt:lpstr>
      <vt:lpstr>Courier New</vt:lpstr>
      <vt:lpstr>Georgia</vt:lpstr>
      <vt:lpstr>Gotham-Medium</vt:lpstr>
      <vt:lpstr>Gotham-Ultra</vt:lpstr>
      <vt:lpstr>Konnect</vt:lpstr>
      <vt:lpstr>Lora</vt:lpstr>
      <vt:lpstr>Pratt-Bold</vt:lpstr>
      <vt:lpstr>Radio-Canada</vt:lpstr>
      <vt:lpstr>Roboto</vt:lpstr>
      <vt:lpstr>SchnyderS demi</vt:lpstr>
      <vt:lpstr>Stag Medium</vt:lpstr>
      <vt:lpstr>var(--article-dek--font-family)</vt:lpstr>
      <vt:lpstr>var(--article-hero-headline--htag--font-family)</vt:lpstr>
      <vt:lpstr>var(--wp--custom--font-family--headlines)</vt:lpstr>
      <vt:lpstr>Wingdings</vt:lpstr>
      <vt:lpstr>Office Theme</vt:lpstr>
      <vt:lpstr>Theme1</vt:lpstr>
      <vt:lpstr>1_Theme1</vt:lpstr>
      <vt:lpstr>1_Office Theme</vt:lpstr>
      <vt:lpstr>Mexico/Canada/United States –  Regional trade uncertainty and the role  of the Brokerage Community</vt:lpstr>
      <vt:lpstr>USMCA - Regional Trade Uncertainty and the Role of the Brokerage Community: </vt:lpstr>
      <vt:lpstr>Introduction</vt:lpstr>
      <vt:lpstr>Key Factors Contributing to Regional Uncertainty</vt:lpstr>
      <vt:lpstr>Latest Status of USMCA</vt:lpstr>
      <vt:lpstr>Role of Licensed Customs Brokers in Trade Compliance</vt:lpstr>
      <vt:lpstr>Impact of Tariffs on Supply Chains</vt:lpstr>
      <vt:lpstr>2026 USMCA Review &amp; Customs Broker Preparation</vt:lpstr>
      <vt:lpstr>Potential U.S. Retaliatory Tariffs</vt:lpstr>
      <vt:lpstr>Implications for Businesses &amp; Trade</vt:lpstr>
      <vt:lpstr>Future Outlook &amp; Recommendations</vt:lpstr>
      <vt:lpstr>Adrienne Braumiller,  Partner Adrienne@braumillerlaw.com </vt:lpstr>
      <vt:lpstr>PowerPoint Presentation</vt:lpstr>
      <vt:lpstr>PowerPoint Presentation</vt:lpstr>
      <vt:lpstr>"Effects of 'Liberation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AM CANADIAN</vt:lpstr>
      <vt:lpstr>Goods Friends Tell Each  Other the Truth</vt:lpstr>
      <vt:lpstr>PowerPoint Presentation</vt:lpstr>
      <vt:lpstr>Canada’s # 1 Wayne</vt:lpstr>
      <vt:lpstr>When You Attack Your Largest Customer – Stuff Happens…</vt:lpstr>
      <vt:lpstr>Not Just an Empty Shelf</vt:lpstr>
      <vt:lpstr>PowerPoint Presentation</vt:lpstr>
      <vt:lpstr>Tourism</vt:lpstr>
      <vt:lpstr>Fake News/Help President Trump as We Know He is Super Busy Making America Great Again</vt:lpstr>
      <vt:lpstr>We Appreciate You!!!</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Campbell</dc:creator>
  <cp:lastModifiedBy>Chris Gillis</cp:lastModifiedBy>
  <cp:revision>27</cp:revision>
  <dcterms:created xsi:type="dcterms:W3CDTF">2025-03-18T19:45:58Z</dcterms:created>
  <dcterms:modified xsi:type="dcterms:W3CDTF">2025-04-08T00:34:46Z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0x010100F5C7280871900E46863CF69185A809F1</vt:lpwstr>
  </property>
  <property fmtid="{D5CDD505-2E9C-101B-9397-08002B2CF9AE}" pid="3" name="Order">
    <vt:r8>1110200</vt:r8>
  </property>
</Properties>
</file>