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70" r:id="rId5"/>
    <p:sldId id="256" r:id="rId6"/>
    <p:sldId id="257" r:id="rId7"/>
    <p:sldId id="258" r:id="rId8"/>
    <p:sldId id="259" r:id="rId9"/>
    <p:sldId id="260" r:id="rId10"/>
    <p:sldId id="265" r:id="rId11"/>
    <p:sldId id="266" r:id="rId12"/>
    <p:sldId id="269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916717-1C9B-8452-138D-A71220020BDA}" v="3" dt="2025-03-28T20:11:21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oimspp-my.sharepoint.com/personal/rhyan_tompkins_fws_gov/Documents/Desktop/ITDS/FWS%20ACE%20Metric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oimspp-my.sharepoint.com/personal/rhyan_tompkins_fws_gov/Documents/Desktop/ITDS/FWS%20ACE%20Metric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FWS Entries</a:t>
            </a:r>
          </a:p>
          <a:p>
            <a:pPr>
              <a:defRPr/>
            </a:pPr>
            <a:r>
              <a:rPr lang="en-US" sz="1800" b="1" dirty="0"/>
              <a:t>EDS vs. LDS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Sheet1!$A$2:$A$58</c:f>
              <c:strCache>
                <c:ptCount val="57"/>
                <c:pt idx="0">
                  <c:v>Jun-20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  </c:v>
                </c:pt>
                <c:pt idx="7">
                  <c:v>Jan-21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  <c:pt idx="13">
                  <c:v>July</c:v>
                </c:pt>
                <c:pt idx="14">
                  <c:v>August</c:v>
                </c:pt>
                <c:pt idx="15">
                  <c:v>September</c:v>
                </c:pt>
                <c:pt idx="16">
                  <c:v>October</c:v>
                </c:pt>
                <c:pt idx="17">
                  <c:v>November</c:v>
                </c:pt>
                <c:pt idx="18">
                  <c:v>December  </c:v>
                </c:pt>
                <c:pt idx="19">
                  <c:v>Jan-22</c:v>
                </c:pt>
                <c:pt idx="20">
                  <c:v>February</c:v>
                </c:pt>
                <c:pt idx="21">
                  <c:v>March</c:v>
                </c:pt>
                <c:pt idx="22">
                  <c:v>April</c:v>
                </c:pt>
                <c:pt idx="23">
                  <c:v>May</c:v>
                </c:pt>
                <c:pt idx="24">
                  <c:v>June</c:v>
                </c:pt>
                <c:pt idx="25">
                  <c:v>July</c:v>
                </c:pt>
                <c:pt idx="26">
                  <c:v>August</c:v>
                </c:pt>
                <c:pt idx="27">
                  <c:v>September</c:v>
                </c:pt>
                <c:pt idx="28">
                  <c:v>October</c:v>
                </c:pt>
                <c:pt idx="29">
                  <c:v>November</c:v>
                </c:pt>
                <c:pt idx="30">
                  <c:v>December  </c:v>
                </c:pt>
                <c:pt idx="31">
                  <c:v>Jan-23</c:v>
                </c:pt>
                <c:pt idx="32">
                  <c:v>February</c:v>
                </c:pt>
                <c:pt idx="33">
                  <c:v>March</c:v>
                </c:pt>
                <c:pt idx="34">
                  <c:v>April</c:v>
                </c:pt>
                <c:pt idx="35">
                  <c:v>May</c:v>
                </c:pt>
                <c:pt idx="36">
                  <c:v>June</c:v>
                </c:pt>
                <c:pt idx="37">
                  <c:v>July</c:v>
                </c:pt>
                <c:pt idx="38">
                  <c:v>August</c:v>
                </c:pt>
                <c:pt idx="39">
                  <c:v>September</c:v>
                </c:pt>
                <c:pt idx="40">
                  <c:v>October</c:v>
                </c:pt>
                <c:pt idx="41">
                  <c:v>November</c:v>
                </c:pt>
                <c:pt idx="42">
                  <c:v>December</c:v>
                </c:pt>
                <c:pt idx="43">
                  <c:v>Jan-24</c:v>
                </c:pt>
                <c:pt idx="44">
                  <c:v>February</c:v>
                </c:pt>
                <c:pt idx="45">
                  <c:v>March</c:v>
                </c:pt>
                <c:pt idx="46">
                  <c:v>April</c:v>
                </c:pt>
                <c:pt idx="47">
                  <c:v>May</c:v>
                </c:pt>
                <c:pt idx="48">
                  <c:v>June</c:v>
                </c:pt>
                <c:pt idx="49">
                  <c:v>July</c:v>
                </c:pt>
                <c:pt idx="50">
                  <c:v>August</c:v>
                </c:pt>
                <c:pt idx="51">
                  <c:v>September</c:v>
                </c:pt>
                <c:pt idx="52">
                  <c:v>October</c:v>
                </c:pt>
                <c:pt idx="53">
                  <c:v>November</c:v>
                </c:pt>
                <c:pt idx="54">
                  <c:v>December</c:v>
                </c:pt>
                <c:pt idx="55">
                  <c:v>Jan-25</c:v>
                </c:pt>
                <c:pt idx="56">
                  <c:v>February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0">
                  <c:v>54</c:v>
                </c:pt>
                <c:pt idx="1">
                  <c:v>111</c:v>
                </c:pt>
                <c:pt idx="2">
                  <c:v>167</c:v>
                </c:pt>
                <c:pt idx="3">
                  <c:v>140</c:v>
                </c:pt>
                <c:pt idx="4">
                  <c:v>194</c:v>
                </c:pt>
                <c:pt idx="5">
                  <c:v>271</c:v>
                </c:pt>
                <c:pt idx="6">
                  <c:v>292</c:v>
                </c:pt>
                <c:pt idx="7">
                  <c:v>351</c:v>
                </c:pt>
                <c:pt idx="8">
                  <c:v>453</c:v>
                </c:pt>
                <c:pt idx="9">
                  <c:v>546</c:v>
                </c:pt>
                <c:pt idx="10">
                  <c:v>507</c:v>
                </c:pt>
                <c:pt idx="11">
                  <c:v>587</c:v>
                </c:pt>
                <c:pt idx="12">
                  <c:v>706</c:v>
                </c:pt>
                <c:pt idx="13">
                  <c:v>788</c:v>
                </c:pt>
                <c:pt idx="14">
                  <c:v>692</c:v>
                </c:pt>
                <c:pt idx="15">
                  <c:v>716</c:v>
                </c:pt>
                <c:pt idx="16">
                  <c:v>829</c:v>
                </c:pt>
                <c:pt idx="17">
                  <c:v>809</c:v>
                </c:pt>
                <c:pt idx="18">
                  <c:v>879</c:v>
                </c:pt>
                <c:pt idx="19">
                  <c:v>847</c:v>
                </c:pt>
                <c:pt idx="20">
                  <c:v>751</c:v>
                </c:pt>
                <c:pt idx="21">
                  <c:v>704</c:v>
                </c:pt>
                <c:pt idx="22">
                  <c:v>758</c:v>
                </c:pt>
                <c:pt idx="23">
                  <c:v>921</c:v>
                </c:pt>
                <c:pt idx="24">
                  <c:v>1086</c:v>
                </c:pt>
                <c:pt idx="25">
                  <c:v>1334</c:v>
                </c:pt>
                <c:pt idx="26">
                  <c:v>1236</c:v>
                </c:pt>
                <c:pt idx="27">
                  <c:v>969</c:v>
                </c:pt>
                <c:pt idx="28">
                  <c:v>1061</c:v>
                </c:pt>
                <c:pt idx="29">
                  <c:v>1119</c:v>
                </c:pt>
                <c:pt idx="30">
                  <c:v>1183</c:v>
                </c:pt>
                <c:pt idx="31">
                  <c:v>1120</c:v>
                </c:pt>
                <c:pt idx="32">
                  <c:v>1029</c:v>
                </c:pt>
                <c:pt idx="33">
                  <c:v>971</c:v>
                </c:pt>
                <c:pt idx="34">
                  <c:v>947</c:v>
                </c:pt>
                <c:pt idx="35">
                  <c:v>1100</c:v>
                </c:pt>
                <c:pt idx="36">
                  <c:v>1155</c:v>
                </c:pt>
                <c:pt idx="37">
                  <c:v>1059</c:v>
                </c:pt>
                <c:pt idx="38">
                  <c:v>1166</c:v>
                </c:pt>
                <c:pt idx="39">
                  <c:v>1198</c:v>
                </c:pt>
                <c:pt idx="40">
                  <c:v>1374</c:v>
                </c:pt>
                <c:pt idx="41">
                  <c:v>1369</c:v>
                </c:pt>
                <c:pt idx="42">
                  <c:v>1353</c:v>
                </c:pt>
                <c:pt idx="43">
                  <c:v>1505</c:v>
                </c:pt>
                <c:pt idx="44">
                  <c:v>1437</c:v>
                </c:pt>
                <c:pt idx="45">
                  <c:v>1448</c:v>
                </c:pt>
                <c:pt idx="46">
                  <c:v>1587</c:v>
                </c:pt>
                <c:pt idx="47">
                  <c:v>1553</c:v>
                </c:pt>
                <c:pt idx="48">
                  <c:v>1616</c:v>
                </c:pt>
                <c:pt idx="49">
                  <c:v>1824</c:v>
                </c:pt>
                <c:pt idx="50">
                  <c:v>1440</c:v>
                </c:pt>
                <c:pt idx="51">
                  <c:v>1291</c:v>
                </c:pt>
                <c:pt idx="52">
                  <c:v>1662</c:v>
                </c:pt>
                <c:pt idx="53">
                  <c:v>1700</c:v>
                </c:pt>
                <c:pt idx="54">
                  <c:v>1883</c:v>
                </c:pt>
                <c:pt idx="55">
                  <c:v>1897</c:v>
                </c:pt>
                <c:pt idx="56">
                  <c:v>1611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20-4678-82F4-89361D44D1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Sheet1!$A$2:$A$58</c:f>
              <c:strCache>
                <c:ptCount val="57"/>
                <c:pt idx="0">
                  <c:v>Jun-20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  </c:v>
                </c:pt>
                <c:pt idx="7">
                  <c:v>Jan-21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  <c:pt idx="13">
                  <c:v>July</c:v>
                </c:pt>
                <c:pt idx="14">
                  <c:v>August</c:v>
                </c:pt>
                <c:pt idx="15">
                  <c:v>September</c:v>
                </c:pt>
                <c:pt idx="16">
                  <c:v>October</c:v>
                </c:pt>
                <c:pt idx="17">
                  <c:v>November</c:v>
                </c:pt>
                <c:pt idx="18">
                  <c:v>December  </c:v>
                </c:pt>
                <c:pt idx="19">
                  <c:v>Jan-22</c:v>
                </c:pt>
                <c:pt idx="20">
                  <c:v>February</c:v>
                </c:pt>
                <c:pt idx="21">
                  <c:v>March</c:v>
                </c:pt>
                <c:pt idx="22">
                  <c:v>April</c:v>
                </c:pt>
                <c:pt idx="23">
                  <c:v>May</c:v>
                </c:pt>
                <c:pt idx="24">
                  <c:v>June</c:v>
                </c:pt>
                <c:pt idx="25">
                  <c:v>July</c:v>
                </c:pt>
                <c:pt idx="26">
                  <c:v>August</c:v>
                </c:pt>
                <c:pt idx="27">
                  <c:v>September</c:v>
                </c:pt>
                <c:pt idx="28">
                  <c:v>October</c:v>
                </c:pt>
                <c:pt idx="29">
                  <c:v>November</c:v>
                </c:pt>
                <c:pt idx="30">
                  <c:v>December  </c:v>
                </c:pt>
                <c:pt idx="31">
                  <c:v>Jan-23</c:v>
                </c:pt>
                <c:pt idx="32">
                  <c:v>February</c:v>
                </c:pt>
                <c:pt idx="33">
                  <c:v>March</c:v>
                </c:pt>
                <c:pt idx="34">
                  <c:v>April</c:v>
                </c:pt>
                <c:pt idx="35">
                  <c:v>May</c:v>
                </c:pt>
                <c:pt idx="36">
                  <c:v>June</c:v>
                </c:pt>
                <c:pt idx="37">
                  <c:v>July</c:v>
                </c:pt>
                <c:pt idx="38">
                  <c:v>August</c:v>
                </c:pt>
                <c:pt idx="39">
                  <c:v>September</c:v>
                </c:pt>
                <c:pt idx="40">
                  <c:v>October</c:v>
                </c:pt>
                <c:pt idx="41">
                  <c:v>November</c:v>
                </c:pt>
                <c:pt idx="42">
                  <c:v>December</c:v>
                </c:pt>
                <c:pt idx="43">
                  <c:v>Jan-24</c:v>
                </c:pt>
                <c:pt idx="44">
                  <c:v>February</c:v>
                </c:pt>
                <c:pt idx="45">
                  <c:v>March</c:v>
                </c:pt>
                <c:pt idx="46">
                  <c:v>April</c:v>
                </c:pt>
                <c:pt idx="47">
                  <c:v>May</c:v>
                </c:pt>
                <c:pt idx="48">
                  <c:v>June</c:v>
                </c:pt>
                <c:pt idx="49">
                  <c:v>July</c:v>
                </c:pt>
                <c:pt idx="50">
                  <c:v>August</c:v>
                </c:pt>
                <c:pt idx="51">
                  <c:v>September</c:v>
                </c:pt>
                <c:pt idx="52">
                  <c:v>October</c:v>
                </c:pt>
                <c:pt idx="53">
                  <c:v>November</c:v>
                </c:pt>
                <c:pt idx="54">
                  <c:v>December</c:v>
                </c:pt>
                <c:pt idx="55">
                  <c:v>Jan-25</c:v>
                </c:pt>
                <c:pt idx="56">
                  <c:v>February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0">
                  <c:v>11</c:v>
                </c:pt>
                <c:pt idx="1">
                  <c:v>28</c:v>
                </c:pt>
                <c:pt idx="2">
                  <c:v>57</c:v>
                </c:pt>
                <c:pt idx="3">
                  <c:v>80</c:v>
                </c:pt>
                <c:pt idx="4">
                  <c:v>90</c:v>
                </c:pt>
                <c:pt idx="5">
                  <c:v>135</c:v>
                </c:pt>
                <c:pt idx="6">
                  <c:v>118</c:v>
                </c:pt>
                <c:pt idx="7">
                  <c:v>120</c:v>
                </c:pt>
                <c:pt idx="8">
                  <c:v>118</c:v>
                </c:pt>
                <c:pt idx="9">
                  <c:v>166</c:v>
                </c:pt>
                <c:pt idx="10">
                  <c:v>130</c:v>
                </c:pt>
                <c:pt idx="11">
                  <c:v>234</c:v>
                </c:pt>
                <c:pt idx="12">
                  <c:v>226</c:v>
                </c:pt>
                <c:pt idx="13">
                  <c:v>286</c:v>
                </c:pt>
                <c:pt idx="14">
                  <c:v>266</c:v>
                </c:pt>
                <c:pt idx="15">
                  <c:v>278</c:v>
                </c:pt>
                <c:pt idx="16">
                  <c:v>294</c:v>
                </c:pt>
                <c:pt idx="17">
                  <c:v>357</c:v>
                </c:pt>
                <c:pt idx="18">
                  <c:v>498</c:v>
                </c:pt>
                <c:pt idx="19">
                  <c:v>455</c:v>
                </c:pt>
                <c:pt idx="20">
                  <c:v>622</c:v>
                </c:pt>
                <c:pt idx="21">
                  <c:v>767</c:v>
                </c:pt>
                <c:pt idx="22">
                  <c:v>816</c:v>
                </c:pt>
                <c:pt idx="23">
                  <c:v>1108</c:v>
                </c:pt>
                <c:pt idx="24">
                  <c:v>1156</c:v>
                </c:pt>
                <c:pt idx="25">
                  <c:v>1140</c:v>
                </c:pt>
                <c:pt idx="26">
                  <c:v>1119</c:v>
                </c:pt>
                <c:pt idx="27">
                  <c:v>1354</c:v>
                </c:pt>
                <c:pt idx="28">
                  <c:v>1296</c:v>
                </c:pt>
                <c:pt idx="29">
                  <c:v>1532</c:v>
                </c:pt>
                <c:pt idx="30">
                  <c:v>1793</c:v>
                </c:pt>
                <c:pt idx="31">
                  <c:v>1549</c:v>
                </c:pt>
                <c:pt idx="32">
                  <c:v>1421</c:v>
                </c:pt>
                <c:pt idx="33">
                  <c:v>1447</c:v>
                </c:pt>
                <c:pt idx="34">
                  <c:v>1581</c:v>
                </c:pt>
                <c:pt idx="35">
                  <c:v>1658</c:v>
                </c:pt>
                <c:pt idx="36">
                  <c:v>698</c:v>
                </c:pt>
                <c:pt idx="37">
                  <c:v>705</c:v>
                </c:pt>
                <c:pt idx="38">
                  <c:v>799</c:v>
                </c:pt>
                <c:pt idx="39">
                  <c:v>778</c:v>
                </c:pt>
                <c:pt idx="40">
                  <c:v>818</c:v>
                </c:pt>
                <c:pt idx="41">
                  <c:v>874</c:v>
                </c:pt>
                <c:pt idx="42">
                  <c:v>788</c:v>
                </c:pt>
                <c:pt idx="43">
                  <c:v>846</c:v>
                </c:pt>
                <c:pt idx="44">
                  <c:v>936</c:v>
                </c:pt>
                <c:pt idx="45">
                  <c:v>1111</c:v>
                </c:pt>
                <c:pt idx="46">
                  <c:v>1630</c:v>
                </c:pt>
                <c:pt idx="47">
                  <c:v>1787</c:v>
                </c:pt>
                <c:pt idx="48">
                  <c:v>1367</c:v>
                </c:pt>
                <c:pt idx="49">
                  <c:v>1915</c:v>
                </c:pt>
                <c:pt idx="50">
                  <c:v>1527</c:v>
                </c:pt>
                <c:pt idx="51">
                  <c:v>1639</c:v>
                </c:pt>
                <c:pt idx="52">
                  <c:v>2080</c:v>
                </c:pt>
                <c:pt idx="53">
                  <c:v>1830</c:v>
                </c:pt>
                <c:pt idx="54">
                  <c:v>2347</c:v>
                </c:pt>
                <c:pt idx="55">
                  <c:v>2492</c:v>
                </c:pt>
                <c:pt idx="56">
                  <c:v>1803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0-4678-82F4-89361D44D1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3924911"/>
        <c:axId val="843912431"/>
      </c:areaChart>
      <c:catAx>
        <c:axId val="84392491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3912431"/>
        <c:crosses val="autoZero"/>
        <c:auto val="1"/>
        <c:lblAlgn val="ctr"/>
        <c:lblOffset val="100"/>
        <c:noMultiLvlLbl val="0"/>
      </c:catAx>
      <c:valAx>
        <c:axId val="843912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392491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684639963482822"/>
          <c:y val="0.94764228484597335"/>
          <c:w val="0.15761154855643045"/>
          <c:h val="3.91998204171846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Percentage</a:t>
            </a:r>
            <a:r>
              <a:rPr lang="en-US" sz="1800" b="1" baseline="0" dirty="0"/>
              <a:t> of ACE Entries</a:t>
            </a:r>
          </a:p>
          <a:p>
            <a:pPr>
              <a:defRPr/>
            </a:pPr>
            <a:r>
              <a:rPr lang="en-US" sz="1800" b="1" baseline="0" dirty="0"/>
              <a:t>per Total FWS Declared Imports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Sheet1!$J$2:$J$8</c:f>
              <c:numCache>
                <c:formatCode>mmm\-yy</c:formatCode>
                <c:ptCount val="7"/>
                <c:pt idx="0">
                  <c:v>43983</c:v>
                </c:pt>
                <c:pt idx="1">
                  <c:v>44348</c:v>
                </c:pt>
                <c:pt idx="2">
                  <c:v>44713</c:v>
                </c:pt>
                <c:pt idx="3">
                  <c:v>45078</c:v>
                </c:pt>
                <c:pt idx="4">
                  <c:v>45444</c:v>
                </c:pt>
                <c:pt idx="5">
                  <c:v>45627</c:v>
                </c:pt>
                <c:pt idx="6">
                  <c:v>45658</c:v>
                </c:pt>
              </c:numCache>
            </c:numRef>
          </c:cat>
          <c:val>
            <c:numRef>
              <c:f>Sheet1!$K$2:$K$8</c:f>
              <c:numCache>
                <c:formatCode>0.00%</c:formatCode>
                <c:ptCount val="7"/>
                <c:pt idx="0">
                  <c:v>9.1999999999999998E-3</c:v>
                </c:pt>
                <c:pt idx="1">
                  <c:v>8.2799999999999999E-2</c:v>
                </c:pt>
                <c:pt idx="2">
                  <c:v>0.1973</c:v>
                </c:pt>
                <c:pt idx="3">
                  <c:v>0.15260000000000001</c:v>
                </c:pt>
                <c:pt idx="4">
                  <c:v>0.23480000000000001</c:v>
                </c:pt>
                <c:pt idx="5">
                  <c:v>0.26819999999999999</c:v>
                </c:pt>
                <c:pt idx="6">
                  <c:v>0.30570000000000003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2B-40C4-A93B-EF533AEAB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2436799"/>
        <c:axId val="632433055"/>
      </c:lineChart>
      <c:dateAx>
        <c:axId val="632436799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433055"/>
        <c:crosses val="autoZero"/>
        <c:auto val="1"/>
        <c:lblOffset val="100"/>
        <c:baseTimeUnit val="months"/>
      </c:dateAx>
      <c:valAx>
        <c:axId val="632433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436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4230E-8E1B-4EE4-BC3B-A5CF478044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E573E-6DF0-42AC-81EB-B749C09F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4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1454F78-00C1-4141-8D31-604BFA81ED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C310A77B-21E5-4EBC-8906-82AE362D34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18B2DA62-8A11-4A98-BCF8-1B08364D41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FF1A34-8E00-43ED-92B7-427221692C8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2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4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5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5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9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1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1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3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fwsepermits.servicenowservices.com/fws/" TargetMode="External"/><Relationship Id="rId3" Type="http://schemas.openxmlformats.org/officeDocument/2006/relationships/hyperlink" Target="mailto:fwsole_ace_support@fws.gov" TargetMode="External"/><Relationship Id="rId7" Type="http://schemas.openxmlformats.org/officeDocument/2006/relationships/hyperlink" Target="https://www.fws.gov/elicense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ecs.fws.gov/" TargetMode="External"/><Relationship Id="rId5" Type="http://schemas.openxmlformats.org/officeDocument/2006/relationships/hyperlink" Target="https://www.fws.gov/program/office-of-law-enforcement/information-importers-exporters" TargetMode="External"/><Relationship Id="rId4" Type="http://schemas.openxmlformats.org/officeDocument/2006/relationships/hyperlink" Target="https://fws.gov/service/importing-and-exporting" TargetMode="External"/><Relationship Id="rId9" Type="http://schemas.openxmlformats.org/officeDocument/2006/relationships/hyperlink" Target="https://www.cbp.gov/document/publications/ace-tips-trade-when-filing-us-fish-and-wildlife-service-dat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ws.gov/library/collections/ole-public-bulletins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ws.gov/library/collections/ole-public-bulletins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CABE985-DF51-4081-BF8E-0EAE10DA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089" y="1260678"/>
            <a:ext cx="7043819" cy="81304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U.S. Fish &amp; Wildlife Service</a:t>
            </a:r>
            <a:endParaRPr lang="en-US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6E5A09-C113-47CE-A48D-96D3FB1D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00150" y="6024469"/>
            <a:ext cx="2800350" cy="384572"/>
          </a:xfrm>
        </p:spPr>
        <p:txBody>
          <a:bodyPr/>
          <a:lstStyle/>
          <a:p>
            <a:pPr>
              <a:defRPr/>
            </a:pPr>
            <a:r>
              <a:rPr lang="en-US" sz="2700" b="1" dirty="0">
                <a:solidFill>
                  <a:schemeClr val="tx1"/>
                </a:solidFill>
                <a:latin typeface="Brush Script MT" panose="03060802040406070304" pitchFamily="66" charset="0"/>
              </a:rPr>
              <a:t>Program Sponsored by</a:t>
            </a:r>
          </a:p>
        </p:txBody>
      </p:sp>
      <p:pic>
        <p:nvPicPr>
          <p:cNvPr id="7172" name="Picture 22">
            <a:extLst>
              <a:ext uri="{FF2B5EF4-FFF2-40B4-BE49-F238E27FC236}">
                <a16:creationId xmlns:a16="http://schemas.microsoft.com/office/drawing/2014/main" id="{D1BC8DA5-3750-4165-8619-EAEABE032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5372101"/>
            <a:ext cx="1312069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C24548E4-A754-4148-BFA9-C50F7AE196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317" y="5880402"/>
            <a:ext cx="1426369" cy="61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>
            <a:extLst>
              <a:ext uri="{FF2B5EF4-FFF2-40B4-BE49-F238E27FC236}">
                <a16:creationId xmlns:a16="http://schemas.microsoft.com/office/drawing/2014/main" id="{CCEA0F34-84C0-4FD9-B1DA-9B5617417D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169" y="466544"/>
            <a:ext cx="2227661" cy="67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3105905-B7C3-9015-E299-3CD2F80909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200" y="5791200"/>
            <a:ext cx="2045557" cy="70237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3D98F27-7FFA-A59C-561B-BF1BF30DEFEB}"/>
              </a:ext>
            </a:extLst>
          </p:cNvPr>
          <p:cNvGrpSpPr/>
          <p:nvPr/>
        </p:nvGrpSpPr>
        <p:grpSpPr>
          <a:xfrm>
            <a:off x="1016263" y="2362200"/>
            <a:ext cx="7111476" cy="2790310"/>
            <a:chOff x="1128996" y="2006600"/>
            <a:chExt cx="9481968" cy="3720413"/>
          </a:xfrm>
        </p:grpSpPr>
        <p:sp>
          <p:nvSpPr>
            <p:cNvPr id="7177" name="TextBox 10">
              <a:extLst>
                <a:ext uri="{FF2B5EF4-FFF2-40B4-BE49-F238E27FC236}">
                  <a16:creationId xmlns:a16="http://schemas.microsoft.com/office/drawing/2014/main" id="{51D2DE82-36B3-408B-97E4-4F5E17EAF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75" y="2008188"/>
              <a:ext cx="43573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Moderator:</a:t>
              </a:r>
              <a:endParaRPr lang="en-US" altLang="en-US" sz="15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78" name="TextBox 2">
              <a:extLst>
                <a:ext uri="{FF2B5EF4-FFF2-40B4-BE49-F238E27FC236}">
                  <a16:creationId xmlns:a16="http://schemas.microsoft.com/office/drawing/2014/main" id="{20596A0D-E1E2-4EE3-B9DC-25C13E48A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546091"/>
              <a:ext cx="451066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 dirty="0">
                  <a:latin typeface="Arial" panose="020B0604020202020204" pitchFamily="34" charset="0"/>
                </a:rPr>
                <a:t>Jeff Moore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Arial Narrow" panose="020B0606020202030204" pitchFamily="34" charset="0"/>
                </a:rPr>
                <a:t>Senior Wildlife Inspector, U.S. Fish &amp; Wildlife Service</a:t>
              </a:r>
            </a:p>
          </p:txBody>
        </p:sp>
        <p:sp>
          <p:nvSpPr>
            <p:cNvPr id="7179" name="TextBox 2">
              <a:extLst>
                <a:ext uri="{FF2B5EF4-FFF2-40B4-BE49-F238E27FC236}">
                  <a16:creationId xmlns:a16="http://schemas.microsoft.com/office/drawing/2014/main" id="{E3473627-BE83-4E82-ACF4-448AED837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006600"/>
              <a:ext cx="466911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Panelists:</a:t>
              </a:r>
              <a:endParaRPr lang="en-US" altLang="en-US" sz="135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80" name="TextBox 13">
              <a:extLst>
                <a:ext uri="{FF2B5EF4-FFF2-40B4-BE49-F238E27FC236}">
                  <a16:creationId xmlns:a16="http://schemas.microsoft.com/office/drawing/2014/main" id="{2E6B1392-B92F-49F4-ACEC-738E2FDF6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84" y="2538143"/>
              <a:ext cx="458338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 dirty="0">
                  <a:latin typeface="Arial" panose="020B0604020202020204" pitchFamily="34" charset="0"/>
                </a:rPr>
                <a:t>Mike Lahar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Arial Narrow" panose="020B0606020202030204" pitchFamily="34" charset="0"/>
                </a:rPr>
                <a:t>NCBFAA Regulatory Agencies Committee (RAC) Chair; Manager Regulatory Affairs, A.N. Deringer, Inc.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894D8C-EA0A-3E6C-216B-F351153741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98114" y="2653886"/>
              <a:ext cx="1" cy="3073127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2">
            <a:extLst>
              <a:ext uri="{FF2B5EF4-FFF2-40B4-BE49-F238E27FC236}">
                <a16:creationId xmlns:a16="http://schemas.microsoft.com/office/drawing/2014/main" id="{6FB95A4C-E40C-D226-AC48-B15F71EED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261" y="3364061"/>
            <a:ext cx="3416826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50" b="1" dirty="0">
                <a:latin typeface="Arial" panose="020B0604020202020204" pitchFamily="34" charset="0"/>
              </a:rPr>
              <a:t>René Galindo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 Narrow" panose="020B0606020202030204" pitchFamily="34" charset="0"/>
              </a:rPr>
              <a:t>Supervisory Wildlife Inspector, U.S. Fish &amp; Wildlife Service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FWS Resources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FWS ACE Help Desk </a:t>
            </a:r>
            <a:r>
              <a:rPr lang="en-US" dirty="0">
                <a:hlinkClick r:id="rId3"/>
              </a:rPr>
              <a:t>fwsole_ace_support@fws.gov</a:t>
            </a:r>
            <a:endParaRPr lang="en-US" dirty="0"/>
          </a:p>
          <a:p>
            <a:r>
              <a:rPr lang="en-US" dirty="0"/>
              <a:t>FWS web site </a:t>
            </a:r>
            <a:r>
              <a:rPr lang="en-US" dirty="0">
                <a:hlinkClick r:id="rId4"/>
              </a:rPr>
              <a:t>https://fws.gov/service/importing-and-exporting</a:t>
            </a:r>
            <a:endParaRPr lang="en-US" dirty="0"/>
          </a:p>
          <a:p>
            <a:r>
              <a:rPr lang="en-US" sz="3300" dirty="0"/>
              <a:t>FWS Office of Law Enforcement </a:t>
            </a:r>
            <a:r>
              <a:rPr lang="en-US" dirty="0">
                <a:hlinkClick r:id="rId5"/>
              </a:rPr>
              <a:t>https://www.fws.gov/program/office-of-law-enforcement/information-importers-exporters</a:t>
            </a:r>
            <a:endParaRPr lang="en-US" dirty="0"/>
          </a:p>
          <a:p>
            <a:r>
              <a:rPr lang="en-US" dirty="0"/>
              <a:t>Electronic Declarations (</a:t>
            </a:r>
            <a:r>
              <a:rPr lang="en-US" dirty="0" err="1"/>
              <a:t>edecs</a:t>
            </a:r>
            <a:r>
              <a:rPr lang="en-US" dirty="0"/>
              <a:t>) where you can submit Declarations online: </a:t>
            </a:r>
            <a:r>
              <a:rPr lang="en-US" dirty="0">
                <a:hlinkClick r:id="rId6"/>
              </a:rPr>
              <a:t>https://edecs.fws.gov/</a:t>
            </a:r>
            <a:endParaRPr lang="en-US" dirty="0"/>
          </a:p>
          <a:p>
            <a:r>
              <a:rPr lang="en-US" dirty="0"/>
              <a:t>Electronic Import/Export License (</a:t>
            </a:r>
            <a:r>
              <a:rPr lang="en-US" dirty="0" err="1"/>
              <a:t>eLicense</a:t>
            </a:r>
            <a:r>
              <a:rPr lang="en-US" dirty="0"/>
              <a:t>) used to request a new commercial import/export license or renew/amend an existing license: </a:t>
            </a:r>
            <a:r>
              <a:rPr lang="en-US" dirty="0">
                <a:hlinkClick r:id="rId7"/>
              </a:rPr>
              <a:t>https://www.fws.gov/elicense/</a:t>
            </a:r>
            <a:endParaRPr lang="en-US" dirty="0"/>
          </a:p>
          <a:p>
            <a:r>
              <a:rPr lang="en-US" dirty="0"/>
              <a:t>Electronic Permits (</a:t>
            </a:r>
            <a:r>
              <a:rPr lang="en-US" dirty="0" err="1"/>
              <a:t>epermits</a:t>
            </a:r>
            <a:r>
              <a:rPr lang="en-US" dirty="0"/>
              <a:t>) used to apply for protected species permits such as CITES, Migratory Bird or </a:t>
            </a:r>
            <a:r>
              <a:rPr lang="en-US" dirty="0" err="1"/>
              <a:t>Endangerd</a:t>
            </a:r>
            <a:r>
              <a:rPr lang="en-US" dirty="0"/>
              <a:t> Species Permits: </a:t>
            </a:r>
            <a:r>
              <a:rPr lang="en-US" dirty="0">
                <a:hlinkClick r:id="rId8"/>
              </a:rPr>
              <a:t>https://fwsepermits.servicenowservices.com/fws/</a:t>
            </a:r>
            <a:endParaRPr lang="en-US" dirty="0"/>
          </a:p>
          <a:p>
            <a:endParaRPr lang="en-US" dirty="0"/>
          </a:p>
          <a:p>
            <a:r>
              <a:rPr lang="en-US" dirty="0"/>
              <a:t>Filing Tips: </a:t>
            </a:r>
            <a:r>
              <a:rPr lang="en-US" u="sng" dirty="0">
                <a:hlinkClick r:id="rId9"/>
              </a:rPr>
              <a:t>ACE Tips for Trade when Filing U.S. Fish and Wildlife Service Data | U.S. Customs and Border Protection (cbp.gov)</a:t>
            </a:r>
            <a:endParaRPr lang="en-US" dirty="0"/>
          </a:p>
          <a:p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3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" y="-30018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1750" y="1524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U.S. Fish &amp; Wildlife Updates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550" y="3398982"/>
            <a:ext cx="6862050" cy="2133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2025 NCBFAA </a:t>
            </a:r>
          </a:p>
          <a:p>
            <a:r>
              <a:rPr lang="en-US" dirty="0"/>
              <a:t>Annual Conference</a:t>
            </a:r>
          </a:p>
          <a:p>
            <a:endParaRPr lang="en-US" dirty="0"/>
          </a:p>
          <a:p>
            <a:r>
              <a:rPr lang="en-US" sz="2800" dirty="0"/>
              <a:t>FWS Supervisory Wildlife Inspector Rene Galindo</a:t>
            </a:r>
          </a:p>
          <a:p>
            <a:r>
              <a:rPr lang="en-US" sz="2800" dirty="0"/>
              <a:t>FWS Senior Wildlife Inspector Jeffery Moore</a:t>
            </a:r>
          </a:p>
        </p:txBody>
      </p:sp>
    </p:spTree>
    <p:extLst>
      <p:ext uri="{BB962C8B-B14F-4D97-AF65-F5344CB8AC3E}">
        <p14:creationId xmlns:p14="http://schemas.microsoft.com/office/powerpoint/2010/main" val="251862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FWS ACE Mandatory filing date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Currently in an Extended Pilot Phase</a:t>
            </a:r>
          </a:p>
          <a:p>
            <a:pPr lvl="1"/>
            <a:r>
              <a:rPr lang="en-US" altLang="en-US" sz="2400" dirty="0"/>
              <a:t>CERT and PROD environments are Open to all ACE Filers at all FWS authorized ports</a:t>
            </a:r>
          </a:p>
          <a:p>
            <a:pPr lvl="1"/>
            <a:r>
              <a:rPr lang="en-US" altLang="en-US" sz="2400" dirty="0"/>
              <a:t>FWS HTS Flags enforced with a “warning” severity</a:t>
            </a:r>
            <a:endParaRPr lang="en-US" altLang="en-US" dirty="0"/>
          </a:p>
          <a:p>
            <a:r>
              <a:rPr lang="en-US" altLang="en-US" sz="2400" dirty="0"/>
              <a:t>Mandatory date is dependent on rulemaking (50 CFR 14)</a:t>
            </a:r>
          </a:p>
          <a:p>
            <a:r>
              <a:rPr lang="en-US" altLang="en-US" sz="2400" dirty="0"/>
              <a:t>Tentative Mandatory Date: end of 2025</a:t>
            </a:r>
          </a:p>
          <a:p>
            <a:pPr lvl="1"/>
            <a:r>
              <a:rPr lang="en-US" altLang="en-US" sz="2400" dirty="0"/>
              <a:t>Filers using ACE must enter FWS data (or disclaim)</a:t>
            </a:r>
          </a:p>
          <a:p>
            <a:pPr lvl="1"/>
            <a:r>
              <a:rPr lang="en-US" altLang="en-US" sz="2400" dirty="0"/>
              <a:t>Filers will </a:t>
            </a:r>
            <a:r>
              <a:rPr lang="en-US" altLang="en-US" sz="2400" u="sng" dirty="0"/>
              <a:t>always</a:t>
            </a:r>
            <a:r>
              <a:rPr lang="en-US" altLang="en-US" sz="2400" dirty="0"/>
              <a:t> have the option to file via </a:t>
            </a:r>
            <a:r>
              <a:rPr lang="en-US" altLang="en-US" sz="2400" dirty="0" err="1"/>
              <a:t>eDecs</a:t>
            </a:r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0665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FWS ACE Filings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 112,000 ACE import entries processed</a:t>
            </a:r>
          </a:p>
          <a:p>
            <a:r>
              <a:rPr lang="en-US" dirty="0"/>
              <a:t>30% filings via ACE</a:t>
            </a:r>
          </a:p>
          <a:p>
            <a:r>
              <a:rPr lang="en-US" dirty="0"/>
              <a:t>Filing breakdown</a:t>
            </a:r>
          </a:p>
          <a:p>
            <a:pPr lvl="1"/>
            <a:r>
              <a:rPr lang="en-US" dirty="0"/>
              <a:t>50% EDS</a:t>
            </a:r>
          </a:p>
          <a:p>
            <a:pPr lvl="1"/>
            <a:r>
              <a:rPr lang="en-US" dirty="0"/>
              <a:t>50% LDS</a:t>
            </a:r>
          </a:p>
        </p:txBody>
      </p:sp>
    </p:spTree>
    <p:extLst>
      <p:ext uri="{BB962C8B-B14F-4D97-AF65-F5344CB8AC3E}">
        <p14:creationId xmlns:p14="http://schemas.microsoft.com/office/powerpoint/2010/main" val="43091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" y="0"/>
            <a:ext cx="9135901" cy="6858000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718189"/>
              </p:ext>
            </p:extLst>
          </p:nvPr>
        </p:nvGraphicFramePr>
        <p:xfrm>
          <a:off x="152400" y="152400"/>
          <a:ext cx="8763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4620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321483"/>
              </p:ext>
            </p:extLst>
          </p:nvPr>
        </p:nvGraphicFramePr>
        <p:xfrm>
          <a:off x="228600" y="228600"/>
          <a:ext cx="8610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8179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Electronically Cancelled CITES permits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 </a:t>
            </a:r>
            <a:r>
              <a:rPr lang="en-US" sz="2000" dirty="0" err="1"/>
              <a:t>eDecs</a:t>
            </a:r>
            <a:r>
              <a:rPr lang="en-US" sz="2000" dirty="0"/>
              <a:t>, filers have the </a:t>
            </a:r>
            <a:r>
              <a:rPr lang="en-US" sz="2000" u="sng" dirty="0"/>
              <a:t>option</a:t>
            </a:r>
            <a:r>
              <a:rPr lang="en-US" sz="2000" dirty="0"/>
              <a:t> to separately upload </a:t>
            </a:r>
            <a:r>
              <a:rPr lang="en-US" sz="2000" u="sng" dirty="0"/>
              <a:t>validated</a:t>
            </a:r>
            <a:r>
              <a:rPr lang="en-US" sz="2000" dirty="0"/>
              <a:t> CITES permits. </a:t>
            </a:r>
          </a:p>
          <a:p>
            <a:r>
              <a:rPr lang="en-US" sz="2000" dirty="0"/>
              <a:t>A CITES permit with a ‘cancelled’ stamp will be </a:t>
            </a:r>
            <a:r>
              <a:rPr lang="en-US" sz="2000" dirty="0" err="1"/>
              <a:t>avialable</a:t>
            </a:r>
            <a:r>
              <a:rPr lang="en-US" sz="2000" dirty="0"/>
              <a:t> via the </a:t>
            </a:r>
            <a:r>
              <a:rPr lang="en-US" sz="2000" dirty="0" err="1"/>
              <a:t>eDec</a:t>
            </a:r>
            <a:r>
              <a:rPr lang="en-US" sz="2000" dirty="0"/>
              <a:t> in the filer’s account. </a:t>
            </a:r>
          </a:p>
          <a:p>
            <a:r>
              <a:rPr lang="en-US" sz="2000" dirty="0"/>
              <a:t>A request has been submitted to CBP to make this option available to ACE filers. </a:t>
            </a:r>
          </a:p>
          <a:p>
            <a:r>
              <a:rPr lang="en-US" sz="2000" dirty="0"/>
              <a:t>Public bulletin found at: </a:t>
            </a:r>
            <a:r>
              <a:rPr lang="en-US" sz="2000" dirty="0">
                <a:hlinkClick r:id="rId3"/>
              </a:rPr>
              <a:t>https://www.fws.gov/library/collections/ole-public-bulletins</a:t>
            </a:r>
            <a:r>
              <a:rPr lang="en-US" sz="2000" dirty="0"/>
              <a:t> </a:t>
            </a:r>
          </a:p>
          <a:p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318" y="1449450"/>
            <a:ext cx="3603703" cy="4446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795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" y="0"/>
            <a:ext cx="91359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Login.gov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534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DOI security mandate to transition to Login.gov for </a:t>
            </a:r>
            <a:r>
              <a:rPr lang="en-US" sz="2400" dirty="0" err="1"/>
              <a:t>eDecs</a:t>
            </a:r>
            <a:r>
              <a:rPr lang="en-US" sz="2400" dirty="0"/>
              <a:t> and </a:t>
            </a:r>
            <a:r>
              <a:rPr lang="en-US" sz="2400" dirty="0" err="1"/>
              <a:t>eLicense</a:t>
            </a:r>
            <a:endParaRPr lang="en-US" sz="2400" dirty="0"/>
          </a:p>
          <a:p>
            <a:r>
              <a:rPr lang="en-US" sz="2400" dirty="0"/>
              <a:t>Login.gov and the current login method for </a:t>
            </a:r>
            <a:r>
              <a:rPr lang="en-US" sz="2400" dirty="0" err="1"/>
              <a:t>eDecs</a:t>
            </a:r>
            <a:r>
              <a:rPr lang="en-US" sz="2400" dirty="0"/>
              <a:t> will both be available until June 1, 2025</a:t>
            </a:r>
          </a:p>
          <a:p>
            <a:r>
              <a:rPr lang="en-US" sz="2400" dirty="0"/>
              <a:t>After June 1</a:t>
            </a:r>
            <a:r>
              <a:rPr lang="en-US" sz="2400" baseline="30000" dirty="0"/>
              <a:t>st</a:t>
            </a:r>
            <a:r>
              <a:rPr lang="en-US" sz="2400" dirty="0"/>
              <a:t>, all filers </a:t>
            </a:r>
            <a:r>
              <a:rPr lang="en-US" sz="2400" u="sng" dirty="0"/>
              <a:t>must</a:t>
            </a:r>
            <a:r>
              <a:rPr lang="en-US" sz="2400" dirty="0"/>
              <a:t> use Login.gov to sign in to </a:t>
            </a:r>
            <a:r>
              <a:rPr lang="en-US" sz="2400" dirty="0" err="1"/>
              <a:t>eDecs</a:t>
            </a:r>
            <a:endParaRPr lang="en-US" sz="2400" dirty="0"/>
          </a:p>
          <a:p>
            <a:r>
              <a:rPr lang="en-US" sz="2400" dirty="0" err="1"/>
              <a:t>eLicense</a:t>
            </a:r>
            <a:r>
              <a:rPr lang="en-US" sz="2400" dirty="0"/>
              <a:t> Login.gov implementation will follow</a:t>
            </a:r>
          </a:p>
          <a:p>
            <a:r>
              <a:rPr lang="en-US" sz="2400" dirty="0"/>
              <a:t>Public bulletin with specific guidance will be found at: </a:t>
            </a:r>
            <a:r>
              <a:rPr lang="en-US" sz="2400" dirty="0">
                <a:hlinkClick r:id="rId3"/>
              </a:rPr>
              <a:t>https://www.fws.gov/library/collections/ole-public-bulletins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4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" y="30332"/>
            <a:ext cx="91359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coming...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5347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Electronic applications for Designated Port Exception Permits (DPEPs)</a:t>
            </a:r>
          </a:p>
          <a:p>
            <a:r>
              <a:rPr lang="en-US" sz="2800" dirty="0"/>
              <a:t>Updates to Declaration Form 3-177</a:t>
            </a:r>
          </a:p>
          <a:p>
            <a:pPr lvl="1"/>
            <a:r>
              <a:rPr lang="en-US" sz="2600" dirty="0"/>
              <a:t>DPEP number</a:t>
            </a:r>
          </a:p>
          <a:p>
            <a:pPr lvl="1"/>
            <a:r>
              <a:rPr lang="en-US" sz="2600" dirty="0"/>
              <a:t>Container number</a:t>
            </a:r>
          </a:p>
          <a:p>
            <a:pPr lvl="1"/>
            <a:r>
              <a:rPr lang="en-US" sz="2600" dirty="0"/>
              <a:t>Other U.S. permit number</a:t>
            </a:r>
          </a:p>
          <a:p>
            <a:pPr lvl="1"/>
            <a:r>
              <a:rPr lang="en-US" sz="2600" dirty="0"/>
              <a:t>Tag numbers for certain hunted species</a:t>
            </a:r>
          </a:p>
          <a:p>
            <a:r>
              <a:rPr lang="en-US" sz="2800" dirty="0"/>
              <a:t>Feature to save a 'draft' </a:t>
            </a:r>
            <a:r>
              <a:rPr lang="en-US" sz="2800" dirty="0" err="1"/>
              <a:t>eDec</a:t>
            </a:r>
            <a:r>
              <a:rPr lang="en-US" sz="2800" dirty="0"/>
              <a:t> without submitting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148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5CFF2E16D8AD49A68A03B563A2C989" ma:contentTypeVersion="18" ma:contentTypeDescription="Create a new document." ma:contentTypeScope="" ma:versionID="f60ebc437a289218b9464847a40b4764">
  <xsd:schema xmlns:xsd="http://www.w3.org/2001/XMLSchema" xmlns:xs="http://www.w3.org/2001/XMLSchema" xmlns:p="http://schemas.microsoft.com/office/2006/metadata/properties" xmlns:ns1="http://schemas.microsoft.com/sharepoint/v3" xmlns:ns3="8ecb7700-c08a-4023-80fb-5c482440a28e" xmlns:ns4="26c939df-bbcc-489f-96b7-f392636194e2" targetNamespace="http://schemas.microsoft.com/office/2006/metadata/properties" ma:root="true" ma:fieldsID="710fa0d737755232eebfa12a097fbc8d" ns1:_="" ns3:_="" ns4:_="">
    <xsd:import namespace="http://schemas.microsoft.com/sharepoint/v3"/>
    <xsd:import namespace="8ecb7700-c08a-4023-80fb-5c482440a28e"/>
    <xsd:import namespace="26c939df-bbcc-489f-96b7-f392636194e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7700-c08a-4023-80fb-5c482440a28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939df-bbcc-489f-96b7-f392636194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26c939df-bbcc-489f-96b7-f392636194e2" xsi:nil="true"/>
  </documentManagement>
</p:properties>
</file>

<file path=customXml/itemProps1.xml><?xml version="1.0" encoding="utf-8"?>
<ds:datastoreItem xmlns:ds="http://schemas.openxmlformats.org/officeDocument/2006/customXml" ds:itemID="{E856C3D3-4B7A-4CDC-8041-4662776965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ecb7700-c08a-4023-80fb-5c482440a28e"/>
    <ds:schemaRef ds:uri="26c939df-bbcc-489f-96b7-f392636194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82FD9F-85C9-4BE5-9A1F-9D76473FA2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F2ACBE-2420-4831-8A7A-45E063964A22}">
  <ds:schemaRefs>
    <ds:schemaRef ds:uri="8ecb7700-c08a-4023-80fb-5c482440a28e"/>
    <ds:schemaRef ds:uri="http://purl.org/dc/elements/1.1/"/>
    <ds:schemaRef ds:uri="http://purl.org/dc/terms/"/>
    <ds:schemaRef ds:uri="http://www.w3.org/XML/1998/namespace"/>
    <ds:schemaRef ds:uri="26c939df-bbcc-489f-96b7-f392636194e2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NCBFAA GAC FWS </Template>
  <TotalTime>804</TotalTime>
  <Words>568</Words>
  <Application>Microsoft Office PowerPoint</Application>
  <PresentationFormat>On-screen Show (4:3)</PresentationFormat>
  <Paragraphs>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Arial Narrow</vt:lpstr>
      <vt:lpstr>Brush Script MT</vt:lpstr>
      <vt:lpstr>Calibri</vt:lpstr>
      <vt:lpstr>Office Theme</vt:lpstr>
      <vt:lpstr>U.S. Fish &amp; Wildlife Service</vt:lpstr>
      <vt:lpstr>U.S. Fish &amp; Wildlife Updates</vt:lpstr>
      <vt:lpstr>FWS ACE Mandatory filing date</vt:lpstr>
      <vt:lpstr>Status of FWS ACE Filings</vt:lpstr>
      <vt:lpstr>PowerPoint Presentation</vt:lpstr>
      <vt:lpstr>PowerPoint Presentation</vt:lpstr>
      <vt:lpstr>Electronically Cancelled CITES permits</vt:lpstr>
      <vt:lpstr>Login.gov</vt:lpstr>
      <vt:lpstr>What’s coming...</vt:lpstr>
      <vt:lpstr>FWS Resources</vt:lpstr>
    </vt:vector>
  </TitlesOfParts>
  <Company>Department of Interior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Need to Know about Fish &amp; Wildlife and ACE Filings</dc:title>
  <dc:creator>Tompkins, Rhyan</dc:creator>
  <cp:lastModifiedBy>Chris Gillis</cp:lastModifiedBy>
  <cp:revision>55</cp:revision>
  <dcterms:created xsi:type="dcterms:W3CDTF">2021-09-12T23:58:26Z</dcterms:created>
  <dcterms:modified xsi:type="dcterms:W3CDTF">2025-04-03T19:07:51Z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0x010100FF5CFF2E16D8AD49A68A03B563A2C989</vt:lpwstr>
  </property>
</Properties>
</file>