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8"/>
  </p:notesMasterIdLst>
  <p:sldIdLst>
    <p:sldId id="266" r:id="rId6"/>
    <p:sldId id="256" r:id="rId7"/>
    <p:sldId id="267" r:id="rId8"/>
    <p:sldId id="268" r:id="rId9"/>
    <p:sldId id="269" r:id="rId10"/>
    <p:sldId id="260" r:id="rId11"/>
    <p:sldId id="261" r:id="rId12"/>
    <p:sldId id="262" r:id="rId13"/>
    <p:sldId id="263" r:id="rId14"/>
    <p:sldId id="264" r:id="rId15"/>
    <p:sldId id="265" r:id="rId16"/>
    <p:sldId id="25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655464-4608-4661-AA7D-98E816A23D70}" v="2" dt="2025-03-28T20:15:00.1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Gillis" userId="b285c2c8-4541-4920-bf77-1128a7227f85" providerId="ADAL" clId="{48655464-4608-4661-AA7D-98E816A23D70}"/>
    <pc:docChg chg="undo redo custSel modSld">
      <pc:chgData name="Beth Gillis" userId="b285c2c8-4541-4920-bf77-1128a7227f85" providerId="ADAL" clId="{48655464-4608-4661-AA7D-98E816A23D70}" dt="2025-03-28T20:15:51.202" v="20"/>
      <pc:docMkLst>
        <pc:docMk/>
      </pc:docMkLst>
      <pc:sldChg chg="modSp mod">
        <pc:chgData name="Beth Gillis" userId="b285c2c8-4541-4920-bf77-1128a7227f85" providerId="ADAL" clId="{48655464-4608-4661-AA7D-98E816A23D70}" dt="2025-03-28T20:15:51.202" v="20"/>
        <pc:sldMkLst>
          <pc:docMk/>
          <pc:sldMk cId="0" sldId="266"/>
        </pc:sldMkLst>
        <pc:spChg chg="mod">
          <ac:chgData name="Beth Gillis" userId="b285c2c8-4541-4920-bf77-1128a7227f85" providerId="ADAL" clId="{48655464-4608-4661-AA7D-98E816A23D70}" dt="2025-03-28T20:15:26.366" v="17"/>
          <ac:spMkLst>
            <pc:docMk/>
            <pc:sldMk cId="0" sldId="266"/>
            <ac:spMk id="11" creationId="{6FB95A4C-E40C-D226-AC48-B15F71EEDF17}"/>
          </ac:spMkLst>
        </pc:spChg>
        <pc:spChg chg="mod">
          <ac:chgData name="Beth Gillis" userId="b285c2c8-4541-4920-bf77-1128a7227f85" providerId="ADAL" clId="{48655464-4608-4661-AA7D-98E816A23D70}" dt="2025-03-28T20:13:45.668" v="1" actId="20577"/>
          <ac:spMkLst>
            <pc:docMk/>
            <pc:sldMk cId="0" sldId="266"/>
            <ac:spMk id="7170" creationId="{ECABE985-DF51-4081-BF8E-0EAE10DA8C57}"/>
          </ac:spMkLst>
        </pc:spChg>
        <pc:spChg chg="mod">
          <ac:chgData name="Beth Gillis" userId="b285c2c8-4541-4920-bf77-1128a7227f85" providerId="ADAL" clId="{48655464-4608-4661-AA7D-98E816A23D70}" dt="2025-03-28T20:14:49.167" v="13" actId="20577"/>
          <ac:spMkLst>
            <pc:docMk/>
            <pc:sldMk cId="0" sldId="266"/>
            <ac:spMk id="7178" creationId="{20596A0D-E1E2-4EE3-B9DC-25C13E48AD82}"/>
          </ac:spMkLst>
        </pc:spChg>
        <pc:spChg chg="mod">
          <ac:chgData name="Beth Gillis" userId="b285c2c8-4541-4920-bf77-1128a7227f85" providerId="ADAL" clId="{48655464-4608-4661-AA7D-98E816A23D70}" dt="2025-03-28T20:15:51.202" v="20"/>
          <ac:spMkLst>
            <pc:docMk/>
            <pc:sldMk cId="0" sldId="266"/>
            <ac:spMk id="7180" creationId="{2E6B1392-B92F-49F4-ACEC-738E2FDF60C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1320D-0040-4DBB-87CF-31646753DEC6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B5FAC-B82F-4064-9CFE-F1F4F6CB9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53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1454F78-00C1-4141-8D31-604BFA81ED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C310A77B-21E5-4EBC-8906-82AE362D34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18B2DA62-8A11-4A98-BCF8-1B08364D41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FF1A34-8E00-43ED-92B7-427221692C82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2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43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2525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0933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7256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816" y="28995"/>
            <a:ext cx="9102217" cy="6829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9381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40390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5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5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8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9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5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1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1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3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1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049" y="0"/>
            <a:ext cx="9135871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307340"/>
            <a:ext cx="7767319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50594" y="2146554"/>
            <a:ext cx="6245225" cy="29800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745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mailto:mike@webberaircargo.com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CABE985-DF51-4081-BF8E-0EAE10DA8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44" y="1283976"/>
            <a:ext cx="7941510" cy="81304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Addressing Air Cargo Challenges: </a:t>
            </a:r>
            <a:b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Insights from Recent Studies </a:t>
            </a:r>
            <a:endParaRPr lang="en-US" alt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6E5A09-C113-47CE-A48D-96D3FB1D0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00150" y="6024469"/>
            <a:ext cx="2800350" cy="384572"/>
          </a:xfrm>
        </p:spPr>
        <p:txBody>
          <a:bodyPr/>
          <a:lstStyle/>
          <a:p>
            <a:pPr>
              <a:defRPr/>
            </a:pPr>
            <a:r>
              <a:rPr lang="en-US" sz="2700" b="1" dirty="0">
                <a:solidFill>
                  <a:schemeClr val="tx1"/>
                </a:solidFill>
                <a:latin typeface="Brush Script MT" panose="03060802040406070304" pitchFamily="66" charset="0"/>
              </a:rPr>
              <a:t>Program Sponsored by</a:t>
            </a:r>
          </a:p>
        </p:txBody>
      </p:sp>
      <p:pic>
        <p:nvPicPr>
          <p:cNvPr id="7172" name="Picture 22">
            <a:extLst>
              <a:ext uri="{FF2B5EF4-FFF2-40B4-BE49-F238E27FC236}">
                <a16:creationId xmlns:a16="http://schemas.microsoft.com/office/drawing/2014/main" id="{D1BC8DA5-3750-4165-8619-EAEABE032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5372101"/>
            <a:ext cx="1312069" cy="27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>
            <a:extLst>
              <a:ext uri="{FF2B5EF4-FFF2-40B4-BE49-F238E27FC236}">
                <a16:creationId xmlns:a16="http://schemas.microsoft.com/office/drawing/2014/main" id="{C24548E4-A754-4148-BFA9-C50F7AE196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317" y="5880402"/>
            <a:ext cx="1426369" cy="613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5">
            <a:extLst>
              <a:ext uri="{FF2B5EF4-FFF2-40B4-BE49-F238E27FC236}">
                <a16:creationId xmlns:a16="http://schemas.microsoft.com/office/drawing/2014/main" id="{CCEA0F34-84C0-4FD9-B1DA-9B5617417DB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169" y="466544"/>
            <a:ext cx="2227661" cy="676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D3105905-B7C3-9015-E299-3CD2F80909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200" y="5791200"/>
            <a:ext cx="2045557" cy="70237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3D98F27-7FFA-A59C-561B-BF1BF30DEFEB}"/>
              </a:ext>
            </a:extLst>
          </p:cNvPr>
          <p:cNvGrpSpPr/>
          <p:nvPr/>
        </p:nvGrpSpPr>
        <p:grpSpPr>
          <a:xfrm>
            <a:off x="1016263" y="2362200"/>
            <a:ext cx="7111476" cy="2790310"/>
            <a:chOff x="1128996" y="2006600"/>
            <a:chExt cx="9481968" cy="3720413"/>
          </a:xfrm>
        </p:grpSpPr>
        <p:sp>
          <p:nvSpPr>
            <p:cNvPr id="7177" name="TextBox 10">
              <a:extLst>
                <a:ext uri="{FF2B5EF4-FFF2-40B4-BE49-F238E27FC236}">
                  <a16:creationId xmlns:a16="http://schemas.microsoft.com/office/drawing/2014/main" id="{51D2DE82-36B3-408B-97E4-4F5E17EAFC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7575" y="2008188"/>
              <a:ext cx="435739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</a:rPr>
                <a:t>Moderator:</a:t>
              </a:r>
              <a:endParaRPr lang="en-US" altLang="en-US" sz="15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178" name="TextBox 2">
              <a:extLst>
                <a:ext uri="{FF2B5EF4-FFF2-40B4-BE49-F238E27FC236}">
                  <a16:creationId xmlns:a16="http://schemas.microsoft.com/office/drawing/2014/main" id="{20596A0D-E1E2-4EE3-B9DC-25C13E48AD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8996" y="2546091"/>
              <a:ext cx="4510665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350" b="1" dirty="0">
                  <a:latin typeface="Arial" panose="020B0604020202020204" pitchFamily="34" charset="0"/>
                </a:rPr>
                <a:t>Nicole Bivens Collinson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Arial Narrow" panose="020B0606020202030204" pitchFamily="34" charset="0"/>
                </a:rPr>
                <a:t>NCBFAA Legislative Advisor; Managing Principal, Operating Committee, International Trade &amp; </a:t>
              </a:r>
              <a:br>
                <a:rPr lang="en-US" altLang="en-US" sz="1200" dirty="0">
                  <a:latin typeface="Arial Narrow" panose="020B0606020202030204" pitchFamily="34" charset="0"/>
                </a:rPr>
              </a:br>
              <a:r>
                <a:rPr lang="en-US" altLang="en-US" sz="1200" dirty="0">
                  <a:latin typeface="Arial Narrow" panose="020B0606020202030204" pitchFamily="34" charset="0"/>
                </a:rPr>
                <a:t>Government Relations Practice Leader, Sandler, </a:t>
              </a:r>
              <a:br>
                <a:rPr lang="en-US" altLang="en-US" sz="1200" dirty="0">
                  <a:latin typeface="Arial Narrow" panose="020B0606020202030204" pitchFamily="34" charset="0"/>
                </a:rPr>
              </a:br>
              <a:r>
                <a:rPr lang="en-US" altLang="en-US" sz="1200" dirty="0">
                  <a:latin typeface="Arial Narrow" panose="020B0606020202030204" pitchFamily="34" charset="0"/>
                </a:rPr>
                <a:t>Travis &amp; Rosenberg, P.A.</a:t>
              </a:r>
            </a:p>
          </p:txBody>
        </p:sp>
        <p:sp>
          <p:nvSpPr>
            <p:cNvPr id="7179" name="TextBox 2">
              <a:extLst>
                <a:ext uri="{FF2B5EF4-FFF2-40B4-BE49-F238E27FC236}">
                  <a16:creationId xmlns:a16="http://schemas.microsoft.com/office/drawing/2014/main" id="{E3473627-BE83-4E82-ACF4-448AED837D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8996" y="2006600"/>
              <a:ext cx="466911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</a:rPr>
                <a:t>Panelists:</a:t>
              </a:r>
              <a:endParaRPr lang="en-US" altLang="en-US" sz="135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180" name="TextBox 13">
              <a:extLst>
                <a:ext uri="{FF2B5EF4-FFF2-40B4-BE49-F238E27FC236}">
                  <a16:creationId xmlns:a16="http://schemas.microsoft.com/office/drawing/2014/main" id="{2E6B1392-B92F-49F4-ACEC-738E2FDF60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7584" y="2538143"/>
              <a:ext cx="458338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350" b="1" dirty="0">
                  <a:latin typeface="Arial" panose="020B0604020202020204" pitchFamily="34" charset="0"/>
                </a:rPr>
                <a:t>Donna Mullins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Arial Narrow" panose="020B0606020202030204" pitchFamily="34" charset="0"/>
                </a:rPr>
                <a:t>NCBFAA Air Freight Subcommittee Chair; President, Mullins International Solutions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3894D8C-EA0A-3E6C-216B-F351153741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98114" y="2653886"/>
              <a:ext cx="1" cy="3073127"/>
            </a:xfrm>
            <a:prstGeom prst="line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2">
            <a:extLst>
              <a:ext uri="{FF2B5EF4-FFF2-40B4-BE49-F238E27FC236}">
                <a16:creationId xmlns:a16="http://schemas.microsoft.com/office/drawing/2014/main" id="{6FB95A4C-E40C-D226-AC48-B15F71EED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263" y="3891778"/>
            <a:ext cx="3416826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50" b="1" dirty="0">
                <a:latin typeface="Arial" panose="020B0604020202020204" pitchFamily="34" charset="0"/>
              </a:rPr>
              <a:t>Michael Webber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 Narrow" panose="020B0606020202030204" pitchFamily="34" charset="0"/>
              </a:rPr>
              <a:t>President, Webber Air Cargo, Inc.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474980"/>
            <a:ext cx="370840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0" dirty="0">
                <a:latin typeface="Franklin Gothic Medium Cond"/>
                <a:cs typeface="Franklin Gothic Medium Cond"/>
              </a:rPr>
              <a:t>Top</a:t>
            </a:r>
            <a:r>
              <a:rPr sz="2600" b="0" spc="-10" dirty="0">
                <a:latin typeface="Franklin Gothic Medium Cond"/>
                <a:cs typeface="Franklin Gothic Medium Cond"/>
              </a:rPr>
              <a:t> </a:t>
            </a:r>
            <a:r>
              <a:rPr sz="2600" b="0" dirty="0">
                <a:latin typeface="Franklin Gothic Medium Cond"/>
                <a:cs typeface="Franklin Gothic Medium Cond"/>
              </a:rPr>
              <a:t>U.S.</a:t>
            </a:r>
            <a:r>
              <a:rPr sz="2600" b="0" spc="-15" dirty="0">
                <a:latin typeface="Franklin Gothic Medium Cond"/>
                <a:cs typeface="Franklin Gothic Medium Cond"/>
              </a:rPr>
              <a:t> </a:t>
            </a:r>
            <a:r>
              <a:rPr sz="2600" b="0" dirty="0">
                <a:latin typeface="Franklin Gothic Medium Cond"/>
                <a:cs typeface="Franklin Gothic Medium Cond"/>
              </a:rPr>
              <a:t>Northeastern</a:t>
            </a:r>
            <a:r>
              <a:rPr sz="2600" b="0" spc="-35" dirty="0">
                <a:latin typeface="Franklin Gothic Medium Cond"/>
                <a:cs typeface="Franklin Gothic Medium Cond"/>
              </a:rPr>
              <a:t> </a:t>
            </a:r>
            <a:r>
              <a:rPr sz="2600" b="0" spc="-10" dirty="0">
                <a:latin typeface="Franklin Gothic Medium Cond"/>
                <a:cs typeface="Franklin Gothic Medium Cond"/>
              </a:rPr>
              <a:t>Airports</a:t>
            </a:r>
            <a:endParaRPr sz="2600">
              <a:latin typeface="Franklin Gothic Medium Cond"/>
              <a:cs typeface="Franklin Gothic Medium C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5032" y="874267"/>
            <a:ext cx="3414395" cy="4896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0985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9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Medium Cond"/>
                <a:cs typeface="Franklin Gothic Medium Cond"/>
              </a:rPr>
              <a:t>2023</a:t>
            </a:r>
            <a:r>
              <a:rPr kumimoji="0" sz="195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Medium Cond"/>
                <a:cs typeface="Franklin Gothic Medium Cond"/>
              </a:rPr>
              <a:t> </a:t>
            </a:r>
            <a:r>
              <a:rPr kumimoji="0" sz="19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Medium Cond"/>
                <a:cs typeface="Franklin Gothic Medium Cond"/>
              </a:rPr>
              <a:t>Cargo</a:t>
            </a:r>
            <a:r>
              <a:rPr kumimoji="0" sz="195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Medium Cond"/>
                <a:cs typeface="Franklin Gothic Medium Cond"/>
              </a:rPr>
              <a:t> </a:t>
            </a:r>
            <a:r>
              <a:rPr kumimoji="0" sz="19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Medium Cond"/>
                <a:cs typeface="Franklin Gothic Medium Cond"/>
              </a:rPr>
              <a:t>Market</a:t>
            </a:r>
            <a:r>
              <a:rPr kumimoji="0" sz="195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Medium Cond"/>
                <a:cs typeface="Franklin Gothic Medium Cond"/>
              </a:rPr>
              <a:t> </a:t>
            </a:r>
            <a:r>
              <a:rPr kumimoji="0" sz="195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Medium Cond"/>
                <a:cs typeface="Franklin Gothic Medium Cond"/>
              </a:rPr>
              <a:t>Concentration</a:t>
            </a:r>
            <a:endParaRPr kumimoji="0" sz="19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ranklin Gothic Medium Cond"/>
              <a:cs typeface="Franklin Gothic Medium Cond"/>
            </a:endParaRPr>
          </a:p>
          <a:p>
            <a:pPr marL="222885" marR="148590" lvl="0" indent="-172720" defTabSz="914400" eaLnBrk="1" fontAlgn="auto" latinLnBrk="0" hangingPunct="1">
              <a:lnSpc>
                <a:spcPct val="90000"/>
              </a:lnSpc>
              <a:spcBef>
                <a:spcPts val="1845"/>
              </a:spcBef>
              <a:spcAft>
                <a:spcPts val="0"/>
              </a:spcAft>
              <a:buClr>
                <a:srgbClr val="A41E36"/>
              </a:buClr>
              <a:buSzPct val="125000"/>
              <a:buFont typeface="Arial"/>
              <a:buChar char="•"/>
              <a:tabLst>
                <a:tab pos="222885" algn="l"/>
              </a:tabLst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New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York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JFK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most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complex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air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ecosystem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region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its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top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ten</a:t>
            </a:r>
            <a:r>
              <a:rPr kumimoji="0" sz="1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carriers</a:t>
            </a:r>
            <a:r>
              <a:rPr kumimoji="0" sz="1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barely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covering</a:t>
            </a:r>
            <a:r>
              <a:rPr kumimoji="0" sz="1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50%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JFK’s</a:t>
            </a:r>
            <a:r>
              <a:rPr kumimoji="0" sz="1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total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400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year.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Consequently,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JFK</a:t>
            </a:r>
            <a:r>
              <a:rPr kumimoji="0" sz="14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requires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multiple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3</a:t>
            </a:r>
            <a:r>
              <a:rPr kumimoji="0" sz="1350" b="0" i="0" u="none" strike="noStrike" kern="0" cap="none" spc="-37" normalizeH="0" baseline="24691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rd</a:t>
            </a:r>
            <a:r>
              <a:rPr kumimoji="0" sz="1350" b="0" i="0" u="none" strike="noStrike" kern="0" cap="none" spc="750" normalizeH="0" baseline="24691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party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handlers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mix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single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&amp;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multi-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tenant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r>
              <a:rPr kumimoji="0" sz="1400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facilities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22885" marR="205740" lvl="0" indent="-172720" defTabSz="914400" eaLnBrk="1" fontAlgn="auto" latinLnBrk="0" hangingPunct="1">
              <a:lnSpc>
                <a:spcPct val="90000"/>
              </a:lnSpc>
              <a:spcBef>
                <a:spcPts val="805"/>
              </a:spcBef>
              <a:spcAft>
                <a:spcPts val="0"/>
              </a:spcAft>
              <a:buClr>
                <a:srgbClr val="A41E36"/>
              </a:buClr>
              <a:buSzPct val="125000"/>
              <a:buFont typeface="Arial"/>
              <a:buChar char="•"/>
              <a:tabLst>
                <a:tab pos="222885" algn="l"/>
              </a:tabLst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EWR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PHL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major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hubs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PAX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airlines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regional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hubs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400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integrators,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plus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serve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multiple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foreign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airlines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which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result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market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concentrations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among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top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five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carriers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each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market.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Neither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gateway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has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international freighters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that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serve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JFK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22885" marR="181610" lvl="0" indent="-172720" defTabSz="914400" eaLnBrk="1" fontAlgn="auto" latinLnBrk="0" hangingPunct="1">
              <a:lnSpc>
                <a:spcPts val="1510"/>
              </a:lnSpc>
              <a:spcBef>
                <a:spcPts val="825"/>
              </a:spcBef>
              <a:spcAft>
                <a:spcPts val="0"/>
              </a:spcAft>
              <a:buClr>
                <a:srgbClr val="A41E36"/>
              </a:buClr>
              <a:buSzPct val="125000"/>
              <a:buFont typeface="Arial"/>
              <a:buChar char="•"/>
              <a:tabLst>
                <a:tab pos="222885" algn="l"/>
              </a:tabLst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BDL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&amp;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ABE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popular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integrators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&amp;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Amazon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substitutes</a:t>
            </a:r>
            <a:r>
              <a:rPr kumimoji="0" sz="1400" b="0" i="0" u="none" strike="noStrike" kern="0" cap="none" spc="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BOS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&amp;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PHL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22885" marR="202565" lvl="0" indent="-172720" defTabSz="914400" eaLnBrk="1" fontAlgn="auto" latinLnBrk="0" hangingPunct="1">
              <a:lnSpc>
                <a:spcPct val="90000"/>
              </a:lnSpc>
              <a:spcBef>
                <a:spcPts val="775"/>
              </a:spcBef>
              <a:spcAft>
                <a:spcPts val="0"/>
              </a:spcAft>
              <a:buClr>
                <a:srgbClr val="A41E36"/>
              </a:buClr>
              <a:buSzPct val="125000"/>
              <a:buFont typeface="Arial"/>
              <a:buChar char="•"/>
              <a:tabLst>
                <a:tab pos="222885" algn="l"/>
              </a:tabLst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This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basic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distribution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between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dominant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international</a:t>
            </a:r>
            <a:r>
              <a:rPr kumimoji="0" sz="1400" b="0" i="0" u="none" strike="noStrike" kern="0" cap="none" spc="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gateway,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regional integrator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hubs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variety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O&amp;D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airports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recurs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other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regions throughout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U.S.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06135" y="2177414"/>
            <a:ext cx="2854325" cy="0"/>
          </a:xfrm>
          <a:custGeom>
            <a:avLst/>
            <a:gdLst/>
            <a:ahLst/>
            <a:cxnLst/>
            <a:rect l="l" t="t" r="r" b="b"/>
            <a:pathLst>
              <a:path w="2854325">
                <a:moveTo>
                  <a:pt x="0" y="0"/>
                </a:moveTo>
                <a:lnTo>
                  <a:pt x="285407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406135" y="2365248"/>
            <a:ext cx="2854325" cy="2272030"/>
            <a:chOff x="5406135" y="2365248"/>
            <a:chExt cx="2854325" cy="2272030"/>
          </a:xfrm>
        </p:grpSpPr>
        <p:sp>
          <p:nvSpPr>
            <p:cNvPr id="6" name="object 6"/>
            <p:cNvSpPr/>
            <p:nvPr/>
          </p:nvSpPr>
          <p:spPr>
            <a:xfrm>
              <a:off x="5406135" y="2484120"/>
              <a:ext cx="2854325" cy="1841500"/>
            </a:xfrm>
            <a:custGeom>
              <a:avLst/>
              <a:gdLst/>
              <a:ahLst/>
              <a:cxnLst/>
              <a:rect l="l" t="t" r="r" b="b"/>
              <a:pathLst>
                <a:path w="2854325" h="1841500">
                  <a:moveTo>
                    <a:pt x="0" y="1840991"/>
                  </a:moveTo>
                  <a:lnTo>
                    <a:pt x="122936" y="1840991"/>
                  </a:lnTo>
                </a:path>
                <a:path w="2854325" h="1841500">
                  <a:moveTo>
                    <a:pt x="286003" y="1840991"/>
                  </a:moveTo>
                  <a:lnTo>
                    <a:pt x="529843" y="1840991"/>
                  </a:lnTo>
                </a:path>
                <a:path w="2854325" h="1841500">
                  <a:moveTo>
                    <a:pt x="692912" y="1840991"/>
                  </a:moveTo>
                  <a:lnTo>
                    <a:pt x="938276" y="1840991"/>
                  </a:lnTo>
                </a:path>
                <a:path w="2854325" h="1841500">
                  <a:moveTo>
                    <a:pt x="1101343" y="1840991"/>
                  </a:moveTo>
                  <a:lnTo>
                    <a:pt x="1345184" y="1840991"/>
                  </a:lnTo>
                </a:path>
                <a:path w="2854325" h="1841500">
                  <a:moveTo>
                    <a:pt x="1508252" y="1840991"/>
                  </a:moveTo>
                  <a:lnTo>
                    <a:pt x="2854070" y="1840991"/>
                  </a:lnTo>
                </a:path>
                <a:path w="2854325" h="1841500">
                  <a:moveTo>
                    <a:pt x="0" y="1534667"/>
                  </a:moveTo>
                  <a:lnTo>
                    <a:pt x="122936" y="1534667"/>
                  </a:lnTo>
                </a:path>
                <a:path w="2854325" h="1841500">
                  <a:moveTo>
                    <a:pt x="286003" y="1534667"/>
                  </a:moveTo>
                  <a:lnTo>
                    <a:pt x="529843" y="1534667"/>
                  </a:lnTo>
                </a:path>
                <a:path w="2854325" h="1841500">
                  <a:moveTo>
                    <a:pt x="692912" y="1534667"/>
                  </a:moveTo>
                  <a:lnTo>
                    <a:pt x="938276" y="1534667"/>
                  </a:lnTo>
                </a:path>
                <a:path w="2854325" h="1841500">
                  <a:moveTo>
                    <a:pt x="1101343" y="1534667"/>
                  </a:moveTo>
                  <a:lnTo>
                    <a:pt x="2854070" y="1534667"/>
                  </a:lnTo>
                </a:path>
                <a:path w="2854325" h="1841500">
                  <a:moveTo>
                    <a:pt x="286003" y="1226819"/>
                  </a:moveTo>
                  <a:lnTo>
                    <a:pt x="2854070" y="1226819"/>
                  </a:lnTo>
                </a:path>
                <a:path w="2854325" h="1841500">
                  <a:moveTo>
                    <a:pt x="0" y="1226819"/>
                  </a:moveTo>
                  <a:lnTo>
                    <a:pt x="122936" y="1226819"/>
                  </a:lnTo>
                </a:path>
                <a:path w="2854325" h="1841500">
                  <a:moveTo>
                    <a:pt x="0" y="920495"/>
                  </a:moveTo>
                  <a:lnTo>
                    <a:pt x="122936" y="920495"/>
                  </a:lnTo>
                </a:path>
                <a:path w="2854325" h="1841500">
                  <a:moveTo>
                    <a:pt x="286003" y="920495"/>
                  </a:moveTo>
                  <a:lnTo>
                    <a:pt x="2854070" y="920495"/>
                  </a:lnTo>
                </a:path>
                <a:path w="2854325" h="1841500">
                  <a:moveTo>
                    <a:pt x="0" y="614171"/>
                  </a:moveTo>
                  <a:lnTo>
                    <a:pt x="122936" y="614171"/>
                  </a:lnTo>
                </a:path>
                <a:path w="2854325" h="1841500">
                  <a:moveTo>
                    <a:pt x="286003" y="614171"/>
                  </a:moveTo>
                  <a:lnTo>
                    <a:pt x="2854070" y="614171"/>
                  </a:lnTo>
                </a:path>
                <a:path w="2854325" h="1841500">
                  <a:moveTo>
                    <a:pt x="0" y="306324"/>
                  </a:moveTo>
                  <a:lnTo>
                    <a:pt x="122936" y="306324"/>
                  </a:lnTo>
                </a:path>
                <a:path w="2854325" h="1841500">
                  <a:moveTo>
                    <a:pt x="286003" y="306324"/>
                  </a:moveTo>
                  <a:lnTo>
                    <a:pt x="2854070" y="306324"/>
                  </a:lnTo>
                </a:path>
                <a:path w="2854325" h="1841500">
                  <a:moveTo>
                    <a:pt x="0" y="0"/>
                  </a:moveTo>
                  <a:lnTo>
                    <a:pt x="122936" y="0"/>
                  </a:lnTo>
                </a:path>
                <a:path w="2854325" h="1841500">
                  <a:moveTo>
                    <a:pt x="286003" y="0"/>
                  </a:moveTo>
                  <a:lnTo>
                    <a:pt x="285407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5529072" y="4137659"/>
              <a:ext cx="2609215" cy="494665"/>
            </a:xfrm>
            <a:custGeom>
              <a:avLst/>
              <a:gdLst/>
              <a:ahLst/>
              <a:cxnLst/>
              <a:rect l="l" t="t" r="r" b="b"/>
              <a:pathLst>
                <a:path w="2609215" h="494664">
                  <a:moveTo>
                    <a:pt x="163068" y="335280"/>
                  </a:moveTo>
                  <a:lnTo>
                    <a:pt x="0" y="335280"/>
                  </a:lnTo>
                  <a:lnTo>
                    <a:pt x="0" y="494411"/>
                  </a:lnTo>
                  <a:lnTo>
                    <a:pt x="163068" y="494411"/>
                  </a:lnTo>
                  <a:lnTo>
                    <a:pt x="163068" y="335280"/>
                  </a:lnTo>
                  <a:close/>
                </a:path>
                <a:path w="2609215" h="494664">
                  <a:moveTo>
                    <a:pt x="569976" y="91440"/>
                  </a:moveTo>
                  <a:lnTo>
                    <a:pt x="406908" y="91440"/>
                  </a:lnTo>
                  <a:lnTo>
                    <a:pt x="406908" y="494411"/>
                  </a:lnTo>
                  <a:lnTo>
                    <a:pt x="569976" y="494411"/>
                  </a:lnTo>
                  <a:lnTo>
                    <a:pt x="569976" y="91440"/>
                  </a:lnTo>
                  <a:close/>
                </a:path>
                <a:path w="2609215" h="494664">
                  <a:moveTo>
                    <a:pt x="978408" y="0"/>
                  </a:moveTo>
                  <a:lnTo>
                    <a:pt x="815340" y="0"/>
                  </a:lnTo>
                  <a:lnTo>
                    <a:pt x="815340" y="494411"/>
                  </a:lnTo>
                  <a:lnTo>
                    <a:pt x="978408" y="494411"/>
                  </a:lnTo>
                  <a:lnTo>
                    <a:pt x="978408" y="0"/>
                  </a:lnTo>
                  <a:close/>
                </a:path>
                <a:path w="2609215" h="494664">
                  <a:moveTo>
                    <a:pt x="1385316" y="284988"/>
                  </a:moveTo>
                  <a:lnTo>
                    <a:pt x="1222248" y="284988"/>
                  </a:lnTo>
                  <a:lnTo>
                    <a:pt x="1222248" y="494411"/>
                  </a:lnTo>
                  <a:lnTo>
                    <a:pt x="1385316" y="494411"/>
                  </a:lnTo>
                  <a:lnTo>
                    <a:pt x="1385316" y="284988"/>
                  </a:lnTo>
                  <a:close/>
                </a:path>
                <a:path w="2609215" h="494664">
                  <a:moveTo>
                    <a:pt x="1793748" y="382524"/>
                  </a:moveTo>
                  <a:lnTo>
                    <a:pt x="1630680" y="382524"/>
                  </a:lnTo>
                  <a:lnTo>
                    <a:pt x="1630680" y="494411"/>
                  </a:lnTo>
                  <a:lnTo>
                    <a:pt x="1793748" y="494411"/>
                  </a:lnTo>
                  <a:lnTo>
                    <a:pt x="1793748" y="382524"/>
                  </a:lnTo>
                  <a:close/>
                </a:path>
                <a:path w="2609215" h="494664">
                  <a:moveTo>
                    <a:pt x="2200656" y="390144"/>
                  </a:moveTo>
                  <a:lnTo>
                    <a:pt x="2037588" y="390144"/>
                  </a:lnTo>
                  <a:lnTo>
                    <a:pt x="2037588" y="494411"/>
                  </a:lnTo>
                  <a:lnTo>
                    <a:pt x="2200656" y="494411"/>
                  </a:lnTo>
                  <a:lnTo>
                    <a:pt x="2200656" y="390144"/>
                  </a:lnTo>
                  <a:close/>
                </a:path>
                <a:path w="2609215" h="494664">
                  <a:moveTo>
                    <a:pt x="2609088" y="338328"/>
                  </a:moveTo>
                  <a:lnTo>
                    <a:pt x="2446020" y="338328"/>
                  </a:lnTo>
                  <a:lnTo>
                    <a:pt x="2446020" y="494411"/>
                  </a:lnTo>
                  <a:lnTo>
                    <a:pt x="2609088" y="494411"/>
                  </a:lnTo>
                  <a:lnTo>
                    <a:pt x="2609088" y="338328"/>
                  </a:lnTo>
                  <a:close/>
                </a:path>
              </a:pathLst>
            </a:custGeom>
            <a:solidFill>
              <a:srgbClr val="155F82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5529072" y="3712463"/>
              <a:ext cx="2609215" cy="815340"/>
            </a:xfrm>
            <a:custGeom>
              <a:avLst/>
              <a:gdLst/>
              <a:ahLst/>
              <a:cxnLst/>
              <a:rect l="l" t="t" r="r" b="b"/>
              <a:pathLst>
                <a:path w="2609215" h="815339">
                  <a:moveTo>
                    <a:pt x="163068" y="216408"/>
                  </a:moveTo>
                  <a:lnTo>
                    <a:pt x="0" y="216408"/>
                  </a:lnTo>
                  <a:lnTo>
                    <a:pt x="0" y="760476"/>
                  </a:lnTo>
                  <a:lnTo>
                    <a:pt x="163068" y="760476"/>
                  </a:lnTo>
                  <a:lnTo>
                    <a:pt x="163068" y="216408"/>
                  </a:lnTo>
                  <a:close/>
                </a:path>
                <a:path w="2609215" h="815339">
                  <a:moveTo>
                    <a:pt x="569976" y="0"/>
                  </a:moveTo>
                  <a:lnTo>
                    <a:pt x="406908" y="0"/>
                  </a:lnTo>
                  <a:lnTo>
                    <a:pt x="406908" y="516636"/>
                  </a:lnTo>
                  <a:lnTo>
                    <a:pt x="569976" y="516636"/>
                  </a:lnTo>
                  <a:lnTo>
                    <a:pt x="569976" y="0"/>
                  </a:lnTo>
                  <a:close/>
                </a:path>
                <a:path w="2609215" h="815339">
                  <a:moveTo>
                    <a:pt x="978408" y="207264"/>
                  </a:moveTo>
                  <a:lnTo>
                    <a:pt x="815340" y="207264"/>
                  </a:lnTo>
                  <a:lnTo>
                    <a:pt x="815340" y="425196"/>
                  </a:lnTo>
                  <a:lnTo>
                    <a:pt x="978408" y="425196"/>
                  </a:lnTo>
                  <a:lnTo>
                    <a:pt x="978408" y="207264"/>
                  </a:lnTo>
                  <a:close/>
                </a:path>
                <a:path w="2609215" h="815339">
                  <a:moveTo>
                    <a:pt x="1385316" y="551688"/>
                  </a:moveTo>
                  <a:lnTo>
                    <a:pt x="1222248" y="551688"/>
                  </a:lnTo>
                  <a:lnTo>
                    <a:pt x="1222248" y="710184"/>
                  </a:lnTo>
                  <a:lnTo>
                    <a:pt x="1385316" y="710184"/>
                  </a:lnTo>
                  <a:lnTo>
                    <a:pt x="1385316" y="551688"/>
                  </a:lnTo>
                  <a:close/>
                </a:path>
                <a:path w="2609215" h="815339">
                  <a:moveTo>
                    <a:pt x="1793748" y="687324"/>
                  </a:moveTo>
                  <a:lnTo>
                    <a:pt x="1630680" y="687324"/>
                  </a:lnTo>
                  <a:lnTo>
                    <a:pt x="1630680" y="807720"/>
                  </a:lnTo>
                  <a:lnTo>
                    <a:pt x="1793748" y="807720"/>
                  </a:lnTo>
                  <a:lnTo>
                    <a:pt x="1793748" y="687324"/>
                  </a:lnTo>
                  <a:close/>
                </a:path>
                <a:path w="2609215" h="815339">
                  <a:moveTo>
                    <a:pt x="2200656" y="678180"/>
                  </a:moveTo>
                  <a:lnTo>
                    <a:pt x="2037588" y="678180"/>
                  </a:lnTo>
                  <a:lnTo>
                    <a:pt x="2037588" y="815340"/>
                  </a:lnTo>
                  <a:lnTo>
                    <a:pt x="2200656" y="815340"/>
                  </a:lnTo>
                  <a:lnTo>
                    <a:pt x="2200656" y="678180"/>
                  </a:lnTo>
                  <a:close/>
                </a:path>
                <a:path w="2609215" h="815339">
                  <a:moveTo>
                    <a:pt x="2609088" y="728472"/>
                  </a:moveTo>
                  <a:lnTo>
                    <a:pt x="2446020" y="728472"/>
                  </a:lnTo>
                  <a:lnTo>
                    <a:pt x="2446020" y="763524"/>
                  </a:lnTo>
                  <a:lnTo>
                    <a:pt x="2609088" y="763524"/>
                  </a:lnTo>
                  <a:lnTo>
                    <a:pt x="2609088" y="728472"/>
                  </a:lnTo>
                  <a:close/>
                </a:path>
              </a:pathLst>
            </a:custGeom>
            <a:solidFill>
              <a:srgbClr val="E97031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5529072" y="3476243"/>
              <a:ext cx="1793875" cy="923925"/>
            </a:xfrm>
            <a:custGeom>
              <a:avLst/>
              <a:gdLst/>
              <a:ahLst/>
              <a:cxnLst/>
              <a:rect l="l" t="t" r="r" b="b"/>
              <a:pathLst>
                <a:path w="1793875" h="923925">
                  <a:moveTo>
                    <a:pt x="163068" y="0"/>
                  </a:moveTo>
                  <a:lnTo>
                    <a:pt x="0" y="0"/>
                  </a:lnTo>
                  <a:lnTo>
                    <a:pt x="0" y="452628"/>
                  </a:lnTo>
                  <a:lnTo>
                    <a:pt x="163068" y="452628"/>
                  </a:lnTo>
                  <a:lnTo>
                    <a:pt x="163068" y="0"/>
                  </a:lnTo>
                  <a:close/>
                </a:path>
                <a:path w="1793875" h="923925">
                  <a:moveTo>
                    <a:pt x="569976" y="184404"/>
                  </a:moveTo>
                  <a:lnTo>
                    <a:pt x="406908" y="184404"/>
                  </a:lnTo>
                  <a:lnTo>
                    <a:pt x="406908" y="236220"/>
                  </a:lnTo>
                  <a:lnTo>
                    <a:pt x="569976" y="236220"/>
                  </a:lnTo>
                  <a:lnTo>
                    <a:pt x="569976" y="184404"/>
                  </a:lnTo>
                  <a:close/>
                </a:path>
                <a:path w="1793875" h="923925">
                  <a:moveTo>
                    <a:pt x="978408" y="428244"/>
                  </a:moveTo>
                  <a:lnTo>
                    <a:pt x="815340" y="428244"/>
                  </a:lnTo>
                  <a:lnTo>
                    <a:pt x="815340" y="443484"/>
                  </a:lnTo>
                  <a:lnTo>
                    <a:pt x="978408" y="443484"/>
                  </a:lnTo>
                  <a:lnTo>
                    <a:pt x="978408" y="428244"/>
                  </a:lnTo>
                  <a:close/>
                </a:path>
                <a:path w="1793875" h="923925">
                  <a:moveTo>
                    <a:pt x="1385316" y="780288"/>
                  </a:moveTo>
                  <a:lnTo>
                    <a:pt x="1222248" y="780288"/>
                  </a:lnTo>
                  <a:lnTo>
                    <a:pt x="1222248" y="787908"/>
                  </a:lnTo>
                  <a:lnTo>
                    <a:pt x="1385316" y="787908"/>
                  </a:lnTo>
                  <a:lnTo>
                    <a:pt x="1385316" y="780288"/>
                  </a:lnTo>
                  <a:close/>
                </a:path>
                <a:path w="1793875" h="923925">
                  <a:moveTo>
                    <a:pt x="1793748" y="877824"/>
                  </a:moveTo>
                  <a:lnTo>
                    <a:pt x="1630680" y="877824"/>
                  </a:lnTo>
                  <a:lnTo>
                    <a:pt x="1630680" y="923544"/>
                  </a:lnTo>
                  <a:lnTo>
                    <a:pt x="1793748" y="923544"/>
                  </a:lnTo>
                  <a:lnTo>
                    <a:pt x="1793748" y="877824"/>
                  </a:lnTo>
                  <a:close/>
                </a:path>
              </a:pathLst>
            </a:custGeom>
            <a:solidFill>
              <a:srgbClr val="186B2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5529072" y="2365247"/>
              <a:ext cx="1793875" cy="1988820"/>
            </a:xfrm>
            <a:custGeom>
              <a:avLst/>
              <a:gdLst/>
              <a:ahLst/>
              <a:cxnLst/>
              <a:rect l="l" t="t" r="r" b="b"/>
              <a:pathLst>
                <a:path w="1793875" h="1988820">
                  <a:moveTo>
                    <a:pt x="163068" y="0"/>
                  </a:moveTo>
                  <a:lnTo>
                    <a:pt x="0" y="0"/>
                  </a:lnTo>
                  <a:lnTo>
                    <a:pt x="0" y="1110996"/>
                  </a:lnTo>
                  <a:lnTo>
                    <a:pt x="163068" y="1110996"/>
                  </a:lnTo>
                  <a:lnTo>
                    <a:pt x="163068" y="0"/>
                  </a:lnTo>
                  <a:close/>
                </a:path>
                <a:path w="1793875" h="1988820">
                  <a:moveTo>
                    <a:pt x="569976" y="1234440"/>
                  </a:moveTo>
                  <a:lnTo>
                    <a:pt x="406908" y="1234440"/>
                  </a:lnTo>
                  <a:lnTo>
                    <a:pt x="406908" y="1295400"/>
                  </a:lnTo>
                  <a:lnTo>
                    <a:pt x="569976" y="1295400"/>
                  </a:lnTo>
                  <a:lnTo>
                    <a:pt x="569976" y="1234440"/>
                  </a:lnTo>
                  <a:close/>
                </a:path>
                <a:path w="1793875" h="1988820">
                  <a:moveTo>
                    <a:pt x="1793748" y="1940052"/>
                  </a:moveTo>
                  <a:lnTo>
                    <a:pt x="1630680" y="1940052"/>
                  </a:lnTo>
                  <a:lnTo>
                    <a:pt x="1630680" y="1988820"/>
                  </a:lnTo>
                  <a:lnTo>
                    <a:pt x="1793748" y="1988820"/>
                  </a:lnTo>
                  <a:lnTo>
                    <a:pt x="1793748" y="1940052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5406135" y="4632071"/>
              <a:ext cx="2854325" cy="0"/>
            </a:xfrm>
            <a:custGeom>
              <a:avLst/>
              <a:gdLst/>
              <a:ahLst/>
              <a:cxnLst/>
              <a:rect l="l" t="t" r="r" b="b"/>
              <a:pathLst>
                <a:path w="2854325">
                  <a:moveTo>
                    <a:pt x="0" y="0"/>
                  </a:moveTo>
                  <a:lnTo>
                    <a:pt x="285407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136515" y="4509642"/>
            <a:ext cx="469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16602" y="2054478"/>
            <a:ext cx="621665" cy="2356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1,600,000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9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1,400,000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9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1,200,000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9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1,000,000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9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800,000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9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600,000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96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9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21516" y="2882834"/>
            <a:ext cx="243204" cy="1047750"/>
          </a:xfrm>
          <a:prstGeom prst="rect">
            <a:avLst/>
          </a:prstGeom>
        </p:spPr>
        <p:txBody>
          <a:bodyPr vert="vert270" wrap="square" lIns="0" tIns="190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Metric</a:t>
            </a:r>
            <a:r>
              <a:rPr kumimoji="0" sz="14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Tonnes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27879" y="1481073"/>
            <a:ext cx="3319145" cy="517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Regional</a:t>
            </a:r>
            <a:r>
              <a:rPr kumimoji="0" sz="1600" b="1" i="0" u="none" strike="noStrike" kern="0" cap="none" spc="-8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Competitors:</a:t>
            </a:r>
            <a:r>
              <a:rPr kumimoji="0" sz="16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6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2023</a:t>
            </a:r>
            <a:r>
              <a:rPr kumimoji="0" sz="1600" b="1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6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Total</a:t>
            </a:r>
            <a:r>
              <a:rPr kumimoji="0" sz="16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6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6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Market </a:t>
            </a:r>
            <a:r>
              <a:rPr kumimoji="0" sz="16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Concentration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664709" y="5139682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97670" y="0"/>
                </a:moveTo>
                <a:lnTo>
                  <a:pt x="0" y="0"/>
                </a:lnTo>
                <a:lnTo>
                  <a:pt x="0" y="97670"/>
                </a:lnTo>
                <a:lnTo>
                  <a:pt x="97670" y="97670"/>
                </a:lnTo>
                <a:lnTo>
                  <a:pt x="97670" y="0"/>
                </a:lnTo>
                <a:close/>
              </a:path>
            </a:pathLst>
          </a:custGeom>
          <a:solidFill>
            <a:srgbClr val="155F82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706236" y="5139682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97670" y="0"/>
                </a:moveTo>
                <a:lnTo>
                  <a:pt x="0" y="0"/>
                </a:lnTo>
                <a:lnTo>
                  <a:pt x="0" y="97670"/>
                </a:lnTo>
                <a:lnTo>
                  <a:pt x="97670" y="97670"/>
                </a:lnTo>
                <a:lnTo>
                  <a:pt x="97670" y="0"/>
                </a:lnTo>
                <a:close/>
              </a:path>
            </a:pathLst>
          </a:custGeom>
          <a:solidFill>
            <a:srgbClr val="E97031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376923" y="5139682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97670" y="0"/>
                </a:moveTo>
                <a:lnTo>
                  <a:pt x="0" y="0"/>
                </a:lnTo>
                <a:lnTo>
                  <a:pt x="0" y="97670"/>
                </a:lnTo>
                <a:lnTo>
                  <a:pt x="97670" y="97670"/>
                </a:lnTo>
                <a:lnTo>
                  <a:pt x="97670" y="0"/>
                </a:lnTo>
                <a:close/>
              </a:path>
            </a:pathLst>
          </a:custGeom>
          <a:solidFill>
            <a:srgbClr val="186B23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105650" y="5139682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90" h="97789">
                <a:moveTo>
                  <a:pt x="97670" y="0"/>
                </a:moveTo>
                <a:lnTo>
                  <a:pt x="0" y="0"/>
                </a:lnTo>
                <a:lnTo>
                  <a:pt x="0" y="97670"/>
                </a:lnTo>
                <a:lnTo>
                  <a:pt x="97670" y="97670"/>
                </a:lnTo>
                <a:lnTo>
                  <a:pt x="9767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651375" y="4607788"/>
            <a:ext cx="3564890" cy="1145540"/>
          </a:xfrm>
          <a:prstGeom prst="rect">
            <a:avLst/>
          </a:prstGeom>
        </p:spPr>
        <p:txBody>
          <a:bodyPr vert="horz" wrap="square" lIns="0" tIns="126365" rIns="0" bIns="0" rtlCol="0">
            <a:spAutoFit/>
          </a:bodyPr>
          <a:lstStyle/>
          <a:p>
            <a:pPr marL="836930" marR="0" lvl="0" indent="0" defTabSz="914400" eaLnBrk="1" fontAlgn="auto" latinLnBrk="0" hangingPunct="1">
              <a:lnSpc>
                <a:spcPct val="100000"/>
              </a:lnSpc>
              <a:spcBef>
                <a:spcPts val="995"/>
              </a:spcBef>
              <a:spcAft>
                <a:spcPts val="0"/>
              </a:spcAft>
              <a:buClrTx/>
              <a:buSzTx/>
              <a:buFontTx/>
              <a:buNone/>
              <a:tabLst>
                <a:tab pos="2460625" algn="l"/>
                <a:tab pos="2851150" algn="l"/>
              </a:tabLst>
              <a:defRPr/>
            </a:pP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JFK</a:t>
            </a:r>
            <a:r>
              <a:rPr kumimoji="0" sz="1400" b="1" i="0" u="none" strike="noStrike" kern="0" cap="none" spc="1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EWR</a:t>
            </a:r>
            <a:r>
              <a:rPr kumimoji="0" sz="1400" b="1" i="0" u="none" strike="noStrike" kern="0" cap="none" spc="4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PHL</a:t>
            </a:r>
            <a:r>
              <a:rPr kumimoji="0" sz="1400" b="1" i="0" u="none" strike="noStrike" kern="0" cap="none" spc="1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 </a:t>
            </a:r>
            <a:r>
              <a:rPr kumimoji="0" sz="14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BWI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	</a:t>
            </a:r>
            <a:r>
              <a:rPr kumimoji="0" sz="14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IAD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	BDL</a:t>
            </a:r>
            <a:r>
              <a:rPr kumimoji="0" sz="1400" b="1" i="0" u="none" strike="noStrike" kern="0" cap="none" spc="1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 </a:t>
            </a:r>
            <a:r>
              <a:rPr kumimoji="0" sz="14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ABE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55575" marR="0" lvl="0" indent="0" defTabSz="914400" eaLnBrk="1" fontAlgn="auto" latinLnBrk="0" hangingPunct="1">
              <a:lnSpc>
                <a:spcPct val="100000"/>
              </a:lnSpc>
              <a:spcBef>
                <a:spcPts val="895"/>
              </a:spcBef>
              <a:spcAft>
                <a:spcPts val="0"/>
              </a:spcAft>
              <a:buClrTx/>
              <a:buSzTx/>
              <a:buFontTx/>
              <a:buNone/>
              <a:tabLst>
                <a:tab pos="1196975" algn="l"/>
                <a:tab pos="1868170" algn="l"/>
                <a:tab pos="2596515" algn="l"/>
              </a:tabLst>
              <a:defRPr/>
            </a:pP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#1</a:t>
            </a:r>
            <a:r>
              <a:rPr kumimoji="0" sz="14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Carrier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	</a:t>
            </a: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#2-</a:t>
            </a:r>
            <a:r>
              <a:rPr kumimoji="0" sz="14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5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	</a:t>
            </a: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#6-</a:t>
            </a:r>
            <a:r>
              <a:rPr kumimoji="0" sz="14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10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	</a:t>
            </a: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All</a:t>
            </a:r>
            <a:r>
              <a:rPr kumimoji="0" sz="1400" b="1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Others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Data</a:t>
            </a:r>
            <a:r>
              <a:rPr kumimoji="0" sz="105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Source:</a:t>
            </a:r>
            <a:r>
              <a:rPr kumimoji="0" sz="105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FAA</a:t>
            </a:r>
            <a:r>
              <a:rPr kumimoji="0" sz="105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5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T-</a:t>
            </a:r>
            <a:r>
              <a:rPr kumimoji="0" sz="10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100</a:t>
            </a:r>
            <a:r>
              <a:rPr kumimoji="0" sz="105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05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analysis</a:t>
            </a:r>
            <a:r>
              <a:rPr kumimoji="0" sz="105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by</a:t>
            </a:r>
            <a:r>
              <a:rPr kumimoji="0" sz="105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Webber</a:t>
            </a:r>
            <a:r>
              <a:rPr kumimoji="0" sz="105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</a:t>
            </a:r>
            <a:r>
              <a:rPr kumimoji="0" sz="105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Cargo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3185" y="2481452"/>
            <a:ext cx="23552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Calibri"/>
                <a:cs typeface="Calibri"/>
              </a:rPr>
              <a:t>Thank</a:t>
            </a:r>
            <a:r>
              <a:rPr sz="4400" b="0" spc="-100" dirty="0">
                <a:latin typeface="Calibri"/>
                <a:cs typeface="Calibri"/>
              </a:rPr>
              <a:t> </a:t>
            </a:r>
            <a:r>
              <a:rPr sz="4400" b="0" spc="-70" dirty="0">
                <a:latin typeface="Calibri"/>
                <a:cs typeface="Calibri"/>
              </a:rPr>
              <a:t>You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4857" y="3797274"/>
            <a:ext cx="4575810" cy="1781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4865" marR="817244" lvl="0" indent="-1270" algn="ctr" defTabSz="914400" eaLnBrk="1" fontAlgn="auto" latinLnBrk="0" hangingPunct="1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0" i="0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</a:rPr>
              <a:t>Michael</a:t>
            </a:r>
            <a:r>
              <a:rPr kumimoji="0" sz="3200" b="0" i="0" u="none" strike="noStrike" kern="0" cap="none" spc="-3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3200" b="0" i="0" u="none" strike="noStrike" kern="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</a:rPr>
              <a:t>Webber </a:t>
            </a:r>
            <a:r>
              <a:rPr kumimoji="0" sz="3200" b="0" i="0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</a:rPr>
              <a:t>Webber</a:t>
            </a:r>
            <a:r>
              <a:rPr kumimoji="0" sz="3200" b="0" i="0" u="none" strike="noStrike" kern="0" cap="none" spc="-8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3200" b="0" i="0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</a:rPr>
              <a:t>Air</a:t>
            </a:r>
            <a:r>
              <a:rPr kumimoji="0" sz="3200" b="0" i="0" u="none" strike="noStrike" kern="0" cap="none" spc="-6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3200" b="0" i="0" u="none" strike="noStrike" kern="0" cap="none" spc="-2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endParaRPr kumimoji="0" sz="3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0" i="0" u="none" strike="noStrike" kern="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hlinkClick r:id="rId2"/>
              </a:rPr>
              <a:t>mike@webberaircargo.com</a:t>
            </a:r>
            <a:endParaRPr kumimoji="0" sz="3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77000" y="3333241"/>
            <a:ext cx="2201545" cy="55295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6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330" y="2146173"/>
            <a:ext cx="731139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40560" marR="5080" indent="-1928495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latin typeface="Calibri"/>
                <a:cs typeface="Calibri"/>
              </a:rPr>
              <a:t>Addressing</a:t>
            </a:r>
            <a:r>
              <a:rPr sz="4400" b="0" spc="-140" dirty="0">
                <a:latin typeface="Calibri"/>
                <a:cs typeface="Calibri"/>
              </a:rPr>
              <a:t> </a:t>
            </a:r>
            <a:r>
              <a:rPr sz="4400" b="0" dirty="0">
                <a:latin typeface="Calibri"/>
                <a:cs typeface="Calibri"/>
              </a:rPr>
              <a:t>Air</a:t>
            </a:r>
            <a:r>
              <a:rPr sz="4400" b="0" spc="-125" dirty="0">
                <a:latin typeface="Calibri"/>
                <a:cs typeface="Calibri"/>
              </a:rPr>
              <a:t> </a:t>
            </a:r>
            <a:r>
              <a:rPr sz="4400" b="0" dirty="0">
                <a:latin typeface="Calibri"/>
                <a:cs typeface="Calibri"/>
              </a:rPr>
              <a:t>Cargo</a:t>
            </a:r>
            <a:r>
              <a:rPr sz="4400" b="0" spc="-145" dirty="0">
                <a:latin typeface="Calibri"/>
                <a:cs typeface="Calibri"/>
              </a:rPr>
              <a:t> </a:t>
            </a:r>
            <a:r>
              <a:rPr sz="4400" b="0" spc="-10" dirty="0">
                <a:latin typeface="Calibri"/>
                <a:cs typeface="Calibri"/>
              </a:rPr>
              <a:t>Challenges </a:t>
            </a:r>
            <a:r>
              <a:rPr sz="4400" b="0" dirty="0">
                <a:latin typeface="Calibri"/>
                <a:cs typeface="Calibri"/>
              </a:rPr>
              <a:t>at</a:t>
            </a:r>
            <a:r>
              <a:rPr sz="4400" b="0" spc="-100" dirty="0">
                <a:latin typeface="Calibri"/>
                <a:cs typeface="Calibri"/>
              </a:rPr>
              <a:t> </a:t>
            </a:r>
            <a:r>
              <a:rPr sz="4400" b="0" dirty="0">
                <a:latin typeface="Calibri"/>
                <a:cs typeface="Calibri"/>
              </a:rPr>
              <a:t>U.S.</a:t>
            </a:r>
            <a:r>
              <a:rPr sz="4400" b="0" spc="-85" dirty="0">
                <a:latin typeface="Calibri"/>
                <a:cs typeface="Calibri"/>
              </a:rPr>
              <a:t> </a:t>
            </a:r>
            <a:r>
              <a:rPr sz="4400" b="0" spc="-10" dirty="0">
                <a:latin typeface="Calibri"/>
                <a:cs typeface="Calibri"/>
              </a:rPr>
              <a:t>Airports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14315" y="1371600"/>
            <a:ext cx="3243452" cy="255206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4047" y="465582"/>
            <a:ext cx="3853179" cy="2059305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50"/>
              </a:spcBef>
            </a:pPr>
            <a:r>
              <a:rPr sz="2900" b="0" dirty="0">
                <a:latin typeface="Calibri"/>
                <a:cs typeface="Calibri"/>
              </a:rPr>
              <a:t>White</a:t>
            </a:r>
            <a:r>
              <a:rPr sz="2900" b="0" spc="-65" dirty="0">
                <a:latin typeface="Calibri"/>
                <a:cs typeface="Calibri"/>
              </a:rPr>
              <a:t> </a:t>
            </a:r>
            <a:r>
              <a:rPr sz="2900" b="0" spc="-10" dirty="0">
                <a:latin typeface="Calibri"/>
                <a:cs typeface="Calibri"/>
              </a:rPr>
              <a:t>Paper: Safeguarding</a:t>
            </a:r>
            <a:r>
              <a:rPr sz="2900" b="0" spc="-45" dirty="0">
                <a:latin typeface="Calibri"/>
                <a:cs typeface="Calibri"/>
              </a:rPr>
              <a:t> </a:t>
            </a:r>
            <a:r>
              <a:rPr sz="2900" b="0" dirty="0">
                <a:latin typeface="Calibri"/>
                <a:cs typeface="Calibri"/>
              </a:rPr>
              <a:t>the</a:t>
            </a:r>
            <a:r>
              <a:rPr sz="2900" b="0" spc="-30" dirty="0">
                <a:latin typeface="Calibri"/>
                <a:cs typeface="Calibri"/>
              </a:rPr>
              <a:t> </a:t>
            </a:r>
            <a:r>
              <a:rPr sz="2900" b="0" spc="-10" dirty="0">
                <a:latin typeface="Calibri"/>
                <a:cs typeface="Calibri"/>
              </a:rPr>
              <a:t>Future </a:t>
            </a:r>
            <a:r>
              <a:rPr sz="2900" b="0" dirty="0">
                <a:latin typeface="Calibri"/>
                <a:cs typeface="Calibri"/>
              </a:rPr>
              <a:t>of</a:t>
            </a:r>
            <a:r>
              <a:rPr sz="2900" b="0" spc="-45" dirty="0">
                <a:latin typeface="Calibri"/>
                <a:cs typeface="Calibri"/>
              </a:rPr>
              <a:t> </a:t>
            </a:r>
            <a:r>
              <a:rPr sz="2900" b="0" dirty="0">
                <a:latin typeface="Calibri"/>
                <a:cs typeface="Calibri"/>
              </a:rPr>
              <a:t>Air</a:t>
            </a:r>
            <a:r>
              <a:rPr sz="2900" b="0" spc="-30" dirty="0">
                <a:latin typeface="Calibri"/>
                <a:cs typeface="Calibri"/>
              </a:rPr>
              <a:t> </a:t>
            </a:r>
            <a:r>
              <a:rPr sz="2900" b="0" dirty="0">
                <a:latin typeface="Calibri"/>
                <a:cs typeface="Calibri"/>
              </a:rPr>
              <a:t>Cargo:</a:t>
            </a:r>
            <a:r>
              <a:rPr sz="2900" b="0" spc="-45" dirty="0">
                <a:latin typeface="Calibri"/>
                <a:cs typeface="Calibri"/>
              </a:rPr>
              <a:t> </a:t>
            </a:r>
            <a:r>
              <a:rPr sz="2900" b="0" dirty="0">
                <a:latin typeface="Calibri"/>
                <a:cs typeface="Calibri"/>
              </a:rPr>
              <a:t>Its</a:t>
            </a:r>
            <a:r>
              <a:rPr sz="2900" b="0" spc="-20" dirty="0">
                <a:latin typeface="Calibri"/>
                <a:cs typeface="Calibri"/>
              </a:rPr>
              <a:t> </a:t>
            </a:r>
            <a:r>
              <a:rPr sz="2900" b="0" spc="-10" dirty="0">
                <a:latin typeface="Calibri"/>
                <a:cs typeface="Calibri"/>
              </a:rPr>
              <a:t>Economic </a:t>
            </a:r>
            <a:r>
              <a:rPr sz="2900" b="0" dirty="0">
                <a:latin typeface="Calibri"/>
                <a:cs typeface="Calibri"/>
              </a:rPr>
              <a:t>Importance</a:t>
            </a:r>
            <a:r>
              <a:rPr sz="2900" b="0" spc="-70" dirty="0">
                <a:latin typeface="Calibri"/>
                <a:cs typeface="Calibri"/>
              </a:rPr>
              <a:t> </a:t>
            </a:r>
            <a:r>
              <a:rPr sz="2900" b="0" dirty="0">
                <a:latin typeface="Calibri"/>
                <a:cs typeface="Calibri"/>
              </a:rPr>
              <a:t>&amp;</a:t>
            </a:r>
            <a:r>
              <a:rPr sz="2900" b="0" spc="-55" dirty="0">
                <a:latin typeface="Calibri"/>
                <a:cs typeface="Calibri"/>
              </a:rPr>
              <a:t> </a:t>
            </a:r>
            <a:r>
              <a:rPr sz="2900" b="0" spc="-10" dirty="0">
                <a:latin typeface="Calibri"/>
                <a:cs typeface="Calibri"/>
              </a:rPr>
              <a:t>Critical </a:t>
            </a:r>
            <a:r>
              <a:rPr sz="2900" b="0" dirty="0">
                <a:latin typeface="Calibri"/>
                <a:cs typeface="Calibri"/>
              </a:rPr>
              <a:t>Need</a:t>
            </a:r>
            <a:r>
              <a:rPr sz="2900" b="0" spc="-60" dirty="0">
                <a:latin typeface="Calibri"/>
                <a:cs typeface="Calibri"/>
              </a:rPr>
              <a:t> </a:t>
            </a:r>
            <a:r>
              <a:rPr sz="2900" b="0" dirty="0">
                <a:latin typeface="Calibri"/>
                <a:cs typeface="Calibri"/>
              </a:rPr>
              <a:t>for</a:t>
            </a:r>
            <a:r>
              <a:rPr sz="2900" b="0" spc="-45" dirty="0">
                <a:latin typeface="Calibri"/>
                <a:cs typeface="Calibri"/>
              </a:rPr>
              <a:t> </a:t>
            </a:r>
            <a:r>
              <a:rPr sz="2900" b="0" spc="-10" dirty="0">
                <a:latin typeface="Calibri"/>
                <a:cs typeface="Calibri"/>
              </a:rPr>
              <a:t>Investment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047" y="2712846"/>
            <a:ext cx="3510279" cy="271462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299085" marR="485140" lvl="0" indent="-287020" defTabSz="914400" eaLnBrk="1" fontAlgn="auto" latinLnBrk="0" hangingPunct="1">
              <a:lnSpc>
                <a:spcPts val="1730"/>
              </a:lnSpc>
              <a:spcBef>
                <a:spcPts val="51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99085" algn="l"/>
              </a:tabLst>
              <a:defRPr/>
            </a:pP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Principal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author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was</a:t>
            </a:r>
            <a:r>
              <a:rPr kumimoji="0" sz="18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Daniel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J.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Muscatello</a:t>
            </a:r>
            <a:r>
              <a:rPr kumimoji="0" sz="18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(1944-2024)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5080" lvl="0" indent="-287020" defTabSz="914400" eaLnBrk="1" fontAlgn="auto" latinLnBrk="0" hangingPunct="1">
              <a:lnSpc>
                <a:spcPct val="8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99085" algn="l"/>
              </a:tabLst>
              <a:defRPr/>
            </a:pP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Researched</a:t>
            </a:r>
            <a:r>
              <a:rPr kumimoji="0" sz="18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2020-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22,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informed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by</a:t>
            </a:r>
            <a:r>
              <a:rPr kumimoji="0" sz="18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surveys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more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than</a:t>
            </a:r>
            <a:r>
              <a:rPr kumimoji="0" sz="18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400</a:t>
            </a:r>
            <a:r>
              <a:rPr kumimoji="0" sz="18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stakeholders</a:t>
            </a:r>
            <a:r>
              <a:rPr kumimoji="0" sz="1800" b="0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across</a:t>
            </a:r>
            <a:r>
              <a:rPr kumimoji="0" sz="1800" b="0" i="0" u="none" strike="noStrike" kern="0" cap="none" spc="-8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sectors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114300" lvl="0" indent="-287020" algn="just" defTabSz="914400" eaLnBrk="1" fontAlgn="auto" latinLnBrk="0" hangingPunct="1">
              <a:lnSpc>
                <a:spcPct val="8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99085" algn="l"/>
              </a:tabLst>
              <a:defRPr/>
            </a:pP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Identified</a:t>
            </a:r>
            <a:r>
              <a:rPr kumimoji="0" sz="18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principal</a:t>
            </a:r>
            <a:r>
              <a:rPr kumimoji="0" sz="18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challenges,</a:t>
            </a:r>
            <a:r>
              <a:rPr kumimoji="0" sz="18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well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airports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where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challenges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</a:t>
            </a:r>
            <a:r>
              <a:rPr kumimoji="0" sz="18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most</a:t>
            </a:r>
            <a:r>
              <a:rPr kumimoji="0" sz="18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pronounced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53340" lvl="0" indent="-28702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99085" algn="l"/>
              </a:tabLst>
              <a:defRPr/>
            </a:pP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Led</a:t>
            </a:r>
            <a:r>
              <a:rPr kumimoji="0" sz="18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ongoing</a:t>
            </a:r>
            <a:r>
              <a:rPr kumimoji="0" sz="18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GAO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(Government Accountability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Office)</a:t>
            </a:r>
            <a:r>
              <a:rPr kumimoji="0" sz="18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study anticipated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800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completion</a:t>
            </a:r>
            <a:r>
              <a:rPr kumimoji="0" sz="18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Summer 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2025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8695" y="856234"/>
            <a:ext cx="3814445" cy="4964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0645" lvl="0" indent="-34290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Calibri"/>
              <a:buAutoNum type="arabicPeriod"/>
              <a:tabLst>
                <a:tab pos="355600" algn="l"/>
              </a:tabLst>
              <a:defRPr/>
            </a:pP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Provide</a:t>
            </a:r>
            <a:r>
              <a:rPr kumimoji="0" sz="18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direct</a:t>
            </a:r>
            <a:r>
              <a:rPr kumimoji="0" sz="18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public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sector</a:t>
            </a:r>
            <a:r>
              <a:rPr kumimoji="0" sz="1800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financial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support</a:t>
            </a:r>
            <a:r>
              <a:rPr kumimoji="0" sz="1800" b="0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r>
              <a:rPr kumimoji="0" sz="1800" b="0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facilities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infrastructure development</a:t>
            </a:r>
            <a:r>
              <a:rPr kumimoji="0" sz="18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&amp;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modernization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55600" marR="4445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55600" algn="l"/>
              </a:tabLst>
              <a:defRPr/>
            </a:pP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Develop</a:t>
            </a:r>
            <a:r>
              <a:rPr kumimoji="0" sz="18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8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universal</a:t>
            </a:r>
            <a:r>
              <a:rPr kumimoji="0" sz="1800" b="0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digital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electronic application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provide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</a:t>
            </a:r>
            <a:r>
              <a:rPr kumimoji="0" sz="18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overlay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airports</a:t>
            </a:r>
            <a:r>
              <a:rPr kumimoji="0" sz="18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share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information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with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tenant</a:t>
            </a:r>
            <a:r>
              <a:rPr kumimoji="0" sz="1800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non-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tenant</a:t>
            </a:r>
            <a:r>
              <a:rPr kumimoji="0" sz="18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stakeholders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55600" marR="9271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55600" algn="l"/>
              </a:tabLst>
              <a:defRPr/>
            </a:pP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Review</a:t>
            </a:r>
            <a:r>
              <a:rPr kumimoji="0" sz="18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&amp;</a:t>
            </a:r>
            <a:r>
              <a:rPr kumimoji="0" sz="1800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upgrade</a:t>
            </a:r>
            <a:r>
              <a:rPr kumimoji="0" sz="18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labor</a:t>
            </a:r>
            <a:r>
              <a:rPr kumimoji="0" sz="18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conditions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compensation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sustainable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compensatory,</a:t>
            </a:r>
            <a:r>
              <a:rPr kumimoji="0" sz="18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compete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with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other</a:t>
            </a:r>
            <a:r>
              <a:rPr kumimoji="0" sz="18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industries</a:t>
            </a:r>
            <a:r>
              <a:rPr kumimoji="0" sz="18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8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labor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55600" marR="57340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55600" algn="l"/>
              </a:tabLst>
              <a:defRPr/>
            </a:pP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Institute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industry-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wide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training standards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&amp;</a:t>
            </a:r>
            <a:r>
              <a:rPr kumimoji="0" sz="18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programs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54965" marR="0" lvl="0" indent="-34226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54965" algn="l"/>
              </a:tabLst>
              <a:defRPr/>
            </a:pP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Modernize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SIDA</a:t>
            </a:r>
            <a:r>
              <a:rPr kumimoji="0" sz="18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badging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8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process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556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more</a:t>
            </a:r>
            <a:r>
              <a:rPr kumimoji="0" sz="18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comparable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8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TWIC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program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55600" marR="69088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6"/>
              <a:tabLst>
                <a:tab pos="355600" algn="l"/>
              </a:tabLst>
              <a:defRPr/>
            </a:pP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Ensure</a:t>
            </a:r>
            <a:r>
              <a:rPr kumimoji="0" sz="18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consistency</a:t>
            </a:r>
            <a:r>
              <a:rPr kumimoji="0" sz="18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policy interpretation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&amp;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enforcement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20" dirty="0"/>
              <a:t>Primary</a:t>
            </a:r>
            <a:r>
              <a:rPr sz="2400" spc="-10" dirty="0"/>
              <a:t> </a:t>
            </a:r>
            <a:r>
              <a:rPr sz="2400" spc="-50" dirty="0"/>
              <a:t>Recommendations</a:t>
            </a:r>
            <a:endParaRPr sz="24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00550" y="838187"/>
            <a:ext cx="4096004" cy="482625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2913" y="1036701"/>
            <a:ext cx="367855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latin typeface="Calibri"/>
                <a:cs typeface="Calibri"/>
              </a:rPr>
              <a:t>Implementation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509"/>
              </a:spcBef>
            </a:pPr>
            <a:r>
              <a:rPr dirty="0"/>
              <a:t>The</a:t>
            </a:r>
            <a:r>
              <a:rPr spc="305" dirty="0"/>
              <a:t>  </a:t>
            </a:r>
            <a:r>
              <a:rPr dirty="0"/>
              <a:t>number</a:t>
            </a:r>
            <a:r>
              <a:rPr spc="315" dirty="0"/>
              <a:t>  </a:t>
            </a:r>
            <a:r>
              <a:rPr dirty="0"/>
              <a:t>and</a:t>
            </a:r>
            <a:r>
              <a:rPr spc="315" dirty="0"/>
              <a:t>  </a:t>
            </a:r>
            <a:r>
              <a:rPr dirty="0"/>
              <a:t>diversity</a:t>
            </a:r>
            <a:r>
              <a:rPr spc="315" dirty="0"/>
              <a:t>  </a:t>
            </a:r>
            <a:r>
              <a:rPr dirty="0"/>
              <a:t>of</a:t>
            </a:r>
            <a:r>
              <a:rPr spc="315" dirty="0"/>
              <a:t>  </a:t>
            </a:r>
            <a:r>
              <a:rPr dirty="0"/>
              <a:t>airports</a:t>
            </a:r>
            <a:r>
              <a:rPr spc="315" dirty="0"/>
              <a:t>  </a:t>
            </a:r>
            <a:r>
              <a:rPr dirty="0"/>
              <a:t>and</a:t>
            </a:r>
            <a:r>
              <a:rPr spc="305" dirty="0"/>
              <a:t>  </a:t>
            </a:r>
            <a:r>
              <a:rPr dirty="0"/>
              <a:t>cargo</a:t>
            </a:r>
            <a:r>
              <a:rPr spc="315" dirty="0"/>
              <a:t>  </a:t>
            </a:r>
            <a:r>
              <a:rPr spc="-10" dirty="0"/>
              <a:t>operations, stakeholders,</a:t>
            </a:r>
            <a:r>
              <a:rPr spc="20" dirty="0"/>
              <a:t> </a:t>
            </a:r>
            <a:r>
              <a:rPr dirty="0"/>
              <a:t>and</a:t>
            </a:r>
            <a:r>
              <a:rPr spc="25" dirty="0"/>
              <a:t> </a:t>
            </a:r>
            <a:r>
              <a:rPr dirty="0"/>
              <a:t>regional</a:t>
            </a:r>
            <a:r>
              <a:rPr spc="35" dirty="0"/>
              <a:t> </a:t>
            </a:r>
            <a:r>
              <a:rPr dirty="0"/>
              <a:t>economic</a:t>
            </a:r>
            <a:r>
              <a:rPr spc="30" dirty="0"/>
              <a:t> </a:t>
            </a:r>
            <a:r>
              <a:rPr dirty="0"/>
              <a:t>importance</a:t>
            </a:r>
            <a:r>
              <a:rPr spc="40" dirty="0"/>
              <a:t> </a:t>
            </a:r>
            <a:r>
              <a:rPr dirty="0"/>
              <a:t>make</a:t>
            </a:r>
            <a:r>
              <a:rPr spc="25" dirty="0"/>
              <a:t> </a:t>
            </a:r>
            <a:r>
              <a:rPr dirty="0"/>
              <a:t>the</a:t>
            </a:r>
            <a:r>
              <a:rPr spc="30" dirty="0"/>
              <a:t> </a:t>
            </a:r>
            <a:r>
              <a:rPr dirty="0"/>
              <a:t>creation</a:t>
            </a:r>
            <a:r>
              <a:rPr spc="35" dirty="0"/>
              <a:t> </a:t>
            </a:r>
            <a:r>
              <a:rPr spc="-25" dirty="0"/>
              <a:t>of </a:t>
            </a:r>
            <a:r>
              <a:rPr dirty="0"/>
              <a:t>a</a:t>
            </a:r>
            <a:r>
              <a:rPr spc="425" dirty="0"/>
              <a:t> </a:t>
            </a:r>
            <a:r>
              <a:rPr dirty="0"/>
              <a:t>single,</a:t>
            </a:r>
            <a:r>
              <a:rPr spc="420" dirty="0"/>
              <a:t> </a:t>
            </a:r>
            <a:r>
              <a:rPr dirty="0"/>
              <a:t>rigid</a:t>
            </a:r>
            <a:r>
              <a:rPr spc="415" dirty="0"/>
              <a:t> </a:t>
            </a:r>
            <a:r>
              <a:rPr dirty="0"/>
              <a:t>implementation</a:t>
            </a:r>
            <a:r>
              <a:rPr spc="434" dirty="0"/>
              <a:t> </a:t>
            </a:r>
            <a:r>
              <a:rPr dirty="0"/>
              <a:t>strategy</a:t>
            </a:r>
            <a:r>
              <a:rPr spc="425" dirty="0"/>
              <a:t> </a:t>
            </a:r>
            <a:r>
              <a:rPr dirty="0"/>
              <a:t>unrealistic.</a:t>
            </a:r>
            <a:r>
              <a:rPr spc="425" dirty="0"/>
              <a:t> </a:t>
            </a:r>
            <a:r>
              <a:rPr dirty="0"/>
              <a:t>However,</a:t>
            </a:r>
            <a:r>
              <a:rPr spc="409" dirty="0"/>
              <a:t> </a:t>
            </a:r>
            <a:r>
              <a:rPr spc="-20" dirty="0"/>
              <a:t>some </a:t>
            </a:r>
            <a:r>
              <a:rPr dirty="0"/>
              <a:t>critical</a:t>
            </a:r>
            <a:r>
              <a:rPr spc="-50" dirty="0"/>
              <a:t> </a:t>
            </a:r>
            <a:r>
              <a:rPr dirty="0"/>
              <a:t>elements</a:t>
            </a:r>
            <a:r>
              <a:rPr spc="-35" dirty="0"/>
              <a:t> </a:t>
            </a:r>
            <a:r>
              <a:rPr dirty="0"/>
              <a:t>are</a:t>
            </a:r>
            <a:r>
              <a:rPr spc="-35" dirty="0"/>
              <a:t> </a:t>
            </a:r>
            <a:r>
              <a:rPr spc="-10" dirty="0"/>
              <a:t>recommended</a:t>
            </a:r>
            <a:r>
              <a:rPr spc="-45" dirty="0"/>
              <a:t> </a:t>
            </a:r>
            <a:r>
              <a:rPr dirty="0"/>
              <a:t>for</a:t>
            </a:r>
            <a:r>
              <a:rPr spc="-15" dirty="0"/>
              <a:t> </a:t>
            </a:r>
            <a:r>
              <a:rPr spc="-20" dirty="0"/>
              <a:t>all:</a:t>
            </a:r>
          </a:p>
          <a:p>
            <a:pPr marL="469900" marR="5080" indent="-457200" algn="just">
              <a:lnSpc>
                <a:spcPct val="80000"/>
              </a:lnSpc>
              <a:spcBef>
                <a:spcPts val="409"/>
              </a:spcBef>
              <a:buAutoNum type="arabicPeriod"/>
              <a:tabLst>
                <a:tab pos="469900" algn="l"/>
                <a:tab pos="471170" algn="l"/>
              </a:tabLst>
            </a:pPr>
            <a:r>
              <a:rPr dirty="0"/>
              <a:t>	Create</a:t>
            </a:r>
            <a:r>
              <a:rPr spc="355" dirty="0"/>
              <a:t>  </a:t>
            </a:r>
            <a:r>
              <a:rPr spc="-25" dirty="0"/>
              <a:t>state-</a:t>
            </a:r>
            <a:r>
              <a:rPr dirty="0"/>
              <a:t>based</a:t>
            </a:r>
            <a:r>
              <a:rPr spc="360" dirty="0"/>
              <a:t>  </a:t>
            </a:r>
            <a:r>
              <a:rPr dirty="0"/>
              <a:t>funding</a:t>
            </a:r>
            <a:r>
              <a:rPr spc="360" dirty="0"/>
              <a:t>  </a:t>
            </a:r>
            <a:r>
              <a:rPr dirty="0"/>
              <a:t>centers</a:t>
            </a:r>
            <a:r>
              <a:rPr spc="355" dirty="0"/>
              <a:t>  </a:t>
            </a:r>
            <a:r>
              <a:rPr dirty="0"/>
              <a:t>to</a:t>
            </a:r>
            <a:r>
              <a:rPr spc="360" dirty="0"/>
              <a:t>  </a:t>
            </a:r>
            <a:r>
              <a:rPr dirty="0"/>
              <a:t>assist</a:t>
            </a:r>
            <a:r>
              <a:rPr spc="360" dirty="0"/>
              <a:t>  </a:t>
            </a:r>
            <a:r>
              <a:rPr dirty="0"/>
              <a:t>in</a:t>
            </a:r>
            <a:r>
              <a:rPr spc="360" dirty="0"/>
              <a:t>  </a:t>
            </a:r>
            <a:r>
              <a:rPr spc="-10" dirty="0"/>
              <a:t>funding </a:t>
            </a:r>
            <a:r>
              <a:rPr dirty="0"/>
              <a:t>infrastructure</a:t>
            </a:r>
            <a:r>
              <a:rPr spc="360" dirty="0"/>
              <a:t> </a:t>
            </a:r>
            <a:r>
              <a:rPr dirty="0"/>
              <a:t>projects,</a:t>
            </a:r>
            <a:r>
              <a:rPr spc="375" dirty="0"/>
              <a:t> </a:t>
            </a:r>
            <a:r>
              <a:rPr dirty="0"/>
              <a:t>technology</a:t>
            </a:r>
            <a:r>
              <a:rPr spc="375" dirty="0"/>
              <a:t> </a:t>
            </a:r>
            <a:r>
              <a:rPr dirty="0"/>
              <a:t>and</a:t>
            </a:r>
            <a:r>
              <a:rPr spc="380" dirty="0"/>
              <a:t> </a:t>
            </a:r>
            <a:r>
              <a:rPr dirty="0"/>
              <a:t>automaton,</a:t>
            </a:r>
            <a:r>
              <a:rPr spc="375" dirty="0"/>
              <a:t> </a:t>
            </a:r>
            <a:r>
              <a:rPr dirty="0"/>
              <a:t>as</a:t>
            </a:r>
            <a:r>
              <a:rPr spc="370" dirty="0"/>
              <a:t> </a:t>
            </a:r>
            <a:r>
              <a:rPr dirty="0"/>
              <a:t>well</a:t>
            </a:r>
            <a:r>
              <a:rPr spc="380" dirty="0"/>
              <a:t> </a:t>
            </a:r>
            <a:r>
              <a:rPr spc="-25" dirty="0"/>
              <a:t>as </a:t>
            </a:r>
            <a:r>
              <a:rPr spc="-10" dirty="0"/>
              <a:t>equipment</a:t>
            </a:r>
          </a:p>
          <a:p>
            <a:pPr marL="469900" marR="6350" indent="-457200" algn="just">
              <a:lnSpc>
                <a:spcPts val="1630"/>
              </a:lnSpc>
              <a:spcBef>
                <a:spcPts val="395"/>
              </a:spcBef>
              <a:buAutoNum type="arabicPeriod"/>
              <a:tabLst>
                <a:tab pos="469900" algn="l"/>
                <a:tab pos="471170" algn="l"/>
              </a:tabLst>
            </a:pPr>
            <a:r>
              <a:rPr dirty="0"/>
              <a:t>	Utilize</a:t>
            </a:r>
            <a:r>
              <a:rPr spc="125" dirty="0"/>
              <a:t>  </a:t>
            </a:r>
            <a:r>
              <a:rPr dirty="0"/>
              <a:t>clear,</a:t>
            </a:r>
            <a:r>
              <a:rPr spc="125" dirty="0"/>
              <a:t>  </a:t>
            </a:r>
            <a:r>
              <a:rPr dirty="0"/>
              <a:t>objective</a:t>
            </a:r>
            <a:r>
              <a:rPr spc="130" dirty="0"/>
              <a:t>  </a:t>
            </a:r>
            <a:r>
              <a:rPr dirty="0"/>
              <a:t>evaluation</a:t>
            </a:r>
            <a:r>
              <a:rPr spc="125" dirty="0"/>
              <a:t>  </a:t>
            </a:r>
            <a:r>
              <a:rPr dirty="0"/>
              <a:t>criteria</a:t>
            </a:r>
            <a:r>
              <a:rPr spc="130" dirty="0"/>
              <a:t>  </a:t>
            </a:r>
            <a:r>
              <a:rPr dirty="0"/>
              <a:t>for</a:t>
            </a:r>
            <a:r>
              <a:rPr spc="130" dirty="0"/>
              <a:t>  </a:t>
            </a:r>
            <a:r>
              <a:rPr dirty="0"/>
              <a:t>each</a:t>
            </a:r>
            <a:r>
              <a:rPr spc="130" dirty="0"/>
              <a:t>  </a:t>
            </a:r>
            <a:r>
              <a:rPr dirty="0"/>
              <a:t>state</a:t>
            </a:r>
            <a:r>
              <a:rPr spc="130" dirty="0"/>
              <a:t>  </a:t>
            </a:r>
            <a:r>
              <a:rPr spc="-25" dirty="0"/>
              <a:t>to </a:t>
            </a:r>
            <a:r>
              <a:rPr dirty="0"/>
              <a:t>prioritize</a:t>
            </a:r>
            <a:r>
              <a:rPr spc="-60" dirty="0"/>
              <a:t> </a:t>
            </a:r>
            <a:r>
              <a:rPr dirty="0"/>
              <a:t>cargo</a:t>
            </a:r>
            <a:r>
              <a:rPr spc="-40" dirty="0"/>
              <a:t> </a:t>
            </a:r>
            <a:r>
              <a:rPr dirty="0"/>
              <a:t>projects</a:t>
            </a:r>
            <a:r>
              <a:rPr spc="-50" dirty="0"/>
              <a:t> </a:t>
            </a:r>
            <a:r>
              <a:rPr dirty="0"/>
              <a:t>for</a:t>
            </a:r>
            <a:r>
              <a:rPr spc="-30" dirty="0"/>
              <a:t> </a:t>
            </a:r>
            <a:r>
              <a:rPr dirty="0"/>
              <a:t>which</a:t>
            </a:r>
            <a:r>
              <a:rPr spc="-35" dirty="0"/>
              <a:t> </a:t>
            </a:r>
            <a:r>
              <a:rPr dirty="0"/>
              <a:t>the</a:t>
            </a:r>
            <a:r>
              <a:rPr spc="-50" dirty="0"/>
              <a:t> </a:t>
            </a:r>
            <a:r>
              <a:rPr dirty="0"/>
              <a:t>funds</a:t>
            </a:r>
            <a:r>
              <a:rPr spc="-40" dirty="0"/>
              <a:t> </a:t>
            </a:r>
            <a:r>
              <a:rPr dirty="0"/>
              <a:t>should</a:t>
            </a:r>
            <a:r>
              <a:rPr spc="-75" dirty="0"/>
              <a:t> </a:t>
            </a:r>
            <a:r>
              <a:rPr dirty="0"/>
              <a:t>be</a:t>
            </a:r>
            <a:r>
              <a:rPr spc="-40" dirty="0"/>
              <a:t> </a:t>
            </a:r>
            <a:r>
              <a:rPr spc="-10" dirty="0"/>
              <a:t>utilized</a:t>
            </a:r>
          </a:p>
          <a:p>
            <a:pPr marL="469900" marR="6350" indent="-457200" algn="just">
              <a:lnSpc>
                <a:spcPct val="80000"/>
              </a:lnSpc>
              <a:spcBef>
                <a:spcPts val="425"/>
              </a:spcBef>
              <a:buAutoNum type="arabicPeriod"/>
              <a:tabLst>
                <a:tab pos="469900" algn="l"/>
                <a:tab pos="471170" algn="l"/>
              </a:tabLst>
            </a:pPr>
            <a:r>
              <a:rPr dirty="0"/>
              <a:t>	Determine</a:t>
            </a:r>
            <a:r>
              <a:rPr spc="25" dirty="0"/>
              <a:t> </a:t>
            </a:r>
            <a:r>
              <a:rPr dirty="0"/>
              <a:t>potential</a:t>
            </a:r>
            <a:r>
              <a:rPr spc="30" dirty="0"/>
              <a:t> </a:t>
            </a:r>
            <a:r>
              <a:rPr dirty="0"/>
              <a:t>contribution</a:t>
            </a:r>
            <a:r>
              <a:rPr spc="40" dirty="0"/>
              <a:t> </a:t>
            </a:r>
            <a:r>
              <a:rPr dirty="0"/>
              <a:t>from</a:t>
            </a:r>
            <a:r>
              <a:rPr spc="30" dirty="0"/>
              <a:t> </a:t>
            </a:r>
            <a:r>
              <a:rPr dirty="0"/>
              <a:t>state</a:t>
            </a:r>
            <a:r>
              <a:rPr spc="40" dirty="0"/>
              <a:t> </a:t>
            </a:r>
            <a:r>
              <a:rPr dirty="0"/>
              <a:t>and</a:t>
            </a:r>
            <a:r>
              <a:rPr spc="40" dirty="0"/>
              <a:t> </a:t>
            </a:r>
            <a:r>
              <a:rPr dirty="0"/>
              <a:t>local</a:t>
            </a:r>
            <a:r>
              <a:rPr spc="35" dirty="0"/>
              <a:t> </a:t>
            </a:r>
            <a:r>
              <a:rPr dirty="0"/>
              <a:t>sources</a:t>
            </a:r>
            <a:r>
              <a:rPr spc="45" dirty="0"/>
              <a:t> </a:t>
            </a:r>
            <a:r>
              <a:rPr spc="-25" dirty="0"/>
              <a:t>to </a:t>
            </a:r>
            <a:r>
              <a:rPr dirty="0"/>
              <a:t>complement</a:t>
            </a:r>
            <a:r>
              <a:rPr spc="-50" dirty="0"/>
              <a:t> </a:t>
            </a:r>
            <a:r>
              <a:rPr spc="-10" dirty="0"/>
              <a:t>federal</a:t>
            </a:r>
            <a:r>
              <a:rPr spc="-55" dirty="0"/>
              <a:t> </a:t>
            </a:r>
            <a:r>
              <a:rPr spc="-20" dirty="0"/>
              <a:t>funds</a:t>
            </a:r>
          </a:p>
          <a:p>
            <a:pPr marL="469900" marR="6350" indent="-457200" algn="just">
              <a:lnSpc>
                <a:spcPct val="80000"/>
              </a:lnSpc>
              <a:spcBef>
                <a:spcPts val="409"/>
              </a:spcBef>
              <a:buAutoNum type="arabicPeriod"/>
              <a:tabLst>
                <a:tab pos="469900" algn="l"/>
                <a:tab pos="471170" algn="l"/>
              </a:tabLst>
            </a:pPr>
            <a:r>
              <a:rPr dirty="0"/>
              <a:t>	Create</a:t>
            </a:r>
            <a:r>
              <a:rPr spc="70" dirty="0"/>
              <a:t>  </a:t>
            </a:r>
            <a:r>
              <a:rPr dirty="0"/>
              <a:t>a</a:t>
            </a:r>
            <a:r>
              <a:rPr spc="65" dirty="0"/>
              <a:t>  </a:t>
            </a:r>
            <a:r>
              <a:rPr dirty="0"/>
              <a:t>panel</a:t>
            </a:r>
            <a:r>
              <a:rPr spc="70" dirty="0"/>
              <a:t>  </a:t>
            </a:r>
            <a:r>
              <a:rPr dirty="0"/>
              <a:t>of</a:t>
            </a:r>
            <a:r>
              <a:rPr spc="70" dirty="0"/>
              <a:t>  </a:t>
            </a:r>
            <a:r>
              <a:rPr dirty="0"/>
              <a:t>public</a:t>
            </a:r>
            <a:r>
              <a:rPr spc="75" dirty="0"/>
              <a:t>  </a:t>
            </a:r>
            <a:r>
              <a:rPr dirty="0"/>
              <a:t>and</a:t>
            </a:r>
            <a:r>
              <a:rPr spc="65" dirty="0"/>
              <a:t>  </a:t>
            </a:r>
            <a:r>
              <a:rPr dirty="0"/>
              <a:t>private</a:t>
            </a:r>
            <a:r>
              <a:rPr spc="70" dirty="0"/>
              <a:t>  </a:t>
            </a:r>
            <a:r>
              <a:rPr dirty="0"/>
              <a:t>sector</a:t>
            </a:r>
            <a:r>
              <a:rPr spc="75" dirty="0"/>
              <a:t>  </a:t>
            </a:r>
            <a:r>
              <a:rPr dirty="0"/>
              <a:t>stakeholders</a:t>
            </a:r>
            <a:r>
              <a:rPr spc="75" dirty="0"/>
              <a:t>  </a:t>
            </a:r>
            <a:r>
              <a:rPr spc="-25" dirty="0"/>
              <a:t>to </a:t>
            </a:r>
            <a:r>
              <a:rPr spc="-10" dirty="0"/>
              <a:t>evaluate</a:t>
            </a:r>
            <a:r>
              <a:rPr spc="-65" dirty="0"/>
              <a:t> </a:t>
            </a:r>
            <a:r>
              <a:rPr dirty="0"/>
              <a:t>and</a:t>
            </a:r>
            <a:r>
              <a:rPr spc="-45" dirty="0"/>
              <a:t> </a:t>
            </a:r>
            <a:r>
              <a:rPr dirty="0"/>
              <a:t>allocate</a:t>
            </a:r>
            <a:r>
              <a:rPr spc="-40" dirty="0"/>
              <a:t> </a:t>
            </a:r>
            <a:r>
              <a:rPr spc="-10" dirty="0"/>
              <a:t>funding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64023" y="421233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73302" y="4212335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1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039545" y="4212335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241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205915" y="4212335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>
                <a:moveTo>
                  <a:pt x="0" y="0"/>
                </a:moveTo>
                <a:lnTo>
                  <a:pt x="11436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72100" y="4212335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538215" y="4212335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>
                <a:moveTo>
                  <a:pt x="0" y="0"/>
                </a:moveTo>
                <a:lnTo>
                  <a:pt x="11442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704771" y="4212335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8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870447" y="4212335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36564" y="4212335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>
                <a:moveTo>
                  <a:pt x="0" y="0"/>
                </a:moveTo>
                <a:lnTo>
                  <a:pt x="114935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203627" y="4212335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1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369870" y="4212335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241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536241" y="4212335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1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702484" y="4212335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4">
                <a:moveTo>
                  <a:pt x="0" y="0"/>
                </a:moveTo>
                <a:lnTo>
                  <a:pt x="114367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868668" y="4212335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034783" y="4212335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200900" y="4212335"/>
            <a:ext cx="889000" cy="0"/>
          </a:xfrm>
          <a:custGeom>
            <a:avLst/>
            <a:gdLst/>
            <a:ahLst/>
            <a:cxnLst/>
            <a:rect l="l" t="t" r="r" b="b"/>
            <a:pathLst>
              <a:path w="889000">
                <a:moveTo>
                  <a:pt x="0" y="0"/>
                </a:moveTo>
                <a:lnTo>
                  <a:pt x="8890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764023" y="3857244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873302" y="3857244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1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039545" y="3857244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241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205915" y="3857244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>
                <a:moveTo>
                  <a:pt x="0" y="0"/>
                </a:moveTo>
                <a:lnTo>
                  <a:pt x="11436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372100" y="3857244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538215" y="3857244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>
                <a:moveTo>
                  <a:pt x="0" y="0"/>
                </a:moveTo>
                <a:lnTo>
                  <a:pt x="11442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704771" y="3857244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8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870447" y="3857244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036564" y="3857244"/>
            <a:ext cx="2053589" cy="0"/>
          </a:xfrm>
          <a:custGeom>
            <a:avLst/>
            <a:gdLst/>
            <a:ahLst/>
            <a:cxnLst/>
            <a:rect l="l" t="t" r="r" b="b"/>
            <a:pathLst>
              <a:path w="2053590">
                <a:moveTo>
                  <a:pt x="0" y="0"/>
                </a:moveTo>
                <a:lnTo>
                  <a:pt x="205333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764023" y="3500628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873302" y="3500628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1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039545" y="3500628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241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205915" y="3500628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>
                <a:moveTo>
                  <a:pt x="0" y="0"/>
                </a:moveTo>
                <a:lnTo>
                  <a:pt x="11436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372100" y="3500628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538215" y="3500628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>
                <a:moveTo>
                  <a:pt x="0" y="0"/>
                </a:moveTo>
                <a:lnTo>
                  <a:pt x="11442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704771" y="3500628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8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870447" y="3500628"/>
            <a:ext cx="2219960" cy="0"/>
          </a:xfrm>
          <a:custGeom>
            <a:avLst/>
            <a:gdLst/>
            <a:ahLst/>
            <a:cxnLst/>
            <a:rect l="l" t="t" r="r" b="b"/>
            <a:pathLst>
              <a:path w="2219959">
                <a:moveTo>
                  <a:pt x="0" y="0"/>
                </a:moveTo>
                <a:lnTo>
                  <a:pt x="221945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764023" y="3144011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873302" y="3144011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1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039545" y="3144011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241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205915" y="3144011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>
                <a:moveTo>
                  <a:pt x="0" y="0"/>
                </a:moveTo>
                <a:lnTo>
                  <a:pt x="11436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372100" y="3144011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538215" y="3144011"/>
            <a:ext cx="2552065" cy="0"/>
          </a:xfrm>
          <a:custGeom>
            <a:avLst/>
            <a:gdLst/>
            <a:ahLst/>
            <a:cxnLst/>
            <a:rect l="l" t="t" r="r" b="b"/>
            <a:pathLst>
              <a:path w="2552065">
                <a:moveTo>
                  <a:pt x="0" y="0"/>
                </a:moveTo>
                <a:lnTo>
                  <a:pt x="255168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764023" y="2788920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873302" y="2788920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1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039545" y="2788920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241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205915" y="2788920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>
                <a:moveTo>
                  <a:pt x="0" y="0"/>
                </a:moveTo>
                <a:lnTo>
                  <a:pt x="11436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5372100" y="2788920"/>
            <a:ext cx="2717800" cy="0"/>
          </a:xfrm>
          <a:custGeom>
            <a:avLst/>
            <a:gdLst/>
            <a:ahLst/>
            <a:cxnLst/>
            <a:rect l="l" t="t" r="r" b="b"/>
            <a:pathLst>
              <a:path w="2717800">
                <a:moveTo>
                  <a:pt x="0" y="0"/>
                </a:moveTo>
                <a:lnTo>
                  <a:pt x="27178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764023" y="2432304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873302" y="2432304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11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039545" y="2432304"/>
            <a:ext cx="3050540" cy="0"/>
          </a:xfrm>
          <a:custGeom>
            <a:avLst/>
            <a:gdLst/>
            <a:ahLst/>
            <a:cxnLst/>
            <a:rect l="l" t="t" r="r" b="b"/>
            <a:pathLst>
              <a:path w="3050540">
                <a:moveTo>
                  <a:pt x="0" y="0"/>
                </a:moveTo>
                <a:lnTo>
                  <a:pt x="305035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764023" y="2075688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873302" y="2075688"/>
            <a:ext cx="3216910" cy="0"/>
          </a:xfrm>
          <a:custGeom>
            <a:avLst/>
            <a:gdLst/>
            <a:ahLst/>
            <a:cxnLst/>
            <a:rect l="l" t="t" r="r" b="b"/>
            <a:pathLst>
              <a:path w="3216909">
                <a:moveTo>
                  <a:pt x="0" y="0"/>
                </a:moveTo>
                <a:lnTo>
                  <a:pt x="3216597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764023" y="1720595"/>
            <a:ext cx="3326129" cy="0"/>
          </a:xfrm>
          <a:custGeom>
            <a:avLst/>
            <a:gdLst/>
            <a:ahLst/>
            <a:cxnLst/>
            <a:rect l="l" t="t" r="r" b="b"/>
            <a:pathLst>
              <a:path w="3326129">
                <a:moveTo>
                  <a:pt x="0" y="0"/>
                </a:moveTo>
                <a:lnTo>
                  <a:pt x="332587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764023" y="1364107"/>
            <a:ext cx="3326129" cy="0"/>
          </a:xfrm>
          <a:custGeom>
            <a:avLst/>
            <a:gdLst/>
            <a:ahLst/>
            <a:cxnLst/>
            <a:rect l="l" t="t" r="r" b="b"/>
            <a:pathLst>
              <a:path w="3326129">
                <a:moveTo>
                  <a:pt x="0" y="0"/>
                </a:moveTo>
                <a:lnTo>
                  <a:pt x="332587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4821173" y="1804797"/>
            <a:ext cx="52705" cy="2764155"/>
          </a:xfrm>
          <a:custGeom>
            <a:avLst/>
            <a:gdLst/>
            <a:ahLst/>
            <a:cxnLst/>
            <a:rect l="l" t="t" r="r" b="b"/>
            <a:pathLst>
              <a:path w="52704" h="2764154">
                <a:moveTo>
                  <a:pt x="52128" y="0"/>
                </a:moveTo>
                <a:lnTo>
                  <a:pt x="0" y="0"/>
                </a:lnTo>
                <a:lnTo>
                  <a:pt x="0" y="2764154"/>
                </a:lnTo>
                <a:lnTo>
                  <a:pt x="52128" y="2764154"/>
                </a:lnTo>
                <a:lnTo>
                  <a:pt x="521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987416" y="2226817"/>
            <a:ext cx="52705" cy="2342515"/>
          </a:xfrm>
          <a:custGeom>
            <a:avLst/>
            <a:gdLst/>
            <a:ahLst/>
            <a:cxnLst/>
            <a:rect l="l" t="t" r="r" b="b"/>
            <a:pathLst>
              <a:path w="52704" h="2342515">
                <a:moveTo>
                  <a:pt x="52128" y="0"/>
                </a:moveTo>
                <a:lnTo>
                  <a:pt x="0" y="0"/>
                </a:lnTo>
                <a:lnTo>
                  <a:pt x="0" y="2342133"/>
                </a:lnTo>
                <a:lnTo>
                  <a:pt x="52128" y="2342133"/>
                </a:lnTo>
                <a:lnTo>
                  <a:pt x="521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153786" y="2628264"/>
            <a:ext cx="52705" cy="1941195"/>
          </a:xfrm>
          <a:custGeom>
            <a:avLst/>
            <a:gdLst/>
            <a:ahLst/>
            <a:cxnLst/>
            <a:rect l="l" t="t" r="r" b="b"/>
            <a:pathLst>
              <a:path w="52704" h="1941195">
                <a:moveTo>
                  <a:pt x="52128" y="0"/>
                </a:moveTo>
                <a:lnTo>
                  <a:pt x="0" y="0"/>
                </a:lnTo>
                <a:lnTo>
                  <a:pt x="0" y="1940687"/>
                </a:lnTo>
                <a:lnTo>
                  <a:pt x="52128" y="1940687"/>
                </a:lnTo>
                <a:lnTo>
                  <a:pt x="521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652642" y="3213735"/>
            <a:ext cx="52705" cy="1355725"/>
          </a:xfrm>
          <a:custGeom>
            <a:avLst/>
            <a:gdLst/>
            <a:ahLst/>
            <a:cxnLst/>
            <a:rect l="l" t="t" r="r" b="b"/>
            <a:pathLst>
              <a:path w="52704" h="1355725">
                <a:moveTo>
                  <a:pt x="52128" y="0"/>
                </a:moveTo>
                <a:lnTo>
                  <a:pt x="0" y="0"/>
                </a:lnTo>
                <a:lnTo>
                  <a:pt x="0" y="1355216"/>
                </a:lnTo>
                <a:lnTo>
                  <a:pt x="52128" y="1355216"/>
                </a:lnTo>
                <a:lnTo>
                  <a:pt x="521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151498" y="3870794"/>
            <a:ext cx="52705" cy="698500"/>
          </a:xfrm>
          <a:custGeom>
            <a:avLst/>
            <a:gdLst/>
            <a:ahLst/>
            <a:cxnLst/>
            <a:rect l="l" t="t" r="r" b="b"/>
            <a:pathLst>
              <a:path w="52704" h="698500">
                <a:moveTo>
                  <a:pt x="52128" y="0"/>
                </a:moveTo>
                <a:lnTo>
                  <a:pt x="0" y="0"/>
                </a:lnTo>
                <a:lnTo>
                  <a:pt x="0" y="698157"/>
                </a:lnTo>
                <a:lnTo>
                  <a:pt x="52128" y="698157"/>
                </a:lnTo>
                <a:lnTo>
                  <a:pt x="521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317741" y="4066908"/>
            <a:ext cx="52705" cy="502284"/>
          </a:xfrm>
          <a:custGeom>
            <a:avLst/>
            <a:gdLst/>
            <a:ahLst/>
            <a:cxnLst/>
            <a:rect l="l" t="t" r="r" b="b"/>
            <a:pathLst>
              <a:path w="52704" h="502285">
                <a:moveTo>
                  <a:pt x="52128" y="0"/>
                </a:moveTo>
                <a:lnTo>
                  <a:pt x="0" y="0"/>
                </a:lnTo>
                <a:lnTo>
                  <a:pt x="0" y="502043"/>
                </a:lnTo>
                <a:lnTo>
                  <a:pt x="52128" y="502043"/>
                </a:lnTo>
                <a:lnTo>
                  <a:pt x="521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484111" y="4072470"/>
            <a:ext cx="52705" cy="496570"/>
          </a:xfrm>
          <a:custGeom>
            <a:avLst/>
            <a:gdLst/>
            <a:ahLst/>
            <a:cxnLst/>
            <a:rect l="l" t="t" r="r" b="b"/>
            <a:pathLst>
              <a:path w="52704" h="496570">
                <a:moveTo>
                  <a:pt x="52129" y="0"/>
                </a:moveTo>
                <a:lnTo>
                  <a:pt x="0" y="0"/>
                </a:lnTo>
                <a:lnTo>
                  <a:pt x="0" y="496481"/>
                </a:lnTo>
                <a:lnTo>
                  <a:pt x="52129" y="496481"/>
                </a:lnTo>
                <a:lnTo>
                  <a:pt x="521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6650355" y="4089374"/>
            <a:ext cx="52705" cy="480059"/>
          </a:xfrm>
          <a:custGeom>
            <a:avLst/>
            <a:gdLst/>
            <a:ahLst/>
            <a:cxnLst/>
            <a:rect l="l" t="t" r="r" b="b"/>
            <a:pathLst>
              <a:path w="52704" h="480060">
                <a:moveTo>
                  <a:pt x="52129" y="0"/>
                </a:moveTo>
                <a:lnTo>
                  <a:pt x="0" y="0"/>
                </a:lnTo>
                <a:lnTo>
                  <a:pt x="0" y="479577"/>
                </a:lnTo>
                <a:lnTo>
                  <a:pt x="52129" y="479577"/>
                </a:lnTo>
                <a:lnTo>
                  <a:pt x="521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315581" y="4222902"/>
            <a:ext cx="52705" cy="346075"/>
          </a:xfrm>
          <a:custGeom>
            <a:avLst/>
            <a:gdLst/>
            <a:ahLst/>
            <a:cxnLst/>
            <a:rect l="l" t="t" r="r" b="b"/>
            <a:pathLst>
              <a:path w="52704" h="346075">
                <a:moveTo>
                  <a:pt x="52129" y="0"/>
                </a:moveTo>
                <a:lnTo>
                  <a:pt x="0" y="0"/>
                </a:lnTo>
                <a:lnTo>
                  <a:pt x="0" y="346049"/>
                </a:lnTo>
                <a:lnTo>
                  <a:pt x="52129" y="346049"/>
                </a:lnTo>
                <a:lnTo>
                  <a:pt x="521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648067" y="4231309"/>
            <a:ext cx="52705" cy="337820"/>
          </a:xfrm>
          <a:custGeom>
            <a:avLst/>
            <a:gdLst/>
            <a:ahLst/>
            <a:cxnLst/>
            <a:rect l="l" t="t" r="r" b="b"/>
            <a:pathLst>
              <a:path w="52704" h="337820">
                <a:moveTo>
                  <a:pt x="52129" y="0"/>
                </a:moveTo>
                <a:lnTo>
                  <a:pt x="0" y="0"/>
                </a:lnTo>
                <a:lnTo>
                  <a:pt x="0" y="337642"/>
                </a:lnTo>
                <a:lnTo>
                  <a:pt x="52129" y="337642"/>
                </a:lnTo>
                <a:lnTo>
                  <a:pt x="521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814436" y="4259364"/>
            <a:ext cx="52705" cy="309880"/>
          </a:xfrm>
          <a:custGeom>
            <a:avLst/>
            <a:gdLst/>
            <a:ahLst/>
            <a:cxnLst/>
            <a:rect l="l" t="t" r="r" b="b"/>
            <a:pathLst>
              <a:path w="52704" h="309879">
                <a:moveTo>
                  <a:pt x="52129" y="0"/>
                </a:moveTo>
                <a:lnTo>
                  <a:pt x="0" y="0"/>
                </a:lnTo>
                <a:lnTo>
                  <a:pt x="0" y="309587"/>
                </a:lnTo>
                <a:lnTo>
                  <a:pt x="52129" y="309587"/>
                </a:lnTo>
                <a:lnTo>
                  <a:pt x="521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320284" y="2770632"/>
            <a:ext cx="52069" cy="1798320"/>
          </a:xfrm>
          <a:custGeom>
            <a:avLst/>
            <a:gdLst/>
            <a:ahLst/>
            <a:cxnLst/>
            <a:rect l="l" t="t" r="r" b="b"/>
            <a:pathLst>
              <a:path w="52070" h="1798320">
                <a:moveTo>
                  <a:pt x="51815" y="0"/>
                </a:moveTo>
                <a:lnTo>
                  <a:pt x="0" y="0"/>
                </a:lnTo>
                <a:lnTo>
                  <a:pt x="0" y="1798319"/>
                </a:lnTo>
                <a:lnTo>
                  <a:pt x="51815" y="1798319"/>
                </a:lnTo>
                <a:lnTo>
                  <a:pt x="518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5486400" y="3034283"/>
            <a:ext cx="52069" cy="1534795"/>
          </a:xfrm>
          <a:custGeom>
            <a:avLst/>
            <a:gdLst/>
            <a:ahLst/>
            <a:cxnLst/>
            <a:rect l="l" t="t" r="r" b="b"/>
            <a:pathLst>
              <a:path w="52070" h="1534795">
                <a:moveTo>
                  <a:pt x="51815" y="0"/>
                </a:moveTo>
                <a:lnTo>
                  <a:pt x="0" y="0"/>
                </a:lnTo>
                <a:lnTo>
                  <a:pt x="0" y="1534667"/>
                </a:lnTo>
                <a:lnTo>
                  <a:pt x="51815" y="1534667"/>
                </a:lnTo>
                <a:lnTo>
                  <a:pt x="518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5818632" y="3226307"/>
            <a:ext cx="52069" cy="1343025"/>
          </a:xfrm>
          <a:custGeom>
            <a:avLst/>
            <a:gdLst/>
            <a:ahLst/>
            <a:cxnLst/>
            <a:rect l="l" t="t" r="r" b="b"/>
            <a:pathLst>
              <a:path w="52070" h="1343025">
                <a:moveTo>
                  <a:pt x="51815" y="0"/>
                </a:moveTo>
                <a:lnTo>
                  <a:pt x="0" y="0"/>
                </a:lnTo>
                <a:lnTo>
                  <a:pt x="0" y="1342643"/>
                </a:lnTo>
                <a:lnTo>
                  <a:pt x="51815" y="1342643"/>
                </a:lnTo>
                <a:lnTo>
                  <a:pt x="518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5984747" y="3521964"/>
            <a:ext cx="52069" cy="1047115"/>
          </a:xfrm>
          <a:custGeom>
            <a:avLst/>
            <a:gdLst/>
            <a:ahLst/>
            <a:cxnLst/>
            <a:rect l="l" t="t" r="r" b="b"/>
            <a:pathLst>
              <a:path w="52070" h="1047114">
                <a:moveTo>
                  <a:pt x="51815" y="0"/>
                </a:moveTo>
                <a:lnTo>
                  <a:pt x="0" y="0"/>
                </a:lnTo>
                <a:lnTo>
                  <a:pt x="0" y="1046988"/>
                </a:lnTo>
                <a:lnTo>
                  <a:pt x="51815" y="1046988"/>
                </a:lnTo>
                <a:lnTo>
                  <a:pt x="518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6816852" y="4096511"/>
            <a:ext cx="52069" cy="472440"/>
          </a:xfrm>
          <a:custGeom>
            <a:avLst/>
            <a:gdLst/>
            <a:ahLst/>
            <a:cxnLst/>
            <a:rect l="l" t="t" r="r" b="b"/>
            <a:pathLst>
              <a:path w="52070" h="472439">
                <a:moveTo>
                  <a:pt x="51816" y="0"/>
                </a:moveTo>
                <a:lnTo>
                  <a:pt x="0" y="0"/>
                </a:lnTo>
                <a:lnTo>
                  <a:pt x="0" y="472439"/>
                </a:lnTo>
                <a:lnTo>
                  <a:pt x="51816" y="472439"/>
                </a:lnTo>
                <a:lnTo>
                  <a:pt x="518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6982968" y="4155947"/>
            <a:ext cx="52069" cy="413384"/>
          </a:xfrm>
          <a:custGeom>
            <a:avLst/>
            <a:gdLst/>
            <a:ahLst/>
            <a:cxnLst/>
            <a:rect l="l" t="t" r="r" b="b"/>
            <a:pathLst>
              <a:path w="52070" h="413385">
                <a:moveTo>
                  <a:pt x="51815" y="0"/>
                </a:moveTo>
                <a:lnTo>
                  <a:pt x="0" y="0"/>
                </a:lnTo>
                <a:lnTo>
                  <a:pt x="0" y="413003"/>
                </a:lnTo>
                <a:lnTo>
                  <a:pt x="51815" y="413003"/>
                </a:lnTo>
                <a:lnTo>
                  <a:pt x="518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7149083" y="4197096"/>
            <a:ext cx="52069" cy="372110"/>
          </a:xfrm>
          <a:custGeom>
            <a:avLst/>
            <a:gdLst/>
            <a:ahLst/>
            <a:cxnLst/>
            <a:rect l="l" t="t" r="r" b="b"/>
            <a:pathLst>
              <a:path w="52070" h="372110">
                <a:moveTo>
                  <a:pt x="51816" y="0"/>
                </a:moveTo>
                <a:lnTo>
                  <a:pt x="0" y="0"/>
                </a:lnTo>
                <a:lnTo>
                  <a:pt x="0" y="371855"/>
                </a:lnTo>
                <a:lnTo>
                  <a:pt x="51816" y="371855"/>
                </a:lnTo>
                <a:lnTo>
                  <a:pt x="518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7481316" y="4224528"/>
            <a:ext cx="53340" cy="344805"/>
          </a:xfrm>
          <a:custGeom>
            <a:avLst/>
            <a:gdLst/>
            <a:ahLst/>
            <a:cxnLst/>
            <a:rect l="l" t="t" r="r" b="b"/>
            <a:pathLst>
              <a:path w="53340" h="344804">
                <a:moveTo>
                  <a:pt x="53339" y="0"/>
                </a:moveTo>
                <a:lnTo>
                  <a:pt x="0" y="0"/>
                </a:lnTo>
                <a:lnTo>
                  <a:pt x="0" y="344424"/>
                </a:lnTo>
                <a:lnTo>
                  <a:pt x="53339" y="344424"/>
                </a:lnTo>
                <a:lnTo>
                  <a:pt x="53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4764023" y="4271771"/>
            <a:ext cx="3326129" cy="302260"/>
            <a:chOff x="4764023" y="4271771"/>
            <a:chExt cx="3326129" cy="302260"/>
          </a:xfrm>
        </p:grpSpPr>
        <p:sp>
          <p:nvSpPr>
            <p:cNvPr id="73" name="object 73"/>
            <p:cNvSpPr/>
            <p:nvPr/>
          </p:nvSpPr>
          <p:spPr>
            <a:xfrm>
              <a:off x="7981188" y="4271771"/>
              <a:ext cx="52069" cy="297180"/>
            </a:xfrm>
            <a:custGeom>
              <a:avLst/>
              <a:gdLst/>
              <a:ahLst/>
              <a:cxnLst/>
              <a:rect l="l" t="t" r="r" b="b"/>
              <a:pathLst>
                <a:path w="52070" h="297179">
                  <a:moveTo>
                    <a:pt x="51815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51815" y="297179"/>
                  </a:lnTo>
                  <a:lnTo>
                    <a:pt x="5181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object 74"/>
            <p:cNvSpPr/>
            <p:nvPr/>
          </p:nvSpPr>
          <p:spPr>
            <a:xfrm>
              <a:off x="4764023" y="4568951"/>
              <a:ext cx="3326129" cy="0"/>
            </a:xfrm>
            <a:custGeom>
              <a:avLst/>
              <a:gdLst/>
              <a:ahLst/>
              <a:cxnLst/>
              <a:rect l="l" t="t" r="r" b="b"/>
              <a:pathLst>
                <a:path w="3326129">
                  <a:moveTo>
                    <a:pt x="0" y="0"/>
                  </a:moveTo>
                  <a:lnTo>
                    <a:pt x="332587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75" name="object 75"/>
          <p:cNvSpPr txBox="1"/>
          <p:nvPr/>
        </p:nvSpPr>
        <p:spPr>
          <a:xfrm>
            <a:off x="4497450" y="4460875"/>
            <a:ext cx="6667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50" b="0" i="0" u="none" strike="noStrike" kern="0" cap="none" spc="-5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159587" y="4104513"/>
            <a:ext cx="464184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5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500,000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058622" y="3748532"/>
            <a:ext cx="56451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5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1,000,000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058622" y="3392170"/>
            <a:ext cx="56451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5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1,500,000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058622" y="3036189"/>
            <a:ext cx="56451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5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2,000,000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058622" y="2679953"/>
            <a:ext cx="56451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5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2,500,000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058622" y="2323846"/>
            <a:ext cx="56451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5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3,000,000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058622" y="1967610"/>
            <a:ext cx="56451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5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3,500,000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058622" y="1611629"/>
            <a:ext cx="56451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5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4,000,000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058622" y="1255267"/>
            <a:ext cx="56451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5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4,500,000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779645" y="4640020"/>
            <a:ext cx="3319779" cy="32067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5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MEM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3180" marR="5080" lvl="0" indent="27305" algn="just" defTabSz="914400" eaLnBrk="1" fontAlgn="auto" latinLnBrk="0" hangingPunct="1">
              <a:lnSpc>
                <a:spcPct val="1038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5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ANC SDF MIA LAX CVG ORD JFK IND ONT DFW EWR HNL ATL IAH OAK SFO PHL RFD SEA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834765" y="2561775"/>
            <a:ext cx="177800" cy="8134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ts val="12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CY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2023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MTs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842384" y="5068061"/>
            <a:ext cx="44335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Data</a:t>
            </a:r>
            <a:r>
              <a:rPr kumimoji="0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Sources: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ACI-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NA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&amp;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USDOT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T100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analysis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by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Webber</a:t>
            </a:r>
            <a:r>
              <a:rPr kumimoji="0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89305" y="856234"/>
            <a:ext cx="3159760" cy="469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lvl="0" indent="-28702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99085" algn="l"/>
              </a:tabLst>
              <a:defRPr/>
            </a:pP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U.S.</a:t>
            </a:r>
            <a:r>
              <a:rPr kumimoji="0" sz="1800" b="0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top</a:t>
            </a:r>
            <a:r>
              <a:rPr kumimoji="0" sz="18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twenty</a:t>
            </a:r>
            <a:r>
              <a:rPr kumimoji="0" sz="1800" b="0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comprised</a:t>
            </a:r>
            <a:r>
              <a:rPr kumimoji="0" sz="18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five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UPS</a:t>
            </a:r>
            <a:r>
              <a:rPr kumimoji="0" sz="18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hubs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(SDF, 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ONT, 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DFW,</a:t>
            </a:r>
            <a:r>
              <a:rPr kumimoji="0" sz="18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PHL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304165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RFD),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four</a:t>
            </a:r>
            <a:r>
              <a:rPr kumimoji="0" sz="18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FedEx</a:t>
            </a:r>
            <a:r>
              <a:rPr kumimoji="0" sz="18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hubs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(MEM,</a:t>
            </a:r>
            <a:r>
              <a:rPr kumimoji="0" sz="18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IND,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EWR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OAK),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15875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Amazon/DHL</a:t>
            </a:r>
            <a:r>
              <a:rPr kumimoji="0" sz="18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hub</a:t>
            </a:r>
            <a:r>
              <a:rPr kumimoji="0" sz="18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at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CVG,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transpacific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tech</a:t>
            </a:r>
            <a:r>
              <a:rPr kumimoji="0" sz="18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stop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ANC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nine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international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gateways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34925" lvl="0" indent="-2870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99085" algn="l"/>
              </a:tabLst>
              <a:defRPr/>
            </a:pP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Only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DFW,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EWR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PHL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serve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</a:t>
            </a:r>
            <a:r>
              <a:rPr kumimoji="0" sz="18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hubs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major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PAX</a:t>
            </a:r>
            <a:r>
              <a:rPr kumimoji="0" sz="18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airline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regional</a:t>
            </a:r>
            <a:r>
              <a:rPr kumimoji="0" sz="18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hubs</a:t>
            </a:r>
            <a:r>
              <a:rPr kumimoji="0" sz="18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integrated</a:t>
            </a:r>
            <a:r>
              <a:rPr kumimoji="0" sz="1800" b="0" i="0" u="none" strike="noStrike" kern="0" cap="none" spc="-9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carriers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9085" marR="93345" lvl="0" indent="-28702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99085" algn="l"/>
              </a:tabLst>
              <a:defRPr/>
            </a:pP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Remainder</a:t>
            </a:r>
            <a:r>
              <a:rPr kumimoji="0" sz="18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mostly</a:t>
            </a:r>
            <a:r>
              <a:rPr kumimoji="0" sz="18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large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O&amp;D</a:t>
            </a:r>
            <a:r>
              <a:rPr kumimoji="0" sz="18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markets</a:t>
            </a:r>
            <a:r>
              <a:rPr kumimoji="0" sz="18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8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major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legacy</a:t>
            </a:r>
            <a:r>
              <a:rPr kumimoji="0" sz="1800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passenger</a:t>
            </a:r>
            <a:r>
              <a:rPr kumimoji="0" sz="1800" b="0" i="0" u="none" strike="noStrike" kern="0" cap="none" spc="-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hubs,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international</a:t>
            </a:r>
            <a:r>
              <a:rPr kumimoji="0" sz="18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airlines</a:t>
            </a:r>
            <a:r>
              <a:rPr kumimoji="0" sz="18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varying</a:t>
            </a:r>
            <a:r>
              <a:rPr kumimoji="0" sz="1800" b="0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quantities</a:t>
            </a:r>
            <a:r>
              <a:rPr kumimoji="0" sz="1800" b="0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international</a:t>
            </a:r>
            <a:r>
              <a:rPr kumimoji="0" sz="18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freighter</a:t>
            </a:r>
            <a:r>
              <a:rPr kumimoji="0" sz="18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service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9" name="object 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6552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</a:pPr>
            <a:r>
              <a:rPr spc="-110" dirty="0"/>
              <a:t>Top</a:t>
            </a:r>
            <a:r>
              <a:rPr spc="-45" dirty="0"/>
              <a:t> </a:t>
            </a:r>
            <a:r>
              <a:rPr spc="-55" dirty="0"/>
              <a:t>U.S.</a:t>
            </a:r>
            <a:r>
              <a:rPr spc="-30" dirty="0"/>
              <a:t> </a:t>
            </a:r>
            <a:r>
              <a:rPr spc="-85" dirty="0"/>
              <a:t>Cargo</a:t>
            </a:r>
            <a:r>
              <a:rPr spc="-60" dirty="0"/>
              <a:t> </a:t>
            </a:r>
            <a:r>
              <a:rPr spc="-75" dirty="0"/>
              <a:t>Airports,</a:t>
            </a:r>
            <a:r>
              <a:rPr spc="-40" dirty="0"/>
              <a:t> ranked</a:t>
            </a:r>
            <a:r>
              <a:rPr spc="-35" dirty="0"/>
              <a:t> </a:t>
            </a:r>
            <a:r>
              <a:rPr dirty="0"/>
              <a:t>by</a:t>
            </a:r>
            <a:r>
              <a:rPr spc="-35" dirty="0"/>
              <a:t> </a:t>
            </a:r>
            <a:r>
              <a:rPr dirty="0"/>
              <a:t>2023</a:t>
            </a:r>
            <a:r>
              <a:rPr spc="-25" dirty="0"/>
              <a:t> </a:t>
            </a:r>
            <a:r>
              <a:rPr spc="-65" dirty="0"/>
              <a:t>total</a:t>
            </a:r>
            <a:r>
              <a:rPr spc="-45" dirty="0"/>
              <a:t> </a:t>
            </a:r>
            <a:r>
              <a:rPr spc="-25" dirty="0"/>
              <a:t>cargo</a:t>
            </a:r>
            <a:r>
              <a:rPr spc="-40" dirty="0"/>
              <a:t> </a:t>
            </a:r>
            <a:r>
              <a:rPr spc="-10" dirty="0"/>
              <a:t>tonnage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95601" y="4497323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0" y="0"/>
                </a:moveTo>
                <a:lnTo>
                  <a:pt x="4800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07557" y="449732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>
                <a:moveTo>
                  <a:pt x="0" y="0"/>
                </a:moveTo>
                <a:lnTo>
                  <a:pt x="9594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67450" y="449732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>
                <a:moveTo>
                  <a:pt x="0" y="0"/>
                </a:moveTo>
                <a:lnTo>
                  <a:pt x="9594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27343" y="449732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>
                <a:moveTo>
                  <a:pt x="0" y="0"/>
                </a:moveTo>
                <a:lnTo>
                  <a:pt x="9594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87236" y="4497323"/>
            <a:ext cx="95885" cy="0"/>
          </a:xfrm>
          <a:custGeom>
            <a:avLst/>
            <a:gdLst/>
            <a:ahLst/>
            <a:cxnLst/>
            <a:rect l="l" t="t" r="r" b="b"/>
            <a:pathLst>
              <a:path w="95885">
                <a:moveTo>
                  <a:pt x="0" y="0"/>
                </a:moveTo>
                <a:lnTo>
                  <a:pt x="9581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647002" y="449732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>
                <a:moveTo>
                  <a:pt x="0" y="0"/>
                </a:moveTo>
                <a:lnTo>
                  <a:pt x="9594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806895" y="449732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>
                <a:moveTo>
                  <a:pt x="0" y="0"/>
                </a:moveTo>
                <a:lnTo>
                  <a:pt x="9594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966788" y="449732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>
                <a:moveTo>
                  <a:pt x="0" y="0"/>
                </a:moveTo>
                <a:lnTo>
                  <a:pt x="9594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26681" y="4497323"/>
            <a:ext cx="687705" cy="0"/>
          </a:xfrm>
          <a:custGeom>
            <a:avLst/>
            <a:gdLst/>
            <a:ahLst/>
            <a:cxnLst/>
            <a:rect l="l" t="t" r="r" b="b"/>
            <a:pathLst>
              <a:path w="687704">
                <a:moveTo>
                  <a:pt x="0" y="0"/>
                </a:moveTo>
                <a:lnTo>
                  <a:pt x="68738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95601" y="4255008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0" y="0"/>
                </a:moveTo>
                <a:lnTo>
                  <a:pt x="4800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007557" y="4255008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>
                <a:moveTo>
                  <a:pt x="0" y="0"/>
                </a:moveTo>
                <a:lnTo>
                  <a:pt x="9594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167450" y="4255008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>
                <a:moveTo>
                  <a:pt x="0" y="0"/>
                </a:moveTo>
                <a:lnTo>
                  <a:pt x="9594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327343" y="4255008"/>
            <a:ext cx="1487170" cy="0"/>
          </a:xfrm>
          <a:custGeom>
            <a:avLst/>
            <a:gdLst/>
            <a:ahLst/>
            <a:cxnLst/>
            <a:rect l="l" t="t" r="r" b="b"/>
            <a:pathLst>
              <a:path w="1487170">
                <a:moveTo>
                  <a:pt x="0" y="0"/>
                </a:moveTo>
                <a:lnTo>
                  <a:pt x="148672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895601" y="4011167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0" y="0"/>
                </a:moveTo>
                <a:lnTo>
                  <a:pt x="4800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007557" y="4011167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>
                <a:moveTo>
                  <a:pt x="0" y="0"/>
                </a:moveTo>
                <a:lnTo>
                  <a:pt x="9594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167450" y="4011167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>
                <a:moveTo>
                  <a:pt x="0" y="0"/>
                </a:moveTo>
                <a:lnTo>
                  <a:pt x="9594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27343" y="4011167"/>
            <a:ext cx="1487170" cy="0"/>
          </a:xfrm>
          <a:custGeom>
            <a:avLst/>
            <a:gdLst/>
            <a:ahLst/>
            <a:cxnLst/>
            <a:rect l="l" t="t" r="r" b="b"/>
            <a:pathLst>
              <a:path w="1487170">
                <a:moveTo>
                  <a:pt x="0" y="0"/>
                </a:moveTo>
                <a:lnTo>
                  <a:pt x="148672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895601" y="3768852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0" y="0"/>
                </a:moveTo>
                <a:lnTo>
                  <a:pt x="4800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007557" y="3768852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>
                <a:moveTo>
                  <a:pt x="0" y="0"/>
                </a:moveTo>
                <a:lnTo>
                  <a:pt x="9594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167450" y="3768852"/>
            <a:ext cx="1647189" cy="0"/>
          </a:xfrm>
          <a:custGeom>
            <a:avLst/>
            <a:gdLst/>
            <a:ahLst/>
            <a:cxnLst/>
            <a:rect l="l" t="t" r="r" b="b"/>
            <a:pathLst>
              <a:path w="1647189">
                <a:moveTo>
                  <a:pt x="0" y="0"/>
                </a:moveTo>
                <a:lnTo>
                  <a:pt x="164661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95601" y="3526535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0" y="0"/>
                </a:moveTo>
                <a:lnTo>
                  <a:pt x="4800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007557" y="3526535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>
                <a:moveTo>
                  <a:pt x="0" y="0"/>
                </a:moveTo>
                <a:lnTo>
                  <a:pt x="9594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167450" y="3526535"/>
            <a:ext cx="1647189" cy="0"/>
          </a:xfrm>
          <a:custGeom>
            <a:avLst/>
            <a:gdLst/>
            <a:ahLst/>
            <a:cxnLst/>
            <a:rect l="l" t="t" r="r" b="b"/>
            <a:pathLst>
              <a:path w="1647189">
                <a:moveTo>
                  <a:pt x="0" y="0"/>
                </a:moveTo>
                <a:lnTo>
                  <a:pt x="164661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895601" y="3284220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0" y="0"/>
                </a:moveTo>
                <a:lnTo>
                  <a:pt x="4800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007557" y="3284220"/>
            <a:ext cx="1806575" cy="0"/>
          </a:xfrm>
          <a:custGeom>
            <a:avLst/>
            <a:gdLst/>
            <a:ahLst/>
            <a:cxnLst/>
            <a:rect l="l" t="t" r="r" b="b"/>
            <a:pathLst>
              <a:path w="1806575">
                <a:moveTo>
                  <a:pt x="0" y="0"/>
                </a:moveTo>
                <a:lnTo>
                  <a:pt x="180650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895601" y="3041904"/>
            <a:ext cx="48260" cy="0"/>
          </a:xfrm>
          <a:custGeom>
            <a:avLst/>
            <a:gdLst/>
            <a:ahLst/>
            <a:cxnLst/>
            <a:rect l="l" t="t" r="r" b="b"/>
            <a:pathLst>
              <a:path w="48260">
                <a:moveTo>
                  <a:pt x="0" y="0"/>
                </a:moveTo>
                <a:lnTo>
                  <a:pt x="4800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007557" y="3041904"/>
            <a:ext cx="1806575" cy="0"/>
          </a:xfrm>
          <a:custGeom>
            <a:avLst/>
            <a:gdLst/>
            <a:ahLst/>
            <a:cxnLst/>
            <a:rect l="l" t="t" r="r" b="b"/>
            <a:pathLst>
              <a:path w="1806575">
                <a:moveTo>
                  <a:pt x="0" y="0"/>
                </a:moveTo>
                <a:lnTo>
                  <a:pt x="180650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895601" y="2799588"/>
            <a:ext cx="1918970" cy="0"/>
          </a:xfrm>
          <a:custGeom>
            <a:avLst/>
            <a:gdLst/>
            <a:ahLst/>
            <a:cxnLst/>
            <a:rect l="l" t="t" r="r" b="b"/>
            <a:pathLst>
              <a:path w="1918970">
                <a:moveTo>
                  <a:pt x="0" y="0"/>
                </a:moveTo>
                <a:lnTo>
                  <a:pt x="191846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895601" y="2556891"/>
            <a:ext cx="1918970" cy="0"/>
          </a:xfrm>
          <a:custGeom>
            <a:avLst/>
            <a:gdLst/>
            <a:ahLst/>
            <a:cxnLst/>
            <a:rect l="l" t="t" r="r" b="b"/>
            <a:pathLst>
              <a:path w="1918970">
                <a:moveTo>
                  <a:pt x="0" y="0"/>
                </a:moveTo>
                <a:lnTo>
                  <a:pt x="191846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943607" y="2856992"/>
            <a:ext cx="64135" cy="1882775"/>
          </a:xfrm>
          <a:custGeom>
            <a:avLst/>
            <a:gdLst/>
            <a:ahLst/>
            <a:cxnLst/>
            <a:rect l="l" t="t" r="r" b="b"/>
            <a:pathLst>
              <a:path w="64135" h="1882775">
                <a:moveTo>
                  <a:pt x="63949" y="0"/>
                </a:moveTo>
                <a:lnTo>
                  <a:pt x="0" y="0"/>
                </a:lnTo>
                <a:lnTo>
                  <a:pt x="0" y="1882267"/>
                </a:lnTo>
                <a:lnTo>
                  <a:pt x="63949" y="1882267"/>
                </a:lnTo>
                <a:lnTo>
                  <a:pt x="63949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103501" y="3416300"/>
            <a:ext cx="64135" cy="1323340"/>
          </a:xfrm>
          <a:custGeom>
            <a:avLst/>
            <a:gdLst/>
            <a:ahLst/>
            <a:cxnLst/>
            <a:rect l="l" t="t" r="r" b="b"/>
            <a:pathLst>
              <a:path w="64135" h="1323339">
                <a:moveTo>
                  <a:pt x="63949" y="0"/>
                </a:moveTo>
                <a:lnTo>
                  <a:pt x="0" y="0"/>
                </a:lnTo>
                <a:lnTo>
                  <a:pt x="0" y="1322958"/>
                </a:lnTo>
                <a:lnTo>
                  <a:pt x="63949" y="1322958"/>
                </a:lnTo>
                <a:lnTo>
                  <a:pt x="63949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263394" y="3817670"/>
            <a:ext cx="64135" cy="922019"/>
          </a:xfrm>
          <a:custGeom>
            <a:avLst/>
            <a:gdLst/>
            <a:ahLst/>
            <a:cxnLst/>
            <a:rect l="l" t="t" r="r" b="b"/>
            <a:pathLst>
              <a:path w="64135" h="922020">
                <a:moveTo>
                  <a:pt x="63949" y="0"/>
                </a:moveTo>
                <a:lnTo>
                  <a:pt x="0" y="0"/>
                </a:lnTo>
                <a:lnTo>
                  <a:pt x="0" y="921588"/>
                </a:lnTo>
                <a:lnTo>
                  <a:pt x="63949" y="921588"/>
                </a:lnTo>
                <a:lnTo>
                  <a:pt x="6394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423286" y="4262323"/>
            <a:ext cx="64135" cy="477520"/>
          </a:xfrm>
          <a:custGeom>
            <a:avLst/>
            <a:gdLst/>
            <a:ahLst/>
            <a:cxnLst/>
            <a:rect l="l" t="t" r="r" b="b"/>
            <a:pathLst>
              <a:path w="64135" h="477520">
                <a:moveTo>
                  <a:pt x="63949" y="0"/>
                </a:moveTo>
                <a:lnTo>
                  <a:pt x="0" y="0"/>
                </a:lnTo>
                <a:lnTo>
                  <a:pt x="0" y="476935"/>
                </a:lnTo>
                <a:lnTo>
                  <a:pt x="63949" y="476935"/>
                </a:lnTo>
                <a:lnTo>
                  <a:pt x="63949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583052" y="4397387"/>
            <a:ext cx="64135" cy="342265"/>
          </a:xfrm>
          <a:custGeom>
            <a:avLst/>
            <a:gdLst/>
            <a:ahLst/>
            <a:cxnLst/>
            <a:rect l="l" t="t" r="r" b="b"/>
            <a:pathLst>
              <a:path w="64135" h="342264">
                <a:moveTo>
                  <a:pt x="63949" y="0"/>
                </a:moveTo>
                <a:lnTo>
                  <a:pt x="0" y="0"/>
                </a:lnTo>
                <a:lnTo>
                  <a:pt x="0" y="341871"/>
                </a:lnTo>
                <a:lnTo>
                  <a:pt x="63949" y="341871"/>
                </a:lnTo>
                <a:lnTo>
                  <a:pt x="63949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742945" y="4401159"/>
            <a:ext cx="64135" cy="338455"/>
          </a:xfrm>
          <a:custGeom>
            <a:avLst/>
            <a:gdLst/>
            <a:ahLst/>
            <a:cxnLst/>
            <a:rect l="l" t="t" r="r" b="b"/>
            <a:pathLst>
              <a:path w="64135" h="338454">
                <a:moveTo>
                  <a:pt x="63949" y="0"/>
                </a:moveTo>
                <a:lnTo>
                  <a:pt x="0" y="0"/>
                </a:lnTo>
                <a:lnTo>
                  <a:pt x="0" y="338099"/>
                </a:lnTo>
                <a:lnTo>
                  <a:pt x="63949" y="338099"/>
                </a:lnTo>
                <a:lnTo>
                  <a:pt x="63949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902839" y="4412678"/>
            <a:ext cx="64135" cy="327025"/>
          </a:xfrm>
          <a:custGeom>
            <a:avLst/>
            <a:gdLst/>
            <a:ahLst/>
            <a:cxnLst/>
            <a:rect l="l" t="t" r="r" b="b"/>
            <a:pathLst>
              <a:path w="64135" h="327025">
                <a:moveTo>
                  <a:pt x="63949" y="0"/>
                </a:moveTo>
                <a:lnTo>
                  <a:pt x="0" y="0"/>
                </a:lnTo>
                <a:lnTo>
                  <a:pt x="0" y="326580"/>
                </a:lnTo>
                <a:lnTo>
                  <a:pt x="63949" y="326580"/>
                </a:lnTo>
                <a:lnTo>
                  <a:pt x="63949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062732" y="4466831"/>
            <a:ext cx="64135" cy="273050"/>
          </a:xfrm>
          <a:custGeom>
            <a:avLst/>
            <a:gdLst/>
            <a:ahLst/>
            <a:cxnLst/>
            <a:rect l="l" t="t" r="r" b="b"/>
            <a:pathLst>
              <a:path w="64135" h="273050">
                <a:moveTo>
                  <a:pt x="63949" y="0"/>
                </a:moveTo>
                <a:lnTo>
                  <a:pt x="0" y="0"/>
                </a:lnTo>
                <a:lnTo>
                  <a:pt x="0" y="272427"/>
                </a:lnTo>
                <a:lnTo>
                  <a:pt x="63949" y="272427"/>
                </a:lnTo>
                <a:lnTo>
                  <a:pt x="63949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222625" y="4509338"/>
            <a:ext cx="64135" cy="230504"/>
          </a:xfrm>
          <a:custGeom>
            <a:avLst/>
            <a:gdLst/>
            <a:ahLst/>
            <a:cxnLst/>
            <a:rect l="l" t="t" r="r" b="b"/>
            <a:pathLst>
              <a:path w="64135" h="230504">
                <a:moveTo>
                  <a:pt x="63949" y="0"/>
                </a:moveTo>
                <a:lnTo>
                  <a:pt x="0" y="0"/>
                </a:lnTo>
                <a:lnTo>
                  <a:pt x="0" y="229920"/>
                </a:lnTo>
                <a:lnTo>
                  <a:pt x="63949" y="229920"/>
                </a:lnTo>
                <a:lnTo>
                  <a:pt x="63949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382517" y="4526165"/>
            <a:ext cx="64135" cy="213360"/>
          </a:xfrm>
          <a:custGeom>
            <a:avLst/>
            <a:gdLst/>
            <a:ahLst/>
            <a:cxnLst/>
            <a:rect l="l" t="t" r="r" b="b"/>
            <a:pathLst>
              <a:path w="64135" h="213360">
                <a:moveTo>
                  <a:pt x="63948" y="0"/>
                </a:moveTo>
                <a:lnTo>
                  <a:pt x="0" y="0"/>
                </a:lnTo>
                <a:lnTo>
                  <a:pt x="0" y="213093"/>
                </a:lnTo>
                <a:lnTo>
                  <a:pt x="63948" y="213093"/>
                </a:lnTo>
                <a:lnTo>
                  <a:pt x="63948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542284" y="4597374"/>
            <a:ext cx="64135" cy="142240"/>
          </a:xfrm>
          <a:custGeom>
            <a:avLst/>
            <a:gdLst/>
            <a:ahLst/>
            <a:cxnLst/>
            <a:rect l="l" t="t" r="r" b="b"/>
            <a:pathLst>
              <a:path w="64135" h="142239">
                <a:moveTo>
                  <a:pt x="63948" y="0"/>
                </a:moveTo>
                <a:lnTo>
                  <a:pt x="0" y="0"/>
                </a:lnTo>
                <a:lnTo>
                  <a:pt x="0" y="141884"/>
                </a:lnTo>
                <a:lnTo>
                  <a:pt x="63948" y="141884"/>
                </a:lnTo>
                <a:lnTo>
                  <a:pt x="63948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1895601" y="4677526"/>
            <a:ext cx="1918970" cy="66675"/>
            <a:chOff x="1895601" y="4677526"/>
            <a:chExt cx="1918970" cy="66675"/>
          </a:xfrm>
        </p:grpSpPr>
        <p:sp>
          <p:nvSpPr>
            <p:cNvPr id="43" name="object 43"/>
            <p:cNvSpPr/>
            <p:nvPr/>
          </p:nvSpPr>
          <p:spPr>
            <a:xfrm>
              <a:off x="3702176" y="4677526"/>
              <a:ext cx="64135" cy="62230"/>
            </a:xfrm>
            <a:custGeom>
              <a:avLst/>
              <a:gdLst/>
              <a:ahLst/>
              <a:cxnLst/>
              <a:rect l="l" t="t" r="r" b="b"/>
              <a:pathLst>
                <a:path w="64135" h="62229">
                  <a:moveTo>
                    <a:pt x="63948" y="0"/>
                  </a:moveTo>
                  <a:lnTo>
                    <a:pt x="0" y="0"/>
                  </a:lnTo>
                  <a:lnTo>
                    <a:pt x="0" y="61732"/>
                  </a:lnTo>
                  <a:lnTo>
                    <a:pt x="63948" y="61732"/>
                  </a:lnTo>
                  <a:lnTo>
                    <a:pt x="63948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object 44"/>
            <p:cNvSpPr/>
            <p:nvPr/>
          </p:nvSpPr>
          <p:spPr>
            <a:xfrm>
              <a:off x="1895601" y="4739259"/>
              <a:ext cx="1918970" cy="0"/>
            </a:xfrm>
            <a:custGeom>
              <a:avLst/>
              <a:gdLst/>
              <a:ahLst/>
              <a:cxnLst/>
              <a:rect l="l" t="t" r="r" b="b"/>
              <a:pathLst>
                <a:path w="1918970">
                  <a:moveTo>
                    <a:pt x="0" y="0"/>
                  </a:moveTo>
                  <a:lnTo>
                    <a:pt x="191846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5" name="object 45"/>
          <p:cNvSpPr/>
          <p:nvPr/>
        </p:nvSpPr>
        <p:spPr>
          <a:xfrm>
            <a:off x="1975611" y="2809875"/>
            <a:ext cx="1758950" cy="1682750"/>
          </a:xfrm>
          <a:custGeom>
            <a:avLst/>
            <a:gdLst/>
            <a:ahLst/>
            <a:cxnLst/>
            <a:rect l="l" t="t" r="r" b="b"/>
            <a:pathLst>
              <a:path w="1758950" h="1682750">
                <a:moveTo>
                  <a:pt x="0" y="1311020"/>
                </a:moveTo>
                <a:lnTo>
                  <a:pt x="159512" y="1216533"/>
                </a:lnTo>
                <a:lnTo>
                  <a:pt x="319531" y="0"/>
                </a:lnTo>
                <a:lnTo>
                  <a:pt x="479551" y="1594485"/>
                </a:lnTo>
                <a:lnTo>
                  <a:pt x="639571" y="1326261"/>
                </a:lnTo>
                <a:lnTo>
                  <a:pt x="799592" y="1623441"/>
                </a:lnTo>
                <a:lnTo>
                  <a:pt x="959612" y="1682495"/>
                </a:lnTo>
                <a:lnTo>
                  <a:pt x="1119632" y="1603629"/>
                </a:lnTo>
                <a:lnTo>
                  <a:pt x="1279652" y="1592961"/>
                </a:lnTo>
                <a:lnTo>
                  <a:pt x="1438148" y="454533"/>
                </a:lnTo>
                <a:lnTo>
                  <a:pt x="1598167" y="1448181"/>
                </a:lnTo>
                <a:lnTo>
                  <a:pt x="1758568" y="1204341"/>
                </a:lnTo>
              </a:path>
            </a:pathLst>
          </a:custGeom>
          <a:ln w="28575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43350" y="2420045"/>
            <a:ext cx="413384" cy="240728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450%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400%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350%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300%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250%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200%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150%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100%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50%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0%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50%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100%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605025" y="4618482"/>
            <a:ext cx="469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5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03833" y="2375425"/>
            <a:ext cx="616585" cy="2209165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5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4,500,000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4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4,000,000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4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3,500,000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4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3,000,000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4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2,500,000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4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2,000,000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4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1,500,000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4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1,000,000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4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500,000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911095" y="4807265"/>
            <a:ext cx="1911350" cy="3054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ts val="104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MEM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41910" marR="5080" lvl="0" indent="54610" algn="just" defTabSz="914400" eaLnBrk="1" fontAlgn="auto" latinLnBrk="0" hangingPunct="1">
              <a:lnSpc>
                <a:spcPct val="104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SDF</a:t>
            </a:r>
            <a:r>
              <a:rPr kumimoji="0" sz="1000" b="0" i="0" u="none" strike="noStrike" kern="0" cap="none" spc="50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CVG</a:t>
            </a:r>
            <a:r>
              <a:rPr kumimoji="0" sz="1000" b="0" i="0" u="none" strike="noStrike" kern="0" cap="none" spc="50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IND</a:t>
            </a:r>
            <a:r>
              <a:rPr kumimoji="0" sz="1000" b="0" i="0" u="none" strike="noStrike" kern="0" cap="none" spc="50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ONT</a:t>
            </a:r>
            <a:r>
              <a:rPr kumimoji="0" sz="1000" b="0" i="0" u="none" strike="noStrike" kern="0" cap="none" spc="50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DFW</a:t>
            </a:r>
            <a:r>
              <a:rPr kumimoji="0" sz="1000" b="0" i="0" u="none" strike="noStrike" kern="0" cap="none" spc="50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EWR</a:t>
            </a:r>
            <a:r>
              <a:rPr kumimoji="0" sz="1000" b="0" i="0" u="none" strike="noStrike" kern="0" cap="none" spc="50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OAK</a:t>
            </a:r>
            <a:r>
              <a:rPr kumimoji="0" sz="1000" b="0" i="0" u="none" strike="noStrike" kern="0" cap="none" spc="50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PHL</a:t>
            </a:r>
            <a:r>
              <a:rPr kumimoji="0" sz="1000" b="0" i="0" u="none" strike="noStrike" kern="0" cap="none" spc="50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RFD</a:t>
            </a:r>
            <a:r>
              <a:rPr kumimoji="0" sz="1000" b="0" i="0" u="none" strike="noStrike" kern="0" cap="none" spc="50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AFW</a:t>
            </a:r>
            <a:r>
              <a:rPr kumimoji="0" sz="1000" b="0" i="0" u="none" strike="noStrike" kern="0" cap="none" spc="50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0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GSO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399279" y="2928873"/>
            <a:ext cx="177800" cy="144018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ts val="12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%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Change: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2000</a:t>
            </a:r>
            <a:r>
              <a:rPr kumimoji="0" sz="12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200" b="0" i="0" u="none" strike="noStrike" kern="0" cap="none" spc="-1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2023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62380" y="3024608"/>
            <a:ext cx="177800" cy="124968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ts val="12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2023</a:t>
            </a:r>
            <a:r>
              <a:rPr kumimoji="0" sz="1200" b="0" i="0" u="none" strike="noStrike" kern="0" cap="none" spc="-3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Metric</a:t>
            </a:r>
            <a:r>
              <a:rPr kumimoji="0" sz="1200" b="0" i="0" u="none" strike="noStrike" kern="0" cap="none" spc="-3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Tonnes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graphicFrame>
        <p:nvGraphicFramePr>
          <p:cNvPr id="52" name="object 52"/>
          <p:cNvGraphicFramePr>
            <a:graphicFrameLocks noGrp="1"/>
          </p:cNvGraphicFramePr>
          <p:nvPr/>
        </p:nvGraphicFramePr>
        <p:xfrm>
          <a:off x="5089778" y="2393251"/>
          <a:ext cx="3157218" cy="2479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2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4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04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425">
                <a:tc>
                  <a:txBody>
                    <a:bodyPr/>
                    <a:lstStyle/>
                    <a:p>
                      <a:pPr marL="1905" algn="ctr">
                        <a:lnSpc>
                          <a:spcPts val="1430"/>
                        </a:lnSpc>
                        <a:spcBef>
                          <a:spcPts val="244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ACI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rank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3810">
                        <a:lnSpc>
                          <a:spcPts val="1430"/>
                        </a:lnSpc>
                        <a:spcBef>
                          <a:spcPts val="244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City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(Airport</a:t>
                      </a:r>
                      <a:r>
                        <a:rPr sz="12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Code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1430"/>
                        </a:lnSpc>
                        <a:spcBef>
                          <a:spcPts val="244"/>
                        </a:spcBef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2023/2015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1905" algn="ctr">
                        <a:lnSpc>
                          <a:spcPts val="1430"/>
                        </a:lnSpc>
                        <a:spcBef>
                          <a:spcPts val="244"/>
                        </a:spcBef>
                      </a:pPr>
                      <a:r>
                        <a:rPr sz="1200" b="1" spc="-50" dirty="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430"/>
                        </a:lnSpc>
                        <a:spcBef>
                          <a:spcPts val="244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Cincinnati</a:t>
                      </a:r>
                      <a:r>
                        <a:rPr sz="12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(CVG)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30"/>
                        </a:lnSpc>
                        <a:spcBef>
                          <a:spcPts val="244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160.6%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635" algn="ctr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25" dirty="0">
                          <a:latin typeface="Calibri"/>
                          <a:cs typeface="Calibri"/>
                        </a:rPr>
                        <a:t>19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Rockford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(RFD)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271.9%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635" algn="ctr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25" dirty="0">
                          <a:latin typeface="Calibri"/>
                          <a:cs typeface="Calibri"/>
                        </a:rPr>
                        <a:t>23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25" dirty="0">
                          <a:latin typeface="Calibri"/>
                          <a:cs typeface="Calibri"/>
                        </a:rPr>
                        <a:t>Fort </a:t>
                      </a:r>
                      <a:r>
                        <a:rPr sz="1200" b="1" spc="-55" dirty="0">
                          <a:latin typeface="Calibri"/>
                          <a:cs typeface="Calibri"/>
                        </a:rPr>
                        <a:t>Worth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(AFW)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182.3%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635" algn="ctr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25" dirty="0">
                          <a:latin typeface="Calibri"/>
                          <a:cs typeface="Calibri"/>
                        </a:rPr>
                        <a:t>25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30" dirty="0">
                          <a:latin typeface="Calibri"/>
                          <a:cs typeface="Calibri"/>
                        </a:rPr>
                        <a:t>Wilmington,</a:t>
                      </a:r>
                      <a:r>
                        <a:rPr sz="12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OH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(ILN)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1954.2%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635" algn="ctr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25" dirty="0">
                          <a:latin typeface="Calibri"/>
                          <a:cs typeface="Calibri"/>
                        </a:rPr>
                        <a:t>27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Baltimore</a:t>
                      </a:r>
                      <a:r>
                        <a:rPr sz="1200" b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(BWI)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109.5%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635" algn="ctr">
                        <a:lnSpc>
                          <a:spcPts val="1430"/>
                        </a:lnSpc>
                        <a:spcBef>
                          <a:spcPts val="240"/>
                        </a:spcBef>
                      </a:pPr>
                      <a:r>
                        <a:rPr sz="1200" b="1" spc="-25" dirty="0">
                          <a:latin typeface="Calibri"/>
                          <a:cs typeface="Calibri"/>
                        </a:rPr>
                        <a:t>28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430"/>
                        </a:lnSpc>
                        <a:spcBef>
                          <a:spcPts val="24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San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Bernardino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(SBD)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30"/>
                        </a:lnSpc>
                        <a:spcBef>
                          <a:spcPts val="240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330.5%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635" algn="ctr">
                        <a:lnSpc>
                          <a:spcPts val="1430"/>
                        </a:lnSpc>
                        <a:spcBef>
                          <a:spcPts val="244"/>
                        </a:spcBef>
                      </a:pPr>
                      <a:r>
                        <a:rPr sz="1200" b="1" spc="-25" dirty="0">
                          <a:latin typeface="Calibri"/>
                          <a:cs typeface="Calibri"/>
                        </a:rPr>
                        <a:t>32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430"/>
                        </a:lnSpc>
                        <a:spcBef>
                          <a:spcPts val="244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Charlotte</a:t>
                      </a:r>
                      <a:r>
                        <a:rPr sz="12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(CLT)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30"/>
                        </a:lnSpc>
                        <a:spcBef>
                          <a:spcPts val="244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28.8%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635" algn="ctr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25" dirty="0">
                          <a:latin typeface="Calibri"/>
                          <a:cs typeface="Calibri"/>
                        </a:rPr>
                        <a:t>34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25" dirty="0">
                          <a:latin typeface="Calibri"/>
                          <a:cs typeface="Calibri"/>
                        </a:rPr>
                        <a:t>Hartford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(BDL)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47.1%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635" algn="ctr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25" dirty="0">
                          <a:latin typeface="Calibri"/>
                          <a:cs typeface="Calibri"/>
                        </a:rPr>
                        <a:t>37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Lakeland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Linder</a:t>
                      </a:r>
                      <a:r>
                        <a:rPr sz="1200" b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(LAL)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347.4%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635" algn="ctr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25" dirty="0">
                          <a:latin typeface="Calibri"/>
                          <a:cs typeface="Calibri"/>
                        </a:rPr>
                        <a:t>40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35" dirty="0">
                          <a:latin typeface="Calibri"/>
                          <a:cs typeface="Calibri"/>
                        </a:rPr>
                        <a:t>Allentown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(ABE)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30"/>
                        </a:lnSpc>
                        <a:spcBef>
                          <a:spcPts val="245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481.4%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3" name="object 53"/>
          <p:cNvSpPr txBox="1"/>
          <p:nvPr/>
        </p:nvSpPr>
        <p:spPr>
          <a:xfrm>
            <a:off x="1501266" y="1844421"/>
            <a:ext cx="261683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3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U.S.</a:t>
            </a:r>
            <a:r>
              <a:rPr kumimoji="0" sz="135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35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Integrator</a:t>
            </a:r>
            <a:r>
              <a:rPr kumimoji="0" sz="135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35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(FDX,</a:t>
            </a:r>
            <a:r>
              <a:rPr kumimoji="0" sz="135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3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UPS,</a:t>
            </a:r>
            <a:r>
              <a:rPr kumimoji="0" sz="135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3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DHL)</a:t>
            </a:r>
            <a:r>
              <a:rPr kumimoji="0" sz="135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Hubs</a:t>
            </a:r>
            <a:endParaRPr kumimoji="0" sz="13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817489" y="1792351"/>
            <a:ext cx="134429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3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35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3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Amazon</a:t>
            </a:r>
            <a:r>
              <a:rPr kumimoji="0" sz="135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35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Effect</a:t>
            </a:r>
            <a:endParaRPr kumimoji="0" sz="13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573149" y="5490159"/>
            <a:ext cx="60833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Data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Source: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Airports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Council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International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USDOT</a:t>
            </a:r>
            <a:r>
              <a:rPr kumimoji="0" sz="12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T-100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analysis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by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Webber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56" name="object 56"/>
          <p:cNvSpPr txBox="1">
            <a:spLocks noGrp="1"/>
          </p:cNvSpPr>
          <p:nvPr>
            <p:ph type="title"/>
          </p:nvPr>
        </p:nvSpPr>
        <p:spPr>
          <a:xfrm>
            <a:off x="1022400" y="1140078"/>
            <a:ext cx="443357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0" dirty="0">
                <a:latin typeface="Franklin Gothic Medium Cond"/>
                <a:cs typeface="Franklin Gothic Medium Cond"/>
              </a:rPr>
              <a:t>Integrator</a:t>
            </a:r>
            <a:r>
              <a:rPr sz="2600" b="0" spc="-30" dirty="0">
                <a:latin typeface="Franklin Gothic Medium Cond"/>
                <a:cs typeface="Franklin Gothic Medium Cond"/>
              </a:rPr>
              <a:t> </a:t>
            </a:r>
            <a:r>
              <a:rPr sz="2600" b="0" dirty="0">
                <a:latin typeface="Franklin Gothic Medium Cond"/>
                <a:cs typeface="Franklin Gothic Medium Cond"/>
              </a:rPr>
              <a:t>Hubs</a:t>
            </a:r>
            <a:r>
              <a:rPr sz="2600" b="0" spc="-25" dirty="0">
                <a:latin typeface="Franklin Gothic Medium Cond"/>
                <a:cs typeface="Franklin Gothic Medium Cond"/>
              </a:rPr>
              <a:t> </a:t>
            </a:r>
            <a:r>
              <a:rPr sz="2600" b="0" dirty="0">
                <a:latin typeface="Franklin Gothic Medium Cond"/>
                <a:cs typeface="Franklin Gothic Medium Cond"/>
              </a:rPr>
              <a:t>&amp;</a:t>
            </a:r>
            <a:r>
              <a:rPr sz="2600" b="0" spc="10" dirty="0">
                <a:latin typeface="Franklin Gothic Medium Cond"/>
                <a:cs typeface="Franklin Gothic Medium Cond"/>
              </a:rPr>
              <a:t> </a:t>
            </a:r>
            <a:r>
              <a:rPr sz="2600" b="0" dirty="0">
                <a:latin typeface="Franklin Gothic Medium Cond"/>
                <a:cs typeface="Franklin Gothic Medium Cond"/>
              </a:rPr>
              <a:t>Amazon</a:t>
            </a:r>
            <a:r>
              <a:rPr sz="2600" b="0" spc="-25" dirty="0">
                <a:latin typeface="Franklin Gothic Medium Cond"/>
                <a:cs typeface="Franklin Gothic Medium Cond"/>
              </a:rPr>
              <a:t> </a:t>
            </a:r>
            <a:r>
              <a:rPr sz="2600" b="0" spc="-10" dirty="0">
                <a:latin typeface="Franklin Gothic Medium Cond"/>
                <a:cs typeface="Franklin Gothic Medium Cond"/>
              </a:rPr>
              <a:t>Gateways</a:t>
            </a:r>
            <a:endParaRPr sz="2600">
              <a:latin typeface="Franklin Gothic Medium Cond"/>
              <a:cs typeface="Franklin Gothic Medium C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9644" y="931545"/>
            <a:ext cx="398145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0" dirty="0">
                <a:latin typeface="Franklin Gothic Medium Cond"/>
                <a:cs typeface="Franklin Gothic Medium Cond"/>
              </a:rPr>
              <a:t>International</a:t>
            </a:r>
            <a:r>
              <a:rPr sz="2600" b="0" spc="-50" dirty="0">
                <a:latin typeface="Franklin Gothic Medium Cond"/>
                <a:cs typeface="Franklin Gothic Medium Cond"/>
              </a:rPr>
              <a:t> </a:t>
            </a:r>
            <a:r>
              <a:rPr sz="2600" b="0" dirty="0">
                <a:latin typeface="Franklin Gothic Medium Cond"/>
                <a:cs typeface="Franklin Gothic Medium Cond"/>
              </a:rPr>
              <a:t>Air</a:t>
            </a:r>
            <a:r>
              <a:rPr sz="2600" b="0" spc="-40" dirty="0">
                <a:latin typeface="Franklin Gothic Medium Cond"/>
                <a:cs typeface="Franklin Gothic Medium Cond"/>
              </a:rPr>
              <a:t> </a:t>
            </a:r>
            <a:r>
              <a:rPr sz="2600" b="0" dirty="0">
                <a:latin typeface="Franklin Gothic Medium Cond"/>
                <a:cs typeface="Franklin Gothic Medium Cond"/>
              </a:rPr>
              <a:t>Cargo</a:t>
            </a:r>
            <a:r>
              <a:rPr sz="2600" b="0" spc="-55" dirty="0">
                <a:latin typeface="Franklin Gothic Medium Cond"/>
                <a:cs typeface="Franklin Gothic Medium Cond"/>
              </a:rPr>
              <a:t> </a:t>
            </a:r>
            <a:r>
              <a:rPr sz="2600" b="0" spc="-10" dirty="0">
                <a:latin typeface="Franklin Gothic Medium Cond"/>
                <a:cs typeface="Franklin Gothic Medium Cond"/>
              </a:rPr>
              <a:t>Gateways</a:t>
            </a:r>
            <a:endParaRPr sz="2600">
              <a:latin typeface="Franklin Gothic Medium Cond"/>
              <a:cs typeface="Franklin Gothic Medium C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59711" y="2559685"/>
            <a:ext cx="1871980" cy="0"/>
          </a:xfrm>
          <a:custGeom>
            <a:avLst/>
            <a:gdLst/>
            <a:ahLst/>
            <a:cxnLst/>
            <a:rect l="l" t="t" r="r" b="b"/>
            <a:pathLst>
              <a:path w="1871979">
                <a:moveTo>
                  <a:pt x="0" y="0"/>
                </a:moveTo>
                <a:lnTo>
                  <a:pt x="187172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759711" y="2684970"/>
            <a:ext cx="1871980" cy="2109470"/>
            <a:chOff x="1759711" y="2684970"/>
            <a:chExt cx="1871980" cy="2109470"/>
          </a:xfrm>
        </p:grpSpPr>
        <p:sp>
          <p:nvSpPr>
            <p:cNvPr id="5" name="object 5"/>
            <p:cNvSpPr/>
            <p:nvPr/>
          </p:nvSpPr>
          <p:spPr>
            <a:xfrm>
              <a:off x="1759711" y="2930651"/>
              <a:ext cx="1871980" cy="1487805"/>
            </a:xfrm>
            <a:custGeom>
              <a:avLst/>
              <a:gdLst/>
              <a:ahLst/>
              <a:cxnLst/>
              <a:rect l="l" t="t" r="r" b="b"/>
              <a:pathLst>
                <a:path w="1871979" h="1487804">
                  <a:moveTo>
                    <a:pt x="0" y="1487424"/>
                  </a:moveTo>
                  <a:lnTo>
                    <a:pt x="70612" y="1487424"/>
                  </a:lnTo>
                </a:path>
                <a:path w="1871979" h="1487804">
                  <a:moveTo>
                    <a:pt x="163575" y="1487424"/>
                  </a:moveTo>
                  <a:lnTo>
                    <a:pt x="303783" y="1487424"/>
                  </a:lnTo>
                </a:path>
                <a:path w="1871979" h="1487804">
                  <a:moveTo>
                    <a:pt x="398271" y="1487424"/>
                  </a:moveTo>
                  <a:lnTo>
                    <a:pt x="538480" y="1487424"/>
                  </a:lnTo>
                </a:path>
                <a:path w="1871979" h="1487804">
                  <a:moveTo>
                    <a:pt x="631444" y="1487424"/>
                  </a:moveTo>
                  <a:lnTo>
                    <a:pt x="771651" y="1487424"/>
                  </a:lnTo>
                </a:path>
                <a:path w="1871979" h="1487804">
                  <a:moveTo>
                    <a:pt x="866139" y="1487424"/>
                  </a:moveTo>
                  <a:lnTo>
                    <a:pt x="1006348" y="1487424"/>
                  </a:lnTo>
                </a:path>
                <a:path w="1871979" h="1487804">
                  <a:moveTo>
                    <a:pt x="1099312" y="1487424"/>
                  </a:moveTo>
                  <a:lnTo>
                    <a:pt x="1239520" y="1487424"/>
                  </a:lnTo>
                </a:path>
                <a:path w="1871979" h="1487804">
                  <a:moveTo>
                    <a:pt x="1334008" y="1487424"/>
                  </a:moveTo>
                  <a:lnTo>
                    <a:pt x="1474215" y="1487424"/>
                  </a:lnTo>
                </a:path>
                <a:path w="1871979" h="1487804">
                  <a:moveTo>
                    <a:pt x="1567179" y="1487424"/>
                  </a:moveTo>
                  <a:lnTo>
                    <a:pt x="1871726" y="1487424"/>
                  </a:lnTo>
                </a:path>
                <a:path w="1871979" h="1487804">
                  <a:moveTo>
                    <a:pt x="0" y="1115568"/>
                  </a:moveTo>
                  <a:lnTo>
                    <a:pt x="70612" y="1115568"/>
                  </a:lnTo>
                </a:path>
                <a:path w="1871979" h="1487804">
                  <a:moveTo>
                    <a:pt x="163575" y="1115568"/>
                  </a:moveTo>
                  <a:lnTo>
                    <a:pt x="303783" y="1115568"/>
                  </a:lnTo>
                </a:path>
                <a:path w="1871979" h="1487804">
                  <a:moveTo>
                    <a:pt x="398271" y="1115568"/>
                  </a:moveTo>
                  <a:lnTo>
                    <a:pt x="538480" y="1115568"/>
                  </a:lnTo>
                </a:path>
                <a:path w="1871979" h="1487804">
                  <a:moveTo>
                    <a:pt x="631444" y="1115568"/>
                  </a:moveTo>
                  <a:lnTo>
                    <a:pt x="771651" y="1115568"/>
                  </a:lnTo>
                </a:path>
                <a:path w="1871979" h="1487804">
                  <a:moveTo>
                    <a:pt x="866139" y="1115568"/>
                  </a:moveTo>
                  <a:lnTo>
                    <a:pt x="1871726" y="1115568"/>
                  </a:lnTo>
                </a:path>
                <a:path w="1871979" h="1487804">
                  <a:moveTo>
                    <a:pt x="0" y="743712"/>
                  </a:moveTo>
                  <a:lnTo>
                    <a:pt x="70612" y="743712"/>
                  </a:lnTo>
                </a:path>
                <a:path w="1871979" h="1487804">
                  <a:moveTo>
                    <a:pt x="163575" y="743712"/>
                  </a:moveTo>
                  <a:lnTo>
                    <a:pt x="303783" y="743712"/>
                  </a:lnTo>
                </a:path>
                <a:path w="1871979" h="1487804">
                  <a:moveTo>
                    <a:pt x="398271" y="743712"/>
                  </a:moveTo>
                  <a:lnTo>
                    <a:pt x="538480" y="743712"/>
                  </a:lnTo>
                </a:path>
                <a:path w="1871979" h="1487804">
                  <a:moveTo>
                    <a:pt x="631444" y="743712"/>
                  </a:moveTo>
                  <a:lnTo>
                    <a:pt x="1871726" y="743712"/>
                  </a:lnTo>
                </a:path>
                <a:path w="1871979" h="1487804">
                  <a:moveTo>
                    <a:pt x="0" y="371856"/>
                  </a:moveTo>
                  <a:lnTo>
                    <a:pt x="70612" y="371856"/>
                  </a:lnTo>
                </a:path>
                <a:path w="1871979" h="1487804">
                  <a:moveTo>
                    <a:pt x="163575" y="371856"/>
                  </a:moveTo>
                  <a:lnTo>
                    <a:pt x="303783" y="371856"/>
                  </a:lnTo>
                </a:path>
                <a:path w="1871979" h="1487804">
                  <a:moveTo>
                    <a:pt x="398271" y="371856"/>
                  </a:moveTo>
                  <a:lnTo>
                    <a:pt x="1871726" y="371856"/>
                  </a:lnTo>
                </a:path>
                <a:path w="1871979" h="1487804">
                  <a:moveTo>
                    <a:pt x="0" y="0"/>
                  </a:moveTo>
                  <a:lnTo>
                    <a:pt x="70612" y="0"/>
                  </a:lnTo>
                </a:path>
                <a:path w="1871979" h="1487804">
                  <a:moveTo>
                    <a:pt x="163575" y="0"/>
                  </a:moveTo>
                  <a:lnTo>
                    <a:pt x="187172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1830324" y="2912363"/>
              <a:ext cx="1731645" cy="1877060"/>
            </a:xfrm>
            <a:custGeom>
              <a:avLst/>
              <a:gdLst/>
              <a:ahLst/>
              <a:cxnLst/>
              <a:rect l="l" t="t" r="r" b="b"/>
              <a:pathLst>
                <a:path w="1731645" h="1877060">
                  <a:moveTo>
                    <a:pt x="92964" y="0"/>
                  </a:moveTo>
                  <a:lnTo>
                    <a:pt x="0" y="0"/>
                  </a:lnTo>
                  <a:lnTo>
                    <a:pt x="0" y="1876933"/>
                  </a:lnTo>
                  <a:lnTo>
                    <a:pt x="92964" y="1876933"/>
                  </a:lnTo>
                  <a:lnTo>
                    <a:pt x="92964" y="0"/>
                  </a:lnTo>
                  <a:close/>
                </a:path>
                <a:path w="1731645" h="1877060">
                  <a:moveTo>
                    <a:pt x="327660" y="292608"/>
                  </a:moveTo>
                  <a:lnTo>
                    <a:pt x="233172" y="292608"/>
                  </a:lnTo>
                  <a:lnTo>
                    <a:pt x="233172" y="1876933"/>
                  </a:lnTo>
                  <a:lnTo>
                    <a:pt x="327660" y="1876933"/>
                  </a:lnTo>
                  <a:lnTo>
                    <a:pt x="327660" y="292608"/>
                  </a:lnTo>
                  <a:close/>
                </a:path>
                <a:path w="1731645" h="1877060">
                  <a:moveTo>
                    <a:pt x="560832" y="460248"/>
                  </a:moveTo>
                  <a:lnTo>
                    <a:pt x="467868" y="460248"/>
                  </a:lnTo>
                  <a:lnTo>
                    <a:pt x="467868" y="1876933"/>
                  </a:lnTo>
                  <a:lnTo>
                    <a:pt x="560832" y="1876933"/>
                  </a:lnTo>
                  <a:lnTo>
                    <a:pt x="560832" y="460248"/>
                  </a:lnTo>
                  <a:close/>
                </a:path>
                <a:path w="1731645" h="1877060">
                  <a:moveTo>
                    <a:pt x="795528" y="778764"/>
                  </a:moveTo>
                  <a:lnTo>
                    <a:pt x="701040" y="778764"/>
                  </a:lnTo>
                  <a:lnTo>
                    <a:pt x="701040" y="1876933"/>
                  </a:lnTo>
                  <a:lnTo>
                    <a:pt x="795528" y="1876933"/>
                  </a:lnTo>
                  <a:lnTo>
                    <a:pt x="795528" y="778764"/>
                  </a:lnTo>
                  <a:close/>
                </a:path>
                <a:path w="1731645" h="1877060">
                  <a:moveTo>
                    <a:pt x="1028700" y="1359408"/>
                  </a:moveTo>
                  <a:lnTo>
                    <a:pt x="935736" y="1359408"/>
                  </a:lnTo>
                  <a:lnTo>
                    <a:pt x="935736" y="1876933"/>
                  </a:lnTo>
                  <a:lnTo>
                    <a:pt x="1028700" y="1876933"/>
                  </a:lnTo>
                  <a:lnTo>
                    <a:pt x="1028700" y="1359408"/>
                  </a:lnTo>
                  <a:close/>
                </a:path>
                <a:path w="1731645" h="1877060">
                  <a:moveTo>
                    <a:pt x="1263396" y="1446276"/>
                  </a:moveTo>
                  <a:lnTo>
                    <a:pt x="1168908" y="1446276"/>
                  </a:lnTo>
                  <a:lnTo>
                    <a:pt x="1168908" y="1876933"/>
                  </a:lnTo>
                  <a:lnTo>
                    <a:pt x="1263396" y="1876933"/>
                  </a:lnTo>
                  <a:lnTo>
                    <a:pt x="1263396" y="1446276"/>
                  </a:lnTo>
                  <a:close/>
                </a:path>
                <a:path w="1731645" h="1877060">
                  <a:moveTo>
                    <a:pt x="1496555" y="1488948"/>
                  </a:moveTo>
                  <a:lnTo>
                    <a:pt x="1403604" y="1488948"/>
                  </a:lnTo>
                  <a:lnTo>
                    <a:pt x="1403604" y="1876933"/>
                  </a:lnTo>
                  <a:lnTo>
                    <a:pt x="1496555" y="1876933"/>
                  </a:lnTo>
                  <a:lnTo>
                    <a:pt x="1496555" y="1488948"/>
                  </a:lnTo>
                  <a:close/>
                </a:path>
                <a:path w="1731645" h="1877060">
                  <a:moveTo>
                    <a:pt x="1731264" y="1566672"/>
                  </a:moveTo>
                  <a:lnTo>
                    <a:pt x="1636776" y="1566672"/>
                  </a:lnTo>
                  <a:lnTo>
                    <a:pt x="1636776" y="1876933"/>
                  </a:lnTo>
                  <a:lnTo>
                    <a:pt x="1731264" y="1876933"/>
                  </a:lnTo>
                  <a:lnTo>
                    <a:pt x="1731264" y="1566672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1759711" y="4789297"/>
              <a:ext cx="1871980" cy="0"/>
            </a:xfrm>
            <a:custGeom>
              <a:avLst/>
              <a:gdLst/>
              <a:ahLst/>
              <a:cxnLst/>
              <a:rect l="l" t="t" r="r" b="b"/>
              <a:pathLst>
                <a:path w="1871979">
                  <a:moveTo>
                    <a:pt x="0" y="0"/>
                  </a:moveTo>
                  <a:lnTo>
                    <a:pt x="187172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1876678" y="2699257"/>
              <a:ext cx="1638300" cy="1941195"/>
            </a:xfrm>
            <a:custGeom>
              <a:avLst/>
              <a:gdLst/>
              <a:ahLst/>
              <a:cxnLst/>
              <a:rect l="l" t="t" r="r" b="b"/>
              <a:pathLst>
                <a:path w="1638300" h="1941195">
                  <a:moveTo>
                    <a:pt x="0" y="0"/>
                  </a:moveTo>
                  <a:lnTo>
                    <a:pt x="234060" y="1097025"/>
                  </a:lnTo>
                  <a:lnTo>
                    <a:pt x="467232" y="533145"/>
                  </a:lnTo>
                  <a:lnTo>
                    <a:pt x="701928" y="1616709"/>
                  </a:lnTo>
                  <a:lnTo>
                    <a:pt x="936625" y="1706625"/>
                  </a:lnTo>
                  <a:lnTo>
                    <a:pt x="1169796" y="1940940"/>
                  </a:lnTo>
                  <a:lnTo>
                    <a:pt x="1404493" y="263397"/>
                  </a:lnTo>
                  <a:lnTo>
                    <a:pt x="1637792" y="1394205"/>
                  </a:lnTo>
                </a:path>
              </a:pathLst>
            </a:custGeom>
            <a:ln w="28575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784219" y="2420238"/>
            <a:ext cx="387985" cy="2469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60%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50%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40%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30%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10%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10%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30%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40%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06779" y="4650104"/>
            <a:ext cx="8001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5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56591" y="4277944"/>
            <a:ext cx="61087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500,000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1802" y="3906773"/>
            <a:ext cx="7454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1,000,000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1802" y="3535171"/>
            <a:ext cx="74549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1,500,000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1802" y="3163316"/>
            <a:ext cx="74549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2,000,000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1802" y="2791713"/>
            <a:ext cx="74549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2,500,000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21802" y="2420238"/>
            <a:ext cx="74549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3,000,000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91207" y="4889482"/>
            <a:ext cx="1842135" cy="3759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62230" marR="0" lvl="0" indent="0" defTabSz="914400" eaLnBrk="1" fontAlgn="auto" latinLnBrk="0" hangingPunct="1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MIA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5080" lvl="0" indent="79375" algn="just" defTabSz="914400" eaLnBrk="1" fontAlgn="auto" latinLnBrk="0" hangingPunct="1">
              <a:lnSpc>
                <a:spcPct val="109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LAX ORD JFK DFW ATL IAH SEA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19575" y="2834768"/>
            <a:ext cx="203835" cy="168084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%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Growth: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2000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2023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2533" y="2949355"/>
            <a:ext cx="203835" cy="145351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2023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Metric</a:t>
            </a:r>
            <a:r>
              <a:rPr kumimoji="0" sz="1400" b="0" i="0" u="none" strike="noStrike" kern="0" cap="none" spc="-5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Tonnes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23568" y="1824989"/>
            <a:ext cx="2507615" cy="54229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lvl="0" indent="31750" defTabSz="914400" eaLnBrk="1" fontAlgn="auto" latinLnBrk="0" hangingPunct="1">
              <a:lnSpc>
                <a:spcPct val="103600"/>
              </a:lnSpc>
              <a:spcBef>
                <a:spcPts val="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5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Top</a:t>
            </a:r>
            <a:r>
              <a:rPr kumimoji="0" sz="165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U.S.</a:t>
            </a:r>
            <a:r>
              <a:rPr kumimoji="0" sz="1650" b="0" i="0" u="none" strike="noStrike" kern="0" cap="none" spc="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65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International</a:t>
            </a:r>
            <a:r>
              <a:rPr kumimoji="0" sz="165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650" b="0" i="0" u="none" strike="noStrike" kern="0" cap="none" spc="-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Cargo </a:t>
            </a:r>
            <a:r>
              <a:rPr kumimoji="0" sz="165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Gateways</a:t>
            </a:r>
            <a:r>
              <a:rPr kumimoji="0" sz="1650" b="0" i="0" u="none" strike="noStrike" kern="0" cap="none" spc="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65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–</a:t>
            </a:r>
            <a:r>
              <a:rPr kumimoji="0" sz="1650" b="0" i="0" u="none" strike="noStrike" kern="0" cap="none" spc="1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65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Freighter</a:t>
            </a:r>
            <a:r>
              <a:rPr kumimoji="0" sz="1650" b="0" i="0" u="none" strike="noStrike" kern="0" cap="none" spc="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65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&amp;</a:t>
            </a:r>
            <a:r>
              <a:rPr kumimoji="0" sz="1650" b="0" i="0" u="none" strike="noStrike" kern="0" cap="none" spc="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65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Belly</a:t>
            </a:r>
            <a:endParaRPr kumimoji="0" sz="16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816219" y="2559685"/>
            <a:ext cx="1783714" cy="0"/>
          </a:xfrm>
          <a:custGeom>
            <a:avLst/>
            <a:gdLst/>
            <a:ahLst/>
            <a:cxnLst/>
            <a:rect l="l" t="t" r="r" b="b"/>
            <a:pathLst>
              <a:path w="1783715">
                <a:moveTo>
                  <a:pt x="0" y="0"/>
                </a:moveTo>
                <a:lnTo>
                  <a:pt x="1783587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5816219" y="2666555"/>
            <a:ext cx="1783714" cy="2112645"/>
            <a:chOff x="5816219" y="2666555"/>
            <a:chExt cx="1783714" cy="2112645"/>
          </a:xfrm>
        </p:grpSpPr>
        <p:sp>
          <p:nvSpPr>
            <p:cNvPr id="23" name="object 23"/>
            <p:cNvSpPr/>
            <p:nvPr/>
          </p:nvSpPr>
          <p:spPr>
            <a:xfrm>
              <a:off x="5816219" y="2875787"/>
              <a:ext cx="1783714" cy="1582420"/>
            </a:xfrm>
            <a:custGeom>
              <a:avLst/>
              <a:gdLst/>
              <a:ahLst/>
              <a:cxnLst/>
              <a:rect l="l" t="t" r="r" b="b"/>
              <a:pathLst>
                <a:path w="1783715" h="1582420">
                  <a:moveTo>
                    <a:pt x="0" y="1581912"/>
                  </a:moveTo>
                  <a:lnTo>
                    <a:pt x="66420" y="1581912"/>
                  </a:lnTo>
                </a:path>
                <a:path w="1783715" h="1582420">
                  <a:moveTo>
                    <a:pt x="156336" y="1581912"/>
                  </a:moveTo>
                  <a:lnTo>
                    <a:pt x="290448" y="1581912"/>
                  </a:lnTo>
                </a:path>
                <a:path w="1783715" h="1582420">
                  <a:moveTo>
                    <a:pt x="378840" y="1581912"/>
                  </a:moveTo>
                  <a:lnTo>
                    <a:pt x="512952" y="1581912"/>
                  </a:lnTo>
                </a:path>
                <a:path w="1783715" h="1582420">
                  <a:moveTo>
                    <a:pt x="601344" y="1581912"/>
                  </a:moveTo>
                  <a:lnTo>
                    <a:pt x="735456" y="1581912"/>
                  </a:lnTo>
                </a:path>
                <a:path w="1783715" h="1582420">
                  <a:moveTo>
                    <a:pt x="825373" y="1581912"/>
                  </a:moveTo>
                  <a:lnTo>
                    <a:pt x="957960" y="1581912"/>
                  </a:lnTo>
                </a:path>
                <a:path w="1783715" h="1582420">
                  <a:moveTo>
                    <a:pt x="1047876" y="1581912"/>
                  </a:moveTo>
                  <a:lnTo>
                    <a:pt x="1181988" y="1581912"/>
                  </a:lnTo>
                </a:path>
                <a:path w="1783715" h="1582420">
                  <a:moveTo>
                    <a:pt x="1270380" y="1581912"/>
                  </a:moveTo>
                  <a:lnTo>
                    <a:pt x="1404492" y="1581912"/>
                  </a:lnTo>
                </a:path>
                <a:path w="1783715" h="1582420">
                  <a:moveTo>
                    <a:pt x="1494408" y="1581912"/>
                  </a:moveTo>
                  <a:lnTo>
                    <a:pt x="1626997" y="1581912"/>
                  </a:lnTo>
                </a:path>
                <a:path w="1783715" h="1582420">
                  <a:moveTo>
                    <a:pt x="1716912" y="1581912"/>
                  </a:moveTo>
                  <a:lnTo>
                    <a:pt x="1783587" y="1581912"/>
                  </a:lnTo>
                </a:path>
                <a:path w="1783715" h="1582420">
                  <a:moveTo>
                    <a:pt x="0" y="1264920"/>
                  </a:moveTo>
                  <a:lnTo>
                    <a:pt x="66420" y="1264920"/>
                  </a:lnTo>
                </a:path>
                <a:path w="1783715" h="1582420">
                  <a:moveTo>
                    <a:pt x="156336" y="1264920"/>
                  </a:moveTo>
                  <a:lnTo>
                    <a:pt x="290448" y="1264920"/>
                  </a:lnTo>
                </a:path>
                <a:path w="1783715" h="1582420">
                  <a:moveTo>
                    <a:pt x="378840" y="1264920"/>
                  </a:moveTo>
                  <a:lnTo>
                    <a:pt x="512952" y="1264920"/>
                  </a:lnTo>
                </a:path>
                <a:path w="1783715" h="1582420">
                  <a:moveTo>
                    <a:pt x="601344" y="1264920"/>
                  </a:moveTo>
                  <a:lnTo>
                    <a:pt x="735456" y="1264920"/>
                  </a:lnTo>
                </a:path>
                <a:path w="1783715" h="1582420">
                  <a:moveTo>
                    <a:pt x="825373" y="1264920"/>
                  </a:moveTo>
                  <a:lnTo>
                    <a:pt x="957960" y="1264920"/>
                  </a:lnTo>
                </a:path>
                <a:path w="1783715" h="1582420">
                  <a:moveTo>
                    <a:pt x="1047876" y="1264920"/>
                  </a:moveTo>
                  <a:lnTo>
                    <a:pt x="1181988" y="1264920"/>
                  </a:lnTo>
                </a:path>
                <a:path w="1783715" h="1582420">
                  <a:moveTo>
                    <a:pt x="1270380" y="1264920"/>
                  </a:moveTo>
                  <a:lnTo>
                    <a:pt x="1404492" y="1264920"/>
                  </a:lnTo>
                </a:path>
                <a:path w="1783715" h="1582420">
                  <a:moveTo>
                    <a:pt x="1494408" y="1264920"/>
                  </a:moveTo>
                  <a:lnTo>
                    <a:pt x="1626997" y="1264920"/>
                  </a:lnTo>
                </a:path>
                <a:path w="1783715" h="1582420">
                  <a:moveTo>
                    <a:pt x="1716912" y="1264920"/>
                  </a:moveTo>
                  <a:lnTo>
                    <a:pt x="1783587" y="1264920"/>
                  </a:lnTo>
                </a:path>
                <a:path w="1783715" h="1582420">
                  <a:moveTo>
                    <a:pt x="601344" y="949451"/>
                  </a:moveTo>
                  <a:lnTo>
                    <a:pt x="735456" y="949451"/>
                  </a:lnTo>
                </a:path>
                <a:path w="1783715" h="1582420">
                  <a:moveTo>
                    <a:pt x="825373" y="949451"/>
                  </a:moveTo>
                  <a:lnTo>
                    <a:pt x="957960" y="949451"/>
                  </a:lnTo>
                </a:path>
                <a:path w="1783715" h="1582420">
                  <a:moveTo>
                    <a:pt x="1047876" y="949451"/>
                  </a:moveTo>
                  <a:lnTo>
                    <a:pt x="1181988" y="949451"/>
                  </a:lnTo>
                </a:path>
                <a:path w="1783715" h="1582420">
                  <a:moveTo>
                    <a:pt x="1270380" y="949451"/>
                  </a:moveTo>
                  <a:lnTo>
                    <a:pt x="1404492" y="949451"/>
                  </a:lnTo>
                </a:path>
                <a:path w="1783715" h="1582420">
                  <a:moveTo>
                    <a:pt x="0" y="949451"/>
                  </a:moveTo>
                  <a:lnTo>
                    <a:pt x="66420" y="949451"/>
                  </a:lnTo>
                </a:path>
                <a:path w="1783715" h="1582420">
                  <a:moveTo>
                    <a:pt x="1494408" y="949451"/>
                  </a:moveTo>
                  <a:lnTo>
                    <a:pt x="1783587" y="949451"/>
                  </a:lnTo>
                </a:path>
                <a:path w="1783715" h="1582420">
                  <a:moveTo>
                    <a:pt x="156336" y="949451"/>
                  </a:moveTo>
                  <a:lnTo>
                    <a:pt x="290448" y="949451"/>
                  </a:lnTo>
                </a:path>
                <a:path w="1783715" h="1582420">
                  <a:moveTo>
                    <a:pt x="378840" y="949451"/>
                  </a:moveTo>
                  <a:lnTo>
                    <a:pt x="512952" y="949451"/>
                  </a:lnTo>
                </a:path>
                <a:path w="1783715" h="1582420">
                  <a:moveTo>
                    <a:pt x="825373" y="632460"/>
                  </a:moveTo>
                  <a:lnTo>
                    <a:pt x="957960" y="632460"/>
                  </a:lnTo>
                </a:path>
                <a:path w="1783715" h="1582420">
                  <a:moveTo>
                    <a:pt x="378840" y="632460"/>
                  </a:moveTo>
                  <a:lnTo>
                    <a:pt x="512952" y="632460"/>
                  </a:lnTo>
                </a:path>
                <a:path w="1783715" h="1582420">
                  <a:moveTo>
                    <a:pt x="0" y="632460"/>
                  </a:moveTo>
                  <a:lnTo>
                    <a:pt x="66420" y="632460"/>
                  </a:lnTo>
                </a:path>
                <a:path w="1783715" h="1582420">
                  <a:moveTo>
                    <a:pt x="156336" y="632460"/>
                  </a:moveTo>
                  <a:lnTo>
                    <a:pt x="290448" y="632460"/>
                  </a:lnTo>
                </a:path>
                <a:path w="1783715" h="1582420">
                  <a:moveTo>
                    <a:pt x="1047876" y="632460"/>
                  </a:moveTo>
                  <a:lnTo>
                    <a:pt x="1783587" y="632460"/>
                  </a:lnTo>
                </a:path>
                <a:path w="1783715" h="1582420">
                  <a:moveTo>
                    <a:pt x="601344" y="632460"/>
                  </a:moveTo>
                  <a:lnTo>
                    <a:pt x="735456" y="632460"/>
                  </a:lnTo>
                </a:path>
                <a:path w="1783715" h="1582420">
                  <a:moveTo>
                    <a:pt x="0" y="316991"/>
                  </a:moveTo>
                  <a:lnTo>
                    <a:pt x="66420" y="316991"/>
                  </a:lnTo>
                </a:path>
                <a:path w="1783715" h="1582420">
                  <a:moveTo>
                    <a:pt x="156336" y="316991"/>
                  </a:moveTo>
                  <a:lnTo>
                    <a:pt x="290448" y="316991"/>
                  </a:lnTo>
                </a:path>
                <a:path w="1783715" h="1582420">
                  <a:moveTo>
                    <a:pt x="378840" y="316991"/>
                  </a:moveTo>
                  <a:lnTo>
                    <a:pt x="512952" y="316991"/>
                  </a:lnTo>
                </a:path>
                <a:path w="1783715" h="1582420">
                  <a:moveTo>
                    <a:pt x="601344" y="316991"/>
                  </a:moveTo>
                  <a:lnTo>
                    <a:pt x="1783587" y="316991"/>
                  </a:lnTo>
                </a:path>
                <a:path w="1783715" h="1582420">
                  <a:moveTo>
                    <a:pt x="378840" y="0"/>
                  </a:moveTo>
                  <a:lnTo>
                    <a:pt x="1783587" y="0"/>
                  </a:lnTo>
                </a:path>
                <a:path w="1783715" h="1582420">
                  <a:moveTo>
                    <a:pt x="0" y="0"/>
                  </a:moveTo>
                  <a:lnTo>
                    <a:pt x="66420" y="0"/>
                  </a:lnTo>
                </a:path>
                <a:path w="1783715" h="1582420">
                  <a:moveTo>
                    <a:pt x="156336" y="0"/>
                  </a:moveTo>
                  <a:lnTo>
                    <a:pt x="2904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5882640" y="2717291"/>
              <a:ext cx="1651000" cy="2056764"/>
            </a:xfrm>
            <a:custGeom>
              <a:avLst/>
              <a:gdLst/>
              <a:ahLst/>
              <a:cxnLst/>
              <a:rect l="l" t="t" r="r" b="b"/>
              <a:pathLst>
                <a:path w="1651000" h="2056764">
                  <a:moveTo>
                    <a:pt x="89916" y="0"/>
                  </a:moveTo>
                  <a:lnTo>
                    <a:pt x="0" y="0"/>
                  </a:lnTo>
                  <a:lnTo>
                    <a:pt x="0" y="2056765"/>
                  </a:lnTo>
                  <a:lnTo>
                    <a:pt x="89916" y="2056765"/>
                  </a:lnTo>
                  <a:lnTo>
                    <a:pt x="89916" y="0"/>
                  </a:lnTo>
                  <a:close/>
                </a:path>
                <a:path w="1651000" h="2056764">
                  <a:moveTo>
                    <a:pt x="312420" y="100584"/>
                  </a:moveTo>
                  <a:lnTo>
                    <a:pt x="224028" y="100584"/>
                  </a:lnTo>
                  <a:lnTo>
                    <a:pt x="224028" y="2056765"/>
                  </a:lnTo>
                  <a:lnTo>
                    <a:pt x="312420" y="2056765"/>
                  </a:lnTo>
                  <a:lnTo>
                    <a:pt x="312420" y="100584"/>
                  </a:lnTo>
                  <a:close/>
                </a:path>
                <a:path w="1651000" h="2056764">
                  <a:moveTo>
                    <a:pt x="534924" y="397764"/>
                  </a:moveTo>
                  <a:lnTo>
                    <a:pt x="446532" y="397764"/>
                  </a:lnTo>
                  <a:lnTo>
                    <a:pt x="446532" y="2056765"/>
                  </a:lnTo>
                  <a:lnTo>
                    <a:pt x="534924" y="2056765"/>
                  </a:lnTo>
                  <a:lnTo>
                    <a:pt x="534924" y="397764"/>
                  </a:lnTo>
                  <a:close/>
                </a:path>
                <a:path w="1651000" h="2056764">
                  <a:moveTo>
                    <a:pt x="758952" y="708660"/>
                  </a:moveTo>
                  <a:lnTo>
                    <a:pt x="669036" y="708660"/>
                  </a:lnTo>
                  <a:lnTo>
                    <a:pt x="669036" y="2056765"/>
                  </a:lnTo>
                  <a:lnTo>
                    <a:pt x="758952" y="2056765"/>
                  </a:lnTo>
                  <a:lnTo>
                    <a:pt x="758952" y="708660"/>
                  </a:lnTo>
                  <a:close/>
                </a:path>
                <a:path w="1651000" h="2056764">
                  <a:moveTo>
                    <a:pt x="981456" y="768096"/>
                  </a:moveTo>
                  <a:lnTo>
                    <a:pt x="891540" y="768096"/>
                  </a:lnTo>
                  <a:lnTo>
                    <a:pt x="891540" y="2056765"/>
                  </a:lnTo>
                  <a:lnTo>
                    <a:pt x="981456" y="2056765"/>
                  </a:lnTo>
                  <a:lnTo>
                    <a:pt x="981456" y="768096"/>
                  </a:lnTo>
                  <a:close/>
                </a:path>
                <a:path w="1651000" h="2056764">
                  <a:moveTo>
                    <a:pt x="1203960" y="836676"/>
                  </a:moveTo>
                  <a:lnTo>
                    <a:pt x="1115568" y="836676"/>
                  </a:lnTo>
                  <a:lnTo>
                    <a:pt x="1115568" y="2056765"/>
                  </a:lnTo>
                  <a:lnTo>
                    <a:pt x="1203960" y="2056765"/>
                  </a:lnTo>
                  <a:lnTo>
                    <a:pt x="1203960" y="836676"/>
                  </a:lnTo>
                  <a:close/>
                </a:path>
                <a:path w="1651000" h="2056764">
                  <a:moveTo>
                    <a:pt x="1427988" y="955548"/>
                  </a:moveTo>
                  <a:lnTo>
                    <a:pt x="1338072" y="955548"/>
                  </a:lnTo>
                  <a:lnTo>
                    <a:pt x="1338072" y="2056765"/>
                  </a:lnTo>
                  <a:lnTo>
                    <a:pt x="1427988" y="2056765"/>
                  </a:lnTo>
                  <a:lnTo>
                    <a:pt x="1427988" y="955548"/>
                  </a:lnTo>
                  <a:close/>
                </a:path>
                <a:path w="1651000" h="2056764">
                  <a:moveTo>
                    <a:pt x="1650492" y="1114044"/>
                  </a:moveTo>
                  <a:lnTo>
                    <a:pt x="1560576" y="1114044"/>
                  </a:lnTo>
                  <a:lnTo>
                    <a:pt x="1560576" y="2056765"/>
                  </a:lnTo>
                  <a:lnTo>
                    <a:pt x="1650492" y="2056765"/>
                  </a:lnTo>
                  <a:lnTo>
                    <a:pt x="1650492" y="1114044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5816219" y="4774057"/>
              <a:ext cx="1783714" cy="0"/>
            </a:xfrm>
            <a:custGeom>
              <a:avLst/>
              <a:gdLst/>
              <a:ahLst/>
              <a:cxnLst/>
              <a:rect l="l" t="t" r="r" b="b"/>
              <a:pathLst>
                <a:path w="1783715">
                  <a:moveTo>
                    <a:pt x="0" y="0"/>
                  </a:moveTo>
                  <a:lnTo>
                    <a:pt x="1783587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5927725" y="2680842"/>
              <a:ext cx="1560830" cy="1981200"/>
            </a:xfrm>
            <a:custGeom>
              <a:avLst/>
              <a:gdLst/>
              <a:ahLst/>
              <a:cxnLst/>
              <a:rect l="l" t="t" r="r" b="b"/>
              <a:pathLst>
                <a:path w="1560829" h="1981200">
                  <a:moveTo>
                    <a:pt x="0" y="1281557"/>
                  </a:moveTo>
                  <a:lnTo>
                    <a:pt x="223138" y="1749425"/>
                  </a:lnTo>
                  <a:lnTo>
                    <a:pt x="445642" y="1978025"/>
                  </a:lnTo>
                  <a:lnTo>
                    <a:pt x="668147" y="1970405"/>
                  </a:lnTo>
                  <a:lnTo>
                    <a:pt x="892175" y="1981200"/>
                  </a:lnTo>
                  <a:lnTo>
                    <a:pt x="1114678" y="1627505"/>
                  </a:lnTo>
                  <a:lnTo>
                    <a:pt x="1337182" y="1251077"/>
                  </a:lnTo>
                  <a:lnTo>
                    <a:pt x="1560576" y="0"/>
                  </a:lnTo>
                </a:path>
              </a:pathLst>
            </a:custGeom>
            <a:ln w="28574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7753350" y="2420238"/>
            <a:ext cx="387985" cy="2454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50%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40%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30%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10%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10%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30%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40%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50%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476621" y="4634865"/>
            <a:ext cx="5461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5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26112" y="2317851"/>
            <a:ext cx="586105" cy="2240280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9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350,000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8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300,000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8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250,000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8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200,000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8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150,000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8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100,000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8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50,000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42889" y="4874170"/>
            <a:ext cx="1764664" cy="3911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81915" marR="0" lvl="0" indent="0" defTabSz="914400" eaLnBrk="1" fontAlgn="auto" latinLnBrk="0" hangingPunct="1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PHX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1280" marR="5080" lvl="0" indent="-15240" defTabSz="914400" eaLnBrk="1" fontAlgn="auto" latinLnBrk="0" hangingPunct="1">
              <a:lnSpc>
                <a:spcPts val="176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DEN BOS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51435" marR="5715" lvl="0" indent="68580" defTabSz="914400" eaLnBrk="1" fontAlgn="auto" latinLnBrk="0" hangingPunct="1">
              <a:lnSpc>
                <a:spcPts val="17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IAD MSP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95885" marR="5080" lvl="0" indent="-83820" algn="just" defTabSz="914400" eaLnBrk="1" fontAlgn="auto" latinLnBrk="0" hangingPunct="1">
              <a:lnSpc>
                <a:spcPts val="176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MCO CLT TPA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188579" y="2831974"/>
            <a:ext cx="203835" cy="16732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%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Change: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2000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2023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754117" y="2941735"/>
            <a:ext cx="203835" cy="145351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2023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Metric</a:t>
            </a:r>
            <a:r>
              <a:rPr kumimoji="0" sz="1400" b="0" i="0" u="none" strike="noStrike" kern="0" cap="none" spc="-5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Tonnes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304535" y="1824989"/>
            <a:ext cx="2503805" cy="54229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lvl="0" indent="42545" defTabSz="914400" eaLnBrk="1" fontAlgn="auto" latinLnBrk="0" hangingPunct="1">
              <a:lnSpc>
                <a:spcPct val="103600"/>
              </a:lnSpc>
              <a:spcBef>
                <a:spcPts val="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5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U.S.</a:t>
            </a:r>
            <a:r>
              <a:rPr kumimoji="0" sz="1650" b="0" i="0" u="none" strike="noStrike" kern="0" cap="none" spc="5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65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International</a:t>
            </a:r>
            <a:r>
              <a:rPr kumimoji="0" sz="1650" b="0" i="0" u="none" strike="noStrike" kern="0" cap="none" spc="2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650" b="0" i="0" u="none" strike="noStrike" kern="0" cap="none" spc="-1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Gateways </a:t>
            </a:r>
            <a:r>
              <a:rPr kumimoji="0" sz="165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Dependent</a:t>
            </a:r>
            <a:r>
              <a:rPr kumimoji="0" sz="1650" b="0" i="0" u="none" strike="noStrike" kern="0" cap="none" spc="1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65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upon</a:t>
            </a:r>
            <a:r>
              <a:rPr kumimoji="0" sz="1650" b="0" i="0" u="none" strike="noStrike" kern="0" cap="none" spc="55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650" b="0" i="0" u="none" strike="noStrike" kern="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Belly</a:t>
            </a:r>
            <a:r>
              <a:rPr kumimoji="0" sz="1650" b="0" i="0" u="none" strike="noStrike" kern="0" cap="none" spc="6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650" b="0" i="0" u="none" strike="noStrike" kern="0" cap="none" spc="-2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endParaRPr kumimoji="0" sz="165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43938" y="5443524"/>
            <a:ext cx="60833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Data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Source: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Airports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Council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International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USDOT</a:t>
            </a:r>
            <a:r>
              <a:rPr kumimoji="0" sz="1200" b="1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T-100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analysis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by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Webber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7536" y="822706"/>
            <a:ext cx="511619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0" dirty="0">
                <a:latin typeface="Franklin Gothic Medium Cond"/>
                <a:cs typeface="Franklin Gothic Medium Cond"/>
              </a:rPr>
              <a:t>Origin</a:t>
            </a:r>
            <a:r>
              <a:rPr sz="2600" b="0" spc="-15" dirty="0">
                <a:latin typeface="Franklin Gothic Medium Cond"/>
                <a:cs typeface="Franklin Gothic Medium Cond"/>
              </a:rPr>
              <a:t> </a:t>
            </a:r>
            <a:r>
              <a:rPr sz="2600" b="0" dirty="0">
                <a:latin typeface="Franklin Gothic Medium Cond"/>
                <a:cs typeface="Franklin Gothic Medium Cond"/>
              </a:rPr>
              <a:t>&amp;</a:t>
            </a:r>
            <a:r>
              <a:rPr sz="2600" b="0" spc="25" dirty="0">
                <a:latin typeface="Franklin Gothic Medium Cond"/>
                <a:cs typeface="Franklin Gothic Medium Cond"/>
              </a:rPr>
              <a:t> </a:t>
            </a:r>
            <a:r>
              <a:rPr sz="2600" b="0" dirty="0">
                <a:latin typeface="Franklin Gothic Medium Cond"/>
                <a:cs typeface="Franklin Gothic Medium Cond"/>
              </a:rPr>
              <a:t>Destination</a:t>
            </a:r>
            <a:r>
              <a:rPr sz="2600" b="0" spc="-15" dirty="0">
                <a:latin typeface="Franklin Gothic Medium Cond"/>
                <a:cs typeface="Franklin Gothic Medium Cond"/>
              </a:rPr>
              <a:t> </a:t>
            </a:r>
            <a:r>
              <a:rPr sz="2600" b="0" dirty="0">
                <a:latin typeface="Franklin Gothic Medium Cond"/>
                <a:cs typeface="Franklin Gothic Medium Cond"/>
              </a:rPr>
              <a:t>(O&amp;D)</a:t>
            </a:r>
            <a:r>
              <a:rPr sz="2600" b="0" spc="-25" dirty="0">
                <a:latin typeface="Franklin Gothic Medium Cond"/>
                <a:cs typeface="Franklin Gothic Medium Cond"/>
              </a:rPr>
              <a:t> </a:t>
            </a:r>
            <a:r>
              <a:rPr sz="2600" b="0" dirty="0">
                <a:latin typeface="Franklin Gothic Medium Cond"/>
                <a:cs typeface="Franklin Gothic Medium Cond"/>
              </a:rPr>
              <a:t>Cargo</a:t>
            </a:r>
            <a:r>
              <a:rPr sz="2600" b="0" spc="-15" dirty="0">
                <a:latin typeface="Franklin Gothic Medium Cond"/>
                <a:cs typeface="Franklin Gothic Medium Cond"/>
              </a:rPr>
              <a:t> </a:t>
            </a:r>
            <a:r>
              <a:rPr sz="2600" b="0" spc="-10" dirty="0">
                <a:latin typeface="Franklin Gothic Medium Cond"/>
                <a:cs typeface="Franklin Gothic Medium Cond"/>
              </a:rPr>
              <a:t>Airports</a:t>
            </a:r>
            <a:endParaRPr sz="2600">
              <a:latin typeface="Franklin Gothic Medium Cond"/>
              <a:cs typeface="Franklin Gothic Medium C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3943" y="1266570"/>
            <a:ext cx="379031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785" marR="0" lvl="0" indent="-172085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>
                <a:srgbClr val="A41E36"/>
              </a:buClr>
              <a:buSzPct val="125000"/>
              <a:buFont typeface="Arial"/>
              <a:buChar char="•"/>
              <a:tabLst>
                <a:tab pos="184785" algn="l"/>
              </a:tabLst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Few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U.S.</a:t>
            </a:r>
            <a:r>
              <a:rPr kumimoji="0" sz="14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airports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hubs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passenger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all-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3943" y="1458595"/>
            <a:ext cx="3886835" cy="400177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84785" marR="307975" lvl="0" indent="0" defTabSz="914400" eaLnBrk="1" fontAlgn="auto" latinLnBrk="0" hangingPunct="1">
              <a:lnSpc>
                <a:spcPts val="1510"/>
              </a:lnSpc>
              <a:spcBef>
                <a:spcPts val="2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airlines,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but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still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provide</a:t>
            </a:r>
            <a:r>
              <a:rPr kumimoji="0" sz="1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critical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access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local/regional</a:t>
            </a:r>
            <a:r>
              <a:rPr kumimoji="0" sz="1400" b="0" i="0" u="none" strike="noStrike" kern="0" cap="none" spc="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markets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83515" marR="44450" lvl="0" indent="-171450" defTabSz="914400" eaLnBrk="1" fontAlgn="auto" latinLnBrk="0" hangingPunct="1">
              <a:lnSpc>
                <a:spcPct val="90000"/>
              </a:lnSpc>
              <a:spcBef>
                <a:spcPts val="785"/>
              </a:spcBef>
              <a:spcAft>
                <a:spcPts val="0"/>
              </a:spcAft>
              <a:buClr>
                <a:srgbClr val="A41E36"/>
              </a:buClr>
              <a:buSzPct val="125000"/>
              <a:buFont typeface="Arial"/>
              <a:buChar char="•"/>
              <a:tabLst>
                <a:tab pos="184785" algn="l"/>
              </a:tabLst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biggest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shippers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many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markets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 	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key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manufacturing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distribution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companies.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As 	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pandemic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proved,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industry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 	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lifeline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life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sciences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reach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citizens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84785" marR="5080" lvl="0" indent="-172720" defTabSz="914400" eaLnBrk="1" fontAlgn="auto" latinLnBrk="0" hangingPunct="1">
              <a:lnSpc>
                <a:spcPct val="90000"/>
              </a:lnSpc>
              <a:spcBef>
                <a:spcPts val="805"/>
              </a:spcBef>
              <a:spcAft>
                <a:spcPts val="0"/>
              </a:spcAft>
              <a:buClr>
                <a:srgbClr val="A41E36"/>
              </a:buClr>
              <a:buSzPct val="125000"/>
              <a:buFont typeface="Arial"/>
              <a:buChar char="•"/>
              <a:tabLst>
                <a:tab pos="184785" algn="l"/>
              </a:tabLst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Due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age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many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U.S.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airports,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legacy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 facilities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often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located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areas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now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needed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expansion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passenger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terminals.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Therefore,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projects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often</a:t>
            </a:r>
            <a:r>
              <a:rPr kumimoji="0" sz="1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require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infrastructure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(including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utilities)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other</a:t>
            </a:r>
            <a:r>
              <a:rPr kumimoji="0" sz="1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enabling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projects</a:t>
            </a:r>
            <a:r>
              <a:rPr kumimoji="0" sz="14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that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cannot</a:t>
            </a:r>
            <a:r>
              <a:rPr kumimoji="0" sz="1400" b="0" i="0" u="none" strike="noStrike" kern="0" cap="none" spc="5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borne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entirely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by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tenants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84785" marR="10795" lvl="0" indent="-172720" defTabSz="914400" eaLnBrk="1" fontAlgn="auto" latinLnBrk="0" hangingPunct="1">
              <a:lnSpc>
                <a:spcPts val="1510"/>
              </a:lnSpc>
              <a:spcBef>
                <a:spcPts val="815"/>
              </a:spcBef>
              <a:spcAft>
                <a:spcPts val="0"/>
              </a:spcAft>
              <a:buClr>
                <a:srgbClr val="A41E36"/>
              </a:buClr>
              <a:buSzPct val="125000"/>
              <a:buFont typeface="Arial"/>
              <a:buChar char="•"/>
              <a:tabLst>
                <a:tab pos="184785" algn="l"/>
              </a:tabLst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Some</a:t>
            </a:r>
            <a:r>
              <a:rPr kumimoji="0" sz="1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these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airports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will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become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even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more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critical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as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alternatives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increasingly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congested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legacy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gateways.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example, currently Boston-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area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segmented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into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S.</a:t>
            </a:r>
            <a:r>
              <a:rPr kumimoji="0" sz="1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Boston</a:t>
            </a:r>
            <a:r>
              <a:rPr kumimoji="0" sz="1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(to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Providence,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RI),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N.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Boston</a:t>
            </a:r>
            <a:r>
              <a:rPr kumimoji="0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(to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Manchester,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NH)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84785" marR="0" lvl="0" indent="0" defTabSz="914400" eaLnBrk="1" fontAlgn="auto" latinLnBrk="0" hangingPunct="1">
              <a:lnSpc>
                <a:spcPts val="141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W.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Boston</a:t>
            </a:r>
            <a:r>
              <a:rPr kumimoji="0" sz="1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(to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Hartford,</a:t>
            </a:r>
            <a:r>
              <a:rPr kumimoji="0" sz="1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CT)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only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critical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84785" marR="0" lvl="0" indent="0" defTabSz="914400" eaLnBrk="1" fontAlgn="auto" latinLnBrk="0" hangingPunct="1">
              <a:lnSpc>
                <a:spcPts val="15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overnight,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AM-delivery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shipments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routed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over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BOS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821554" y="1829942"/>
          <a:ext cx="3192777" cy="3097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7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1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5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085">
                <a:tc>
                  <a:txBody>
                    <a:bodyPr/>
                    <a:lstStyle/>
                    <a:p>
                      <a:pPr marL="1905"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ACI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rank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City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(Airport</a:t>
                      </a:r>
                      <a:r>
                        <a:rPr sz="11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Code)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ts val="1260"/>
                        </a:lnSpc>
                      </a:pPr>
                      <a:r>
                        <a:rPr sz="11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60"/>
                        </a:lnSpc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2023/2015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905"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41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55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San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Diego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(SAN)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122,945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-24.2%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905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44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6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San</a:t>
                      </a:r>
                      <a:r>
                        <a:rPr sz="11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Antonio</a:t>
                      </a:r>
                      <a:r>
                        <a:rPr sz="11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(SAT)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109,448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b="1" spc="-20" dirty="0">
                          <a:latin typeface="Calibri"/>
                          <a:cs typeface="Calibri"/>
                        </a:rPr>
                        <a:t>3.7%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905"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45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55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Kansas</a:t>
                      </a:r>
                      <a:r>
                        <a:rPr sz="11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City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(MCI)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107,755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13.2%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905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46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6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Manchester</a:t>
                      </a:r>
                      <a:r>
                        <a:rPr sz="11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(MHT)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106,320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47.4%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905"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47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55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Fort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Lauderdale</a:t>
                      </a:r>
                      <a:r>
                        <a:rPr sz="11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(FLL)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95,126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27.0%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905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48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6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Richmond</a:t>
                      </a:r>
                      <a:r>
                        <a:rPr sz="11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(RIC)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93,684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73.7%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905"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51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55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Pittsburgh</a:t>
                      </a:r>
                      <a:r>
                        <a:rPr sz="1100" b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(PIT)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86,361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11.4%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905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55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6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St.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Louis</a:t>
                      </a:r>
                      <a:r>
                        <a:rPr sz="11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(STL)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72,318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26.9%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905"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Jacksonville</a:t>
                      </a:r>
                      <a:r>
                        <a:rPr sz="1100" b="1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(JAX)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71,550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20" dirty="0">
                          <a:latin typeface="Calibri"/>
                          <a:cs typeface="Calibri"/>
                        </a:rPr>
                        <a:t>8.7%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905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57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6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Greer,</a:t>
                      </a:r>
                      <a:r>
                        <a:rPr sz="11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SC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(GSP)</a:t>
                      </a:r>
                      <a:r>
                        <a:rPr sz="11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0" dirty="0">
                          <a:latin typeface="Calibri"/>
                          <a:cs typeface="Calibri"/>
                        </a:rPr>
                        <a:t>*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71,410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163.5%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905"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59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55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Milwaukee</a:t>
                      </a:r>
                      <a:r>
                        <a:rPr sz="1100" b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(MKE)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59,139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-13.3%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905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60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6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New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Orleans</a:t>
                      </a:r>
                      <a:r>
                        <a:rPr sz="11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(MSY)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58,151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44.7%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905"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72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55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Nashville</a:t>
                      </a:r>
                      <a:r>
                        <a:rPr sz="11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(BNA)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45,152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21.1%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905"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92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6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Norfolk</a:t>
                      </a:r>
                      <a:r>
                        <a:rPr sz="11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(ORF)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25,435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5.6%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905"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94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55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Wichita</a:t>
                      </a:r>
                      <a:r>
                        <a:rPr sz="11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(ICT)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24,074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20" dirty="0">
                          <a:latin typeface="Calibri"/>
                          <a:cs typeface="Calibri"/>
                        </a:rPr>
                        <a:t>3.0%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109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6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Little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Rock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 (LIT)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13,608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6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-30.2%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115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255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Jackson</a:t>
                      </a:r>
                      <a:r>
                        <a:rPr sz="11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(JAN)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9,708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55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18.9%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900040" y="5040629"/>
            <a:ext cx="30562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Data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Source:</a:t>
            </a:r>
            <a:r>
              <a:rPr kumimoji="0" sz="12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Airports</a:t>
            </a:r>
            <a:r>
              <a:rPr kumimoji="0" sz="12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Council</a:t>
            </a:r>
            <a:r>
              <a:rPr kumimoji="0" sz="12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International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and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USDOT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T-100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with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analysis</a:t>
            </a:r>
            <a:r>
              <a:rPr kumimoji="0" sz="12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by</a:t>
            </a:r>
            <a:r>
              <a:rPr kumimoji="0" sz="1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Webber</a:t>
            </a:r>
            <a:r>
              <a:rPr kumimoji="0" sz="1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Air</a:t>
            </a:r>
            <a:r>
              <a:rPr kumimoji="0" sz="1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Cargo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8888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fdd7eab-d955-48cd-bb2e-845b71b8db27">
      <Terms xmlns="http://schemas.microsoft.com/office/infopath/2007/PartnerControls"/>
    </lcf76f155ced4ddcb4097134ff3c332f>
    <TaxCatchAll xmlns="1a74805c-afbb-4e0c-945c-023b4a05e1e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C7280871900E46863CF69185A809F1" ma:contentTypeVersion="18" ma:contentTypeDescription="Create a new document." ma:contentTypeScope="" ma:versionID="2f8d75bf5ff3b29e3497310f595c20b8">
  <xsd:schema xmlns:xsd="http://www.w3.org/2001/XMLSchema" xmlns:xs="http://www.w3.org/2001/XMLSchema" xmlns:p="http://schemas.microsoft.com/office/2006/metadata/properties" xmlns:ns2="cfdd7eab-d955-48cd-bb2e-845b71b8db27" xmlns:ns3="1a74805c-afbb-4e0c-945c-023b4a05e1e7" targetNamespace="http://schemas.microsoft.com/office/2006/metadata/properties" ma:root="true" ma:fieldsID="0f7e26319309a8fd18f75e59011db4e7" ns2:_="" ns3:_="">
    <xsd:import namespace="cfdd7eab-d955-48cd-bb2e-845b71b8db27"/>
    <xsd:import namespace="1a74805c-afbb-4e0c-945c-023b4a05e1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dd7eab-d955-48cd-bb2e-845b71b8db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8197a64-234f-49c2-944a-b413c8dd63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74805c-afbb-4e0c-945c-023b4a05e1e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0af1e0a-f789-4f4b-9e18-cb01279192a6}" ma:internalName="TaxCatchAll" ma:showField="CatchAllData" ma:web="1a74805c-afbb-4e0c-945c-023b4a05e1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B4AD50-3876-4FB9-B216-4FC1DEF0C4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C5FD41-59E0-4DA0-BE0C-4C2644BFC994}">
  <ds:schemaRefs>
    <ds:schemaRef ds:uri="http://schemas.microsoft.com/office/2006/metadata/properties"/>
    <ds:schemaRef ds:uri="http://schemas.microsoft.com/office/infopath/2007/PartnerControls"/>
    <ds:schemaRef ds:uri="cfdd7eab-d955-48cd-bb2e-845b71b8db27"/>
    <ds:schemaRef ds:uri="1a74805c-afbb-4e0c-945c-023b4a05e1e7"/>
  </ds:schemaRefs>
</ds:datastoreItem>
</file>

<file path=customXml/itemProps3.xml><?xml version="1.0" encoding="utf-8"?>
<ds:datastoreItem xmlns:ds="http://schemas.openxmlformats.org/officeDocument/2006/customXml" ds:itemID="{4097BB63-C04B-4AD3-823D-CA226E89FA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dd7eab-d955-48cd-bb2e-845b71b8db27"/>
    <ds:schemaRef ds:uri="1a74805c-afbb-4e0c-945c-023b4a05e1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NCBFAA Template</Template>
  <TotalTime>1180</TotalTime>
  <Words>1393</Words>
  <Application>Microsoft Office PowerPoint</Application>
  <PresentationFormat>On-screen Show (4:3)</PresentationFormat>
  <Paragraphs>272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Aptos</vt:lpstr>
      <vt:lpstr>Arial</vt:lpstr>
      <vt:lpstr>Arial Narrow</vt:lpstr>
      <vt:lpstr>Brush Script MT</vt:lpstr>
      <vt:lpstr>Calibri</vt:lpstr>
      <vt:lpstr>Franklin Gothic Medium Cond</vt:lpstr>
      <vt:lpstr>Gill Sans MT</vt:lpstr>
      <vt:lpstr>Office Theme</vt:lpstr>
      <vt:lpstr>1_Office Theme</vt:lpstr>
      <vt:lpstr>Addressing Air Cargo Challenges:  Insights from Recent Studies </vt:lpstr>
      <vt:lpstr>Addressing Air Cargo Challenges at U.S. Airports</vt:lpstr>
      <vt:lpstr>White Paper: Safeguarding the Future of Air Cargo: Its Economic Importance &amp; Critical Need for Investment</vt:lpstr>
      <vt:lpstr>Primary Recommendations</vt:lpstr>
      <vt:lpstr>Implementation</vt:lpstr>
      <vt:lpstr>Top U.S. Cargo Airports, ranked by 2023 total cargo tonnage</vt:lpstr>
      <vt:lpstr>Integrator Hubs &amp; Amazon Gateways</vt:lpstr>
      <vt:lpstr>International Air Cargo Gateways</vt:lpstr>
      <vt:lpstr>Origin &amp; Destination (O&amp;D) Cargo Airports</vt:lpstr>
      <vt:lpstr>Top U.S. Northeastern Airports</vt:lpstr>
      <vt:lpstr>Thank You</vt:lpstr>
      <vt:lpstr>Questions?</vt:lpstr>
    </vt:vector>
  </TitlesOfParts>
  <Company>Cole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AI in Customs  and Trade Compliance</dc:title>
  <dc:creator>Joe Trulik</dc:creator>
  <cp:lastModifiedBy>Chris Gillis</cp:lastModifiedBy>
  <cp:revision>16</cp:revision>
  <dcterms:created xsi:type="dcterms:W3CDTF">2024-04-11T12:24:26Z</dcterms:created>
  <dcterms:modified xsi:type="dcterms:W3CDTF">2025-04-06T17:43:15Z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0x010100F5C7280871900E46863CF69185A809F1</vt:lpwstr>
  </property>
  <property fmtid="{D5CDD505-2E9C-101B-9397-08002B2CF9AE}" pid="3" name="Order">
    <vt:r8>1110200</vt:r8>
  </property>
  <property fmtid="{D5CDD505-2E9C-101B-9397-08002B2CF9AE}" pid="4" name="MediaServiceImageTags">
    <vt:lpwstr/>
  </property>
</Properties>
</file>