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 id="2147483685" r:id="rId6"/>
    <p:sldMasterId id="2147483690" r:id="rId7"/>
  </p:sldMasterIdLst>
  <p:notesMasterIdLst>
    <p:notesMasterId r:id="rId38"/>
  </p:notesMasterIdLst>
  <p:sldIdLst>
    <p:sldId id="266" r:id="rId8"/>
    <p:sldId id="1098" r:id="rId9"/>
    <p:sldId id="1099" r:id="rId10"/>
    <p:sldId id="3348" r:id="rId11"/>
    <p:sldId id="3357" r:id="rId12"/>
    <p:sldId id="260" r:id="rId13"/>
    <p:sldId id="261" r:id="rId14"/>
    <p:sldId id="264" r:id="rId15"/>
    <p:sldId id="3356" r:id="rId16"/>
    <p:sldId id="3363" r:id="rId17"/>
    <p:sldId id="256" r:id="rId18"/>
    <p:sldId id="3347" r:id="rId19"/>
    <p:sldId id="3362" r:id="rId20"/>
    <p:sldId id="3365" r:id="rId21"/>
    <p:sldId id="3366" r:id="rId22"/>
    <p:sldId id="3367" r:id="rId23"/>
    <p:sldId id="3368" r:id="rId24"/>
    <p:sldId id="3369" r:id="rId25"/>
    <p:sldId id="3370" r:id="rId26"/>
    <p:sldId id="3371" r:id="rId27"/>
    <p:sldId id="3372" r:id="rId28"/>
    <p:sldId id="3373" r:id="rId29"/>
    <p:sldId id="3374" r:id="rId30"/>
    <p:sldId id="3375" r:id="rId31"/>
    <p:sldId id="3376" r:id="rId32"/>
    <p:sldId id="3377" r:id="rId33"/>
    <p:sldId id="3378" r:id="rId34"/>
    <p:sldId id="3379" r:id="rId35"/>
    <p:sldId id="3380" r:id="rId36"/>
    <p:sldId id="25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4041A-FB71-429E-A8D1-54E03537C038}" v="2" dt="2025-03-28T20:21:23.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Gillis" userId="b285c2c8-4541-4920-bf77-1128a7227f85" providerId="ADAL" clId="{1F24041A-FB71-429E-A8D1-54E03537C038}"/>
    <pc:docChg chg="modSld">
      <pc:chgData name="Beth Gillis" userId="b285c2c8-4541-4920-bf77-1128a7227f85" providerId="ADAL" clId="{1F24041A-FB71-429E-A8D1-54E03537C038}" dt="2025-03-28T20:22:16.610" v="15"/>
      <pc:docMkLst>
        <pc:docMk/>
      </pc:docMkLst>
      <pc:sldChg chg="modSp mod">
        <pc:chgData name="Beth Gillis" userId="b285c2c8-4541-4920-bf77-1128a7227f85" providerId="ADAL" clId="{1F24041A-FB71-429E-A8D1-54E03537C038}" dt="2025-03-28T20:22:16.610" v="15"/>
        <pc:sldMkLst>
          <pc:docMk/>
          <pc:sldMk cId="0" sldId="266"/>
        </pc:sldMkLst>
        <pc:spChg chg="mod">
          <ac:chgData name="Beth Gillis" userId="b285c2c8-4541-4920-bf77-1128a7227f85" providerId="ADAL" clId="{1F24041A-FB71-429E-A8D1-54E03537C038}" dt="2025-03-28T20:21:48.604" v="12"/>
          <ac:spMkLst>
            <pc:docMk/>
            <pc:sldMk cId="0" sldId="266"/>
            <ac:spMk id="3" creationId="{35C0C753-5926-0CBB-C435-79397509DD13}"/>
          </ac:spMkLst>
        </pc:spChg>
        <pc:spChg chg="mod">
          <ac:chgData name="Beth Gillis" userId="b285c2c8-4541-4920-bf77-1128a7227f85" providerId="ADAL" clId="{1F24041A-FB71-429E-A8D1-54E03537C038}" dt="2025-03-28T20:21:17.435" v="8"/>
          <ac:spMkLst>
            <pc:docMk/>
            <pc:sldMk cId="0" sldId="266"/>
            <ac:spMk id="11" creationId="{6FB95A4C-E40C-D226-AC48-B15F71EEDF17}"/>
          </ac:spMkLst>
        </pc:spChg>
        <pc:spChg chg="mod">
          <ac:chgData name="Beth Gillis" userId="b285c2c8-4541-4920-bf77-1128a7227f85" providerId="ADAL" clId="{1F24041A-FB71-429E-A8D1-54E03537C038}" dt="2025-03-28T20:20:07.330" v="1" actId="20577"/>
          <ac:spMkLst>
            <pc:docMk/>
            <pc:sldMk cId="0" sldId="266"/>
            <ac:spMk id="7170" creationId="{ECABE985-DF51-4081-BF8E-0EAE10DA8C57}"/>
          </ac:spMkLst>
        </pc:spChg>
        <pc:spChg chg="mod">
          <ac:chgData name="Beth Gillis" userId="b285c2c8-4541-4920-bf77-1128a7227f85" providerId="ADAL" clId="{1F24041A-FB71-429E-A8D1-54E03537C038}" dt="2025-03-28T20:20:32.704" v="4"/>
          <ac:spMkLst>
            <pc:docMk/>
            <pc:sldMk cId="0" sldId="266"/>
            <ac:spMk id="7178" creationId="{20596A0D-E1E2-4EE3-B9DC-25C13E48AD82}"/>
          </ac:spMkLst>
        </pc:spChg>
        <pc:spChg chg="mod">
          <ac:chgData name="Beth Gillis" userId="b285c2c8-4541-4920-bf77-1128a7227f85" providerId="ADAL" clId="{1F24041A-FB71-429E-A8D1-54E03537C038}" dt="2025-03-28T20:22:16.610" v="15"/>
          <ac:spMkLst>
            <pc:docMk/>
            <pc:sldMk cId="0" sldId="266"/>
            <ac:spMk id="7180" creationId="{2E6B1392-B92F-49F4-ACEC-738E2FDF60C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1320D-0040-4DBB-87CF-31646753DEC6}" type="datetimeFigureOut">
              <a:rPr lang="en-US" smtClean="0"/>
              <a:t>4/9/2025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B5FAC-B82F-4064-9CFE-F1F4F6CB9018}" type="slidenum">
              <a:rPr lang="en-US" smtClean="0"/>
              <a:t>‹#›</a:t>
            </a:fld>
            <a:endParaRPr lang="en-US"/>
          </a:p>
        </p:txBody>
      </p:sp>
    </p:spTree>
    <p:extLst>
      <p:ext uri="{BB962C8B-B14F-4D97-AF65-F5344CB8AC3E}">
        <p14:creationId xmlns:p14="http://schemas.microsoft.com/office/powerpoint/2010/main" val="117295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1454F78-00C1-4141-8D31-604BFA81ED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C310A77B-21E5-4EBC-8906-82AE362D34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18B2DA62-8A11-4A98-BCF8-1B08364D41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FF1A34-8E00-43ED-92B7-427221692C82}" type="slidenum">
              <a:rPr lang="en-US" altLang="en-US" smtClean="0"/>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14438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22C14-0B08-49AA-4595-409BA8856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1B6D7-8AF4-2DC5-F20D-B7BEE4E87C2C}"/>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35CF8251-BECE-2CF3-3294-627D539A50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BB4CEF-9FB5-9AF4-62F2-456C64D45F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0A837-2CBF-428F-B192-C105A38A6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396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A8BA0-BA55-9940-0B19-8265DAA9DC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794FF-40E4-2D86-10B1-4C4D4DA2E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267EC-B5EC-0197-98FD-22D09954CE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72098C-E901-2EF5-A127-BE6C09562B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0A837-2CBF-428F-B192-C105A38A6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10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65521B-4CDC-42C8-B0D2-7347A2A52E8A}"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133022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5521B-4CDC-42C8-B0D2-7347A2A52E8A}"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23820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5521B-4CDC-42C8-B0D2-7347A2A52E8A}"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775843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860E9-C87B-8658-D1A3-A7AE0563009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1CB6BCF-624D-195F-D765-CABFA5821D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57B2C48-4BCB-F81E-4AED-E4D9CDE7E329}"/>
              </a:ext>
            </a:extLst>
          </p:cNvPr>
          <p:cNvSpPr>
            <a:spLocks noGrp="1"/>
          </p:cNvSpPr>
          <p:nvPr>
            <p:ph type="dt" sz="half" idx="10"/>
          </p:nvPr>
        </p:nvSpPr>
        <p:spPr/>
        <p:txBody>
          <a:bodyPr/>
          <a:lstStyle/>
          <a:p>
            <a:fld id="{E42528E0-A15B-436A-9C2C-6A946FE576F3}" type="datetimeFigureOut">
              <a:rPr lang="en-US" smtClean="0"/>
              <a:t>4/9/2025</a:t>
            </a:fld>
            <a:endParaRPr lang="en-US"/>
          </a:p>
        </p:txBody>
      </p:sp>
      <p:sp>
        <p:nvSpPr>
          <p:cNvPr id="5" name="Footer Placeholder 4">
            <a:extLst>
              <a:ext uri="{FF2B5EF4-FFF2-40B4-BE49-F238E27FC236}">
                <a16:creationId xmlns:a16="http://schemas.microsoft.com/office/drawing/2014/main" id="{9FC0EB5A-8182-D9F2-0A2C-9F5CB5CAC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6AA91-5B65-B585-0856-DCC90A7E40C3}"/>
              </a:ext>
            </a:extLst>
          </p:cNvPr>
          <p:cNvSpPr>
            <a:spLocks noGrp="1"/>
          </p:cNvSpPr>
          <p:nvPr>
            <p:ph type="sldNum" sz="quarter" idx="12"/>
          </p:nvPr>
        </p:nvSpPr>
        <p:spPr/>
        <p:txBody>
          <a:bodyPr/>
          <a:lstStyle/>
          <a:p>
            <a:fld id="{A1299425-BC9E-434E-A2E2-2264C0168CD5}" type="slidenum">
              <a:rPr lang="en-US" smtClean="0"/>
              <a:t>‹#›</a:t>
            </a:fld>
            <a:endParaRPr lang="en-US"/>
          </a:p>
        </p:txBody>
      </p:sp>
    </p:spTree>
    <p:extLst>
      <p:ext uri="{BB962C8B-B14F-4D97-AF65-F5344CB8AC3E}">
        <p14:creationId xmlns:p14="http://schemas.microsoft.com/office/powerpoint/2010/main" val="1331888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3A05-BCCE-4FF7-D407-192568FD6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8A037-753A-F8EA-5746-190015E5B8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A6F67-C369-A4BC-1E60-802A00A69D44}"/>
              </a:ext>
            </a:extLst>
          </p:cNvPr>
          <p:cNvSpPr>
            <a:spLocks noGrp="1"/>
          </p:cNvSpPr>
          <p:nvPr>
            <p:ph type="dt" sz="half" idx="10"/>
          </p:nvPr>
        </p:nvSpPr>
        <p:spPr/>
        <p:txBody>
          <a:bodyPr/>
          <a:lstStyle/>
          <a:p>
            <a:fld id="{E42528E0-A15B-436A-9C2C-6A946FE576F3}" type="datetimeFigureOut">
              <a:rPr lang="en-US" smtClean="0"/>
              <a:t>4/9/2025</a:t>
            </a:fld>
            <a:endParaRPr lang="en-US"/>
          </a:p>
        </p:txBody>
      </p:sp>
      <p:sp>
        <p:nvSpPr>
          <p:cNvPr id="5" name="Footer Placeholder 4">
            <a:extLst>
              <a:ext uri="{FF2B5EF4-FFF2-40B4-BE49-F238E27FC236}">
                <a16:creationId xmlns:a16="http://schemas.microsoft.com/office/drawing/2014/main" id="{A9CCDCA1-2225-AE11-28DB-E5A87072C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A221D-C9B1-D38C-56A4-B95498E1560B}"/>
              </a:ext>
            </a:extLst>
          </p:cNvPr>
          <p:cNvSpPr>
            <a:spLocks noGrp="1"/>
          </p:cNvSpPr>
          <p:nvPr>
            <p:ph type="sldNum" sz="quarter" idx="12"/>
          </p:nvPr>
        </p:nvSpPr>
        <p:spPr/>
        <p:txBody>
          <a:bodyPr/>
          <a:lstStyle/>
          <a:p>
            <a:fld id="{A1299425-BC9E-434E-A2E2-2264C0168CD5}" type="slidenum">
              <a:rPr lang="en-US" smtClean="0"/>
              <a:t>‹#›</a:t>
            </a:fld>
            <a:endParaRPr lang="en-US"/>
          </a:p>
        </p:txBody>
      </p:sp>
    </p:spTree>
    <p:extLst>
      <p:ext uri="{BB962C8B-B14F-4D97-AF65-F5344CB8AC3E}">
        <p14:creationId xmlns:p14="http://schemas.microsoft.com/office/powerpoint/2010/main" val="209948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29991-AAA2-173C-A305-86D20D866F8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AE635D4-604B-6962-FCFC-B5F3FD2B9951}"/>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15B67F-709D-1E31-8C86-E0103C1AE12C}"/>
              </a:ext>
            </a:extLst>
          </p:cNvPr>
          <p:cNvSpPr>
            <a:spLocks noGrp="1"/>
          </p:cNvSpPr>
          <p:nvPr>
            <p:ph type="dt" sz="half" idx="10"/>
          </p:nvPr>
        </p:nvSpPr>
        <p:spPr/>
        <p:txBody>
          <a:bodyPr/>
          <a:lstStyle/>
          <a:p>
            <a:fld id="{E42528E0-A15B-436A-9C2C-6A946FE576F3}" type="datetimeFigureOut">
              <a:rPr lang="en-US" smtClean="0"/>
              <a:t>4/9/2025</a:t>
            </a:fld>
            <a:endParaRPr lang="en-US"/>
          </a:p>
        </p:txBody>
      </p:sp>
      <p:sp>
        <p:nvSpPr>
          <p:cNvPr id="5" name="Footer Placeholder 4">
            <a:extLst>
              <a:ext uri="{FF2B5EF4-FFF2-40B4-BE49-F238E27FC236}">
                <a16:creationId xmlns:a16="http://schemas.microsoft.com/office/drawing/2014/main" id="{49FCA9BB-2EB9-5085-EBE7-D467F89DB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E45CD-A606-8152-076C-A8823EBDF9D1}"/>
              </a:ext>
            </a:extLst>
          </p:cNvPr>
          <p:cNvSpPr>
            <a:spLocks noGrp="1"/>
          </p:cNvSpPr>
          <p:nvPr>
            <p:ph type="sldNum" sz="quarter" idx="12"/>
          </p:nvPr>
        </p:nvSpPr>
        <p:spPr/>
        <p:txBody>
          <a:bodyPr/>
          <a:lstStyle/>
          <a:p>
            <a:fld id="{A1299425-BC9E-434E-A2E2-2264C0168CD5}" type="slidenum">
              <a:rPr lang="en-US" smtClean="0"/>
              <a:t>‹#›</a:t>
            </a:fld>
            <a:endParaRPr lang="en-US"/>
          </a:p>
        </p:txBody>
      </p:sp>
    </p:spTree>
    <p:extLst>
      <p:ext uri="{BB962C8B-B14F-4D97-AF65-F5344CB8AC3E}">
        <p14:creationId xmlns:p14="http://schemas.microsoft.com/office/powerpoint/2010/main" val="3663207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B24A0-2948-526A-616B-219E99535D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4D1530-0A5F-8E9D-7A63-D64ABDBB17D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94269F-9503-7BFA-6AD1-B09002C928B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E039FB-014E-86FE-B749-F170506B3278}"/>
              </a:ext>
            </a:extLst>
          </p:cNvPr>
          <p:cNvSpPr>
            <a:spLocks noGrp="1"/>
          </p:cNvSpPr>
          <p:nvPr>
            <p:ph type="dt" sz="half" idx="10"/>
          </p:nvPr>
        </p:nvSpPr>
        <p:spPr/>
        <p:txBody>
          <a:bodyPr/>
          <a:lstStyle/>
          <a:p>
            <a:fld id="{E42528E0-A15B-436A-9C2C-6A946FE576F3}" type="datetimeFigureOut">
              <a:rPr lang="en-US" smtClean="0"/>
              <a:t>4/9/2025</a:t>
            </a:fld>
            <a:endParaRPr lang="en-US"/>
          </a:p>
        </p:txBody>
      </p:sp>
      <p:sp>
        <p:nvSpPr>
          <p:cNvPr id="6" name="Footer Placeholder 5">
            <a:extLst>
              <a:ext uri="{FF2B5EF4-FFF2-40B4-BE49-F238E27FC236}">
                <a16:creationId xmlns:a16="http://schemas.microsoft.com/office/drawing/2014/main" id="{62F7F2BA-8CB7-D7D9-108A-5EE74D74AB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AD6318-8DC0-AE36-7EEA-9237C4F54B06}"/>
              </a:ext>
            </a:extLst>
          </p:cNvPr>
          <p:cNvSpPr>
            <a:spLocks noGrp="1"/>
          </p:cNvSpPr>
          <p:nvPr>
            <p:ph type="sldNum" sz="quarter" idx="12"/>
          </p:nvPr>
        </p:nvSpPr>
        <p:spPr/>
        <p:txBody>
          <a:bodyPr/>
          <a:lstStyle/>
          <a:p>
            <a:fld id="{A1299425-BC9E-434E-A2E2-2264C0168CD5}" type="slidenum">
              <a:rPr lang="en-US" smtClean="0"/>
              <a:t>‹#›</a:t>
            </a:fld>
            <a:endParaRPr lang="en-US"/>
          </a:p>
        </p:txBody>
      </p:sp>
    </p:spTree>
    <p:extLst>
      <p:ext uri="{BB962C8B-B14F-4D97-AF65-F5344CB8AC3E}">
        <p14:creationId xmlns:p14="http://schemas.microsoft.com/office/powerpoint/2010/main" val="2349138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8F5F5-D5D9-FE80-8CEE-BCEE37D0F2C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744AA2-E938-9B0D-0AF7-765A19EB93E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6B794B9-1E23-AC89-BEB5-BE4F6A63983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D6FB8-9440-7184-7C48-2680C078993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EB6BDD5-1B22-66B4-D449-C7337913745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9599D9-D021-1DE2-91DB-9C875DC1BB8F}"/>
              </a:ext>
            </a:extLst>
          </p:cNvPr>
          <p:cNvSpPr>
            <a:spLocks noGrp="1"/>
          </p:cNvSpPr>
          <p:nvPr>
            <p:ph type="dt" sz="half" idx="10"/>
          </p:nvPr>
        </p:nvSpPr>
        <p:spPr/>
        <p:txBody>
          <a:bodyPr/>
          <a:lstStyle/>
          <a:p>
            <a:fld id="{E42528E0-A15B-436A-9C2C-6A946FE576F3}" type="datetimeFigureOut">
              <a:rPr lang="en-US" smtClean="0"/>
              <a:t>4/9/2025</a:t>
            </a:fld>
            <a:endParaRPr lang="en-US"/>
          </a:p>
        </p:txBody>
      </p:sp>
      <p:sp>
        <p:nvSpPr>
          <p:cNvPr id="8" name="Footer Placeholder 7">
            <a:extLst>
              <a:ext uri="{FF2B5EF4-FFF2-40B4-BE49-F238E27FC236}">
                <a16:creationId xmlns:a16="http://schemas.microsoft.com/office/drawing/2014/main" id="{20ABB71F-55FD-1EF8-38C7-8330F3D4A6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A39FA0-822B-6B4C-F63C-5D198C5FBB8C}"/>
              </a:ext>
            </a:extLst>
          </p:cNvPr>
          <p:cNvSpPr>
            <a:spLocks noGrp="1"/>
          </p:cNvSpPr>
          <p:nvPr>
            <p:ph type="sldNum" sz="quarter" idx="12"/>
          </p:nvPr>
        </p:nvSpPr>
        <p:spPr/>
        <p:txBody>
          <a:bodyPr/>
          <a:lstStyle/>
          <a:p>
            <a:fld id="{A1299425-BC9E-434E-A2E2-2264C0168CD5}" type="slidenum">
              <a:rPr lang="en-US" smtClean="0"/>
              <a:t>‹#›</a:t>
            </a:fld>
            <a:endParaRPr lang="en-US"/>
          </a:p>
        </p:txBody>
      </p:sp>
    </p:spTree>
    <p:extLst>
      <p:ext uri="{BB962C8B-B14F-4D97-AF65-F5344CB8AC3E}">
        <p14:creationId xmlns:p14="http://schemas.microsoft.com/office/powerpoint/2010/main" val="1459526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E961-3236-7EE5-A14A-11ECACFFAF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2D0473-2EDD-F95B-265E-A1ADC41770DA}"/>
              </a:ext>
            </a:extLst>
          </p:cNvPr>
          <p:cNvSpPr>
            <a:spLocks noGrp="1"/>
          </p:cNvSpPr>
          <p:nvPr>
            <p:ph type="dt" sz="half" idx="10"/>
          </p:nvPr>
        </p:nvSpPr>
        <p:spPr/>
        <p:txBody>
          <a:bodyPr/>
          <a:lstStyle/>
          <a:p>
            <a:fld id="{E42528E0-A15B-436A-9C2C-6A946FE576F3}" type="datetimeFigureOut">
              <a:rPr lang="en-US" smtClean="0"/>
              <a:t>4/9/2025</a:t>
            </a:fld>
            <a:endParaRPr lang="en-US"/>
          </a:p>
        </p:txBody>
      </p:sp>
      <p:sp>
        <p:nvSpPr>
          <p:cNvPr id="4" name="Footer Placeholder 3">
            <a:extLst>
              <a:ext uri="{FF2B5EF4-FFF2-40B4-BE49-F238E27FC236}">
                <a16:creationId xmlns:a16="http://schemas.microsoft.com/office/drawing/2014/main" id="{98B9F1F6-68B5-1192-F717-C5843D4F9E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DC5EEA-AFE8-87AF-1F9E-1AB038A811FA}"/>
              </a:ext>
            </a:extLst>
          </p:cNvPr>
          <p:cNvSpPr>
            <a:spLocks noGrp="1"/>
          </p:cNvSpPr>
          <p:nvPr>
            <p:ph type="sldNum" sz="quarter" idx="12"/>
          </p:nvPr>
        </p:nvSpPr>
        <p:spPr/>
        <p:txBody>
          <a:bodyPr/>
          <a:lstStyle/>
          <a:p>
            <a:fld id="{A1299425-BC9E-434E-A2E2-2264C0168CD5}" type="slidenum">
              <a:rPr lang="en-US" smtClean="0"/>
              <a:t>‹#›</a:t>
            </a:fld>
            <a:endParaRPr lang="en-US"/>
          </a:p>
        </p:txBody>
      </p:sp>
    </p:spTree>
    <p:extLst>
      <p:ext uri="{BB962C8B-B14F-4D97-AF65-F5344CB8AC3E}">
        <p14:creationId xmlns:p14="http://schemas.microsoft.com/office/powerpoint/2010/main" val="3374089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5404BA-C8E7-835D-D11A-3BD9CC950AAE}"/>
              </a:ext>
            </a:extLst>
          </p:cNvPr>
          <p:cNvSpPr>
            <a:spLocks noGrp="1"/>
          </p:cNvSpPr>
          <p:nvPr>
            <p:ph type="dt" sz="half" idx="10"/>
          </p:nvPr>
        </p:nvSpPr>
        <p:spPr/>
        <p:txBody>
          <a:bodyPr/>
          <a:lstStyle/>
          <a:p>
            <a:fld id="{E42528E0-A15B-436A-9C2C-6A946FE576F3}" type="datetimeFigureOut">
              <a:rPr lang="en-US" smtClean="0"/>
              <a:t>4/9/2025</a:t>
            </a:fld>
            <a:endParaRPr lang="en-US"/>
          </a:p>
        </p:txBody>
      </p:sp>
      <p:sp>
        <p:nvSpPr>
          <p:cNvPr id="3" name="Footer Placeholder 2">
            <a:extLst>
              <a:ext uri="{FF2B5EF4-FFF2-40B4-BE49-F238E27FC236}">
                <a16:creationId xmlns:a16="http://schemas.microsoft.com/office/drawing/2014/main" id="{D06BF665-0589-060D-2A5F-C915537FB4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438576-BC41-28F1-1D8E-332C7A23CB24}"/>
              </a:ext>
            </a:extLst>
          </p:cNvPr>
          <p:cNvSpPr>
            <a:spLocks noGrp="1"/>
          </p:cNvSpPr>
          <p:nvPr>
            <p:ph type="sldNum" sz="quarter" idx="12"/>
          </p:nvPr>
        </p:nvSpPr>
        <p:spPr/>
        <p:txBody>
          <a:bodyPr/>
          <a:lstStyle/>
          <a:p>
            <a:fld id="{A1299425-BC9E-434E-A2E2-2264C0168CD5}" type="slidenum">
              <a:rPr lang="en-US" smtClean="0"/>
              <a:t>‹#›</a:t>
            </a:fld>
            <a:endParaRPr lang="en-US"/>
          </a:p>
        </p:txBody>
      </p:sp>
    </p:spTree>
    <p:extLst>
      <p:ext uri="{BB962C8B-B14F-4D97-AF65-F5344CB8AC3E}">
        <p14:creationId xmlns:p14="http://schemas.microsoft.com/office/powerpoint/2010/main" val="1383117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DEF9-2D47-5ECC-FC9A-7E5C621931D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A98A1A0-3176-A2FD-6255-6C41FE213A7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8E6E7D-B06D-5343-2C44-005FB08CA0B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FC8D805-4816-C6E8-4D38-B688BC82DD6D}"/>
              </a:ext>
            </a:extLst>
          </p:cNvPr>
          <p:cNvSpPr>
            <a:spLocks noGrp="1"/>
          </p:cNvSpPr>
          <p:nvPr>
            <p:ph type="dt" sz="half" idx="10"/>
          </p:nvPr>
        </p:nvSpPr>
        <p:spPr/>
        <p:txBody>
          <a:bodyPr/>
          <a:lstStyle/>
          <a:p>
            <a:fld id="{E42528E0-A15B-436A-9C2C-6A946FE576F3}" type="datetimeFigureOut">
              <a:rPr lang="en-US" smtClean="0"/>
              <a:t>4/9/2025</a:t>
            </a:fld>
            <a:endParaRPr lang="en-US"/>
          </a:p>
        </p:txBody>
      </p:sp>
      <p:sp>
        <p:nvSpPr>
          <p:cNvPr id="6" name="Footer Placeholder 5">
            <a:extLst>
              <a:ext uri="{FF2B5EF4-FFF2-40B4-BE49-F238E27FC236}">
                <a16:creationId xmlns:a16="http://schemas.microsoft.com/office/drawing/2014/main" id="{87F2A709-555B-65B4-F710-9F716C8E89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F7A47-28D4-B441-8689-05FDEA98BE11}"/>
              </a:ext>
            </a:extLst>
          </p:cNvPr>
          <p:cNvSpPr>
            <a:spLocks noGrp="1"/>
          </p:cNvSpPr>
          <p:nvPr>
            <p:ph type="sldNum" sz="quarter" idx="12"/>
          </p:nvPr>
        </p:nvSpPr>
        <p:spPr/>
        <p:txBody>
          <a:bodyPr/>
          <a:lstStyle/>
          <a:p>
            <a:fld id="{A1299425-BC9E-434E-A2E2-2264C0168CD5}" type="slidenum">
              <a:rPr lang="en-US" smtClean="0"/>
              <a:t>‹#›</a:t>
            </a:fld>
            <a:endParaRPr lang="en-US"/>
          </a:p>
        </p:txBody>
      </p:sp>
    </p:spTree>
    <p:extLst>
      <p:ext uri="{BB962C8B-B14F-4D97-AF65-F5344CB8AC3E}">
        <p14:creationId xmlns:p14="http://schemas.microsoft.com/office/powerpoint/2010/main" val="101022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5521B-4CDC-42C8-B0D2-7347A2A52E8A}"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4045651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3423-DE41-51D9-BB1F-EABF2E9D118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193BBB8-D3F2-7BCC-E543-56AEA19AA7F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56A12AB-7E4A-0F6E-B117-3A5032B3C15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D31D457-CFE8-8B05-188D-4AC438F1458E}"/>
              </a:ext>
            </a:extLst>
          </p:cNvPr>
          <p:cNvSpPr>
            <a:spLocks noGrp="1"/>
          </p:cNvSpPr>
          <p:nvPr>
            <p:ph type="dt" sz="half" idx="10"/>
          </p:nvPr>
        </p:nvSpPr>
        <p:spPr/>
        <p:txBody>
          <a:bodyPr/>
          <a:lstStyle/>
          <a:p>
            <a:fld id="{E42528E0-A15B-436A-9C2C-6A946FE576F3}" type="datetimeFigureOut">
              <a:rPr lang="en-US" smtClean="0"/>
              <a:t>4/9/2025</a:t>
            </a:fld>
            <a:endParaRPr lang="en-US"/>
          </a:p>
        </p:txBody>
      </p:sp>
      <p:sp>
        <p:nvSpPr>
          <p:cNvPr id="6" name="Footer Placeholder 5">
            <a:extLst>
              <a:ext uri="{FF2B5EF4-FFF2-40B4-BE49-F238E27FC236}">
                <a16:creationId xmlns:a16="http://schemas.microsoft.com/office/drawing/2014/main" id="{E969F53A-D3DE-AE1F-6566-25A61DF1C3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87AA5-2E04-F9C5-9CC6-30800FEDBFEB}"/>
              </a:ext>
            </a:extLst>
          </p:cNvPr>
          <p:cNvSpPr>
            <a:spLocks noGrp="1"/>
          </p:cNvSpPr>
          <p:nvPr>
            <p:ph type="sldNum" sz="quarter" idx="12"/>
          </p:nvPr>
        </p:nvSpPr>
        <p:spPr/>
        <p:txBody>
          <a:bodyPr/>
          <a:lstStyle/>
          <a:p>
            <a:fld id="{A1299425-BC9E-434E-A2E2-2264C0168CD5}" type="slidenum">
              <a:rPr lang="en-US" smtClean="0"/>
              <a:t>‹#›</a:t>
            </a:fld>
            <a:endParaRPr lang="en-US"/>
          </a:p>
        </p:txBody>
      </p:sp>
    </p:spTree>
    <p:extLst>
      <p:ext uri="{BB962C8B-B14F-4D97-AF65-F5344CB8AC3E}">
        <p14:creationId xmlns:p14="http://schemas.microsoft.com/office/powerpoint/2010/main" val="1602429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F802-B9AB-488C-B24B-008E9A8FF9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6F75C9-FC22-A1D8-AC84-EDE58FA895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5CE49-2DDE-6FD5-41CA-FA14B747F4FA}"/>
              </a:ext>
            </a:extLst>
          </p:cNvPr>
          <p:cNvSpPr>
            <a:spLocks noGrp="1"/>
          </p:cNvSpPr>
          <p:nvPr>
            <p:ph type="dt" sz="half" idx="10"/>
          </p:nvPr>
        </p:nvSpPr>
        <p:spPr/>
        <p:txBody>
          <a:bodyPr/>
          <a:lstStyle/>
          <a:p>
            <a:fld id="{E42528E0-A15B-436A-9C2C-6A946FE576F3}" type="datetimeFigureOut">
              <a:rPr lang="en-US" smtClean="0"/>
              <a:t>4/9/2025</a:t>
            </a:fld>
            <a:endParaRPr lang="en-US"/>
          </a:p>
        </p:txBody>
      </p:sp>
      <p:sp>
        <p:nvSpPr>
          <p:cNvPr id="5" name="Footer Placeholder 4">
            <a:extLst>
              <a:ext uri="{FF2B5EF4-FFF2-40B4-BE49-F238E27FC236}">
                <a16:creationId xmlns:a16="http://schemas.microsoft.com/office/drawing/2014/main" id="{694D10C4-A618-A2AA-AD9C-917354342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A54B2-254B-8A16-2A6D-199E902169EC}"/>
              </a:ext>
            </a:extLst>
          </p:cNvPr>
          <p:cNvSpPr>
            <a:spLocks noGrp="1"/>
          </p:cNvSpPr>
          <p:nvPr>
            <p:ph type="sldNum" sz="quarter" idx="12"/>
          </p:nvPr>
        </p:nvSpPr>
        <p:spPr/>
        <p:txBody>
          <a:bodyPr/>
          <a:lstStyle/>
          <a:p>
            <a:fld id="{A1299425-BC9E-434E-A2E2-2264C0168CD5}" type="slidenum">
              <a:rPr lang="en-US" smtClean="0"/>
              <a:t>‹#›</a:t>
            </a:fld>
            <a:endParaRPr lang="en-US"/>
          </a:p>
        </p:txBody>
      </p:sp>
    </p:spTree>
    <p:extLst>
      <p:ext uri="{BB962C8B-B14F-4D97-AF65-F5344CB8AC3E}">
        <p14:creationId xmlns:p14="http://schemas.microsoft.com/office/powerpoint/2010/main" val="3198378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B24CB4-0EFE-55E5-E7CD-DCCF62CD04D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764132-74DC-587F-1985-6662095FC1B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B447B-D64A-62E1-86DC-4F69AC94EE74}"/>
              </a:ext>
            </a:extLst>
          </p:cNvPr>
          <p:cNvSpPr>
            <a:spLocks noGrp="1"/>
          </p:cNvSpPr>
          <p:nvPr>
            <p:ph type="dt" sz="half" idx="10"/>
          </p:nvPr>
        </p:nvSpPr>
        <p:spPr/>
        <p:txBody>
          <a:bodyPr/>
          <a:lstStyle/>
          <a:p>
            <a:fld id="{E42528E0-A15B-436A-9C2C-6A946FE576F3}" type="datetimeFigureOut">
              <a:rPr lang="en-US" smtClean="0"/>
              <a:t>4/9/2025</a:t>
            </a:fld>
            <a:endParaRPr lang="en-US"/>
          </a:p>
        </p:txBody>
      </p:sp>
      <p:sp>
        <p:nvSpPr>
          <p:cNvPr id="5" name="Footer Placeholder 4">
            <a:extLst>
              <a:ext uri="{FF2B5EF4-FFF2-40B4-BE49-F238E27FC236}">
                <a16:creationId xmlns:a16="http://schemas.microsoft.com/office/drawing/2014/main" id="{311A9946-66DB-50F6-5B6A-D2C8F802E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9033E-D012-12BE-1936-44FD9CBE93A6}"/>
              </a:ext>
            </a:extLst>
          </p:cNvPr>
          <p:cNvSpPr>
            <a:spLocks noGrp="1"/>
          </p:cNvSpPr>
          <p:nvPr>
            <p:ph type="sldNum" sz="quarter" idx="12"/>
          </p:nvPr>
        </p:nvSpPr>
        <p:spPr/>
        <p:txBody>
          <a:bodyPr/>
          <a:lstStyle/>
          <a:p>
            <a:fld id="{A1299425-BC9E-434E-A2E2-2264C0168CD5}" type="slidenum">
              <a:rPr lang="en-US" smtClean="0"/>
              <a:t>‹#›</a:t>
            </a:fld>
            <a:endParaRPr lang="en-US"/>
          </a:p>
        </p:txBody>
      </p:sp>
    </p:spTree>
    <p:extLst>
      <p:ext uri="{BB962C8B-B14F-4D97-AF65-F5344CB8AC3E}">
        <p14:creationId xmlns:p14="http://schemas.microsoft.com/office/powerpoint/2010/main" val="550613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EDF1F8"/>
          </a:solidFill>
          <a:ln/>
        </p:spPr>
      </p:sp>
      <p:sp>
        <p:nvSpPr>
          <p:cNvPr id="3" name="Shape 1"/>
          <p:cNvSpPr/>
          <p:nvPr/>
        </p:nvSpPr>
        <p:spPr>
          <a:xfrm>
            <a:off x="0" y="0"/>
            <a:ext cx="9144000" cy="6858000"/>
          </a:xfrm>
          <a:prstGeom prst="rect">
            <a:avLst/>
          </a:prstGeom>
          <a:solidFill>
            <a:srgbClr val="FBFCFE"/>
          </a:solidFill>
          <a:ln/>
        </p:spPr>
      </p:sp>
    </p:spTree>
    <p:extLst>
      <p:ext uri="{BB962C8B-B14F-4D97-AF65-F5344CB8AC3E}">
        <p14:creationId xmlns:p14="http://schemas.microsoft.com/office/powerpoint/2010/main" val="3549773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EDF1F8"/>
          </a:solidFill>
          <a:ln/>
        </p:spPr>
      </p:sp>
      <p:sp>
        <p:nvSpPr>
          <p:cNvPr id="3" name="Shape 1"/>
          <p:cNvSpPr/>
          <p:nvPr/>
        </p:nvSpPr>
        <p:spPr>
          <a:xfrm>
            <a:off x="0" y="0"/>
            <a:ext cx="9144000" cy="6858000"/>
          </a:xfrm>
          <a:prstGeom prst="rect">
            <a:avLst/>
          </a:prstGeom>
          <a:solidFill>
            <a:srgbClr val="FBFCFE"/>
          </a:solidFill>
          <a:ln/>
        </p:spPr>
      </p:sp>
    </p:spTree>
    <p:extLst>
      <p:ext uri="{BB962C8B-B14F-4D97-AF65-F5344CB8AC3E}">
        <p14:creationId xmlns:p14="http://schemas.microsoft.com/office/powerpoint/2010/main" val="340618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EDF1F8"/>
          </a:solidFill>
          <a:ln/>
        </p:spPr>
      </p:sp>
      <p:sp>
        <p:nvSpPr>
          <p:cNvPr id="3" name="Shape 1"/>
          <p:cNvSpPr/>
          <p:nvPr/>
        </p:nvSpPr>
        <p:spPr>
          <a:xfrm>
            <a:off x="0" y="0"/>
            <a:ext cx="9144000" cy="6858000"/>
          </a:xfrm>
          <a:prstGeom prst="rect">
            <a:avLst/>
          </a:prstGeom>
          <a:solidFill>
            <a:srgbClr val="FBFCFE"/>
          </a:solidFill>
          <a:ln/>
        </p:spPr>
      </p:sp>
    </p:spTree>
    <p:extLst>
      <p:ext uri="{BB962C8B-B14F-4D97-AF65-F5344CB8AC3E}">
        <p14:creationId xmlns:p14="http://schemas.microsoft.com/office/powerpoint/2010/main" val="1746673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F4F0FF"/>
          </a:solidFill>
          <a:ln/>
        </p:spPr>
      </p:sp>
      <p:sp>
        <p:nvSpPr>
          <p:cNvPr id="3" name="Shape 1"/>
          <p:cNvSpPr/>
          <p:nvPr/>
        </p:nvSpPr>
        <p:spPr>
          <a:xfrm>
            <a:off x="0" y="0"/>
            <a:ext cx="9144000" cy="6858000"/>
          </a:xfrm>
          <a:prstGeom prst="rect">
            <a:avLst/>
          </a:prstGeom>
          <a:solidFill>
            <a:srgbClr val="FBFAFF"/>
          </a:solidFill>
          <a:ln/>
        </p:spPr>
      </p:sp>
    </p:spTree>
    <p:extLst>
      <p:ext uri="{BB962C8B-B14F-4D97-AF65-F5344CB8AC3E}">
        <p14:creationId xmlns:p14="http://schemas.microsoft.com/office/powerpoint/2010/main" val="518321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85941" y="0"/>
            <a:ext cx="8458063" cy="6858000"/>
          </a:xfrm>
          <a:prstGeom prst="rect">
            <a:avLst/>
          </a:prstGeom>
        </p:spPr>
      </p:pic>
      <p:sp>
        <p:nvSpPr>
          <p:cNvPr id="10" name="Rectangle 9"/>
          <p:cNvSpPr/>
          <p:nvPr userDrawn="1"/>
        </p:nvSpPr>
        <p:spPr>
          <a:xfrm>
            <a:off x="683429" y="1930401"/>
            <a:ext cx="8460572" cy="3039533"/>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11409"/>
          <a:stretch/>
        </p:blipFill>
        <p:spPr>
          <a:xfrm>
            <a:off x="2674155" y="2010702"/>
            <a:ext cx="4525187" cy="1394067"/>
          </a:xfrm>
          <a:prstGeom prst="rect">
            <a:avLst/>
          </a:prstGeom>
        </p:spPr>
      </p:pic>
      <p:grpSp>
        <p:nvGrpSpPr>
          <p:cNvPr id="2" name="Group 1"/>
          <p:cNvGrpSpPr/>
          <p:nvPr userDrawn="1"/>
        </p:nvGrpSpPr>
        <p:grpSpPr>
          <a:xfrm>
            <a:off x="3" y="0"/>
            <a:ext cx="637381" cy="6858000"/>
            <a:chOff x="0" y="0"/>
            <a:chExt cx="849841" cy="6858000"/>
          </a:xfrm>
          <a:solidFill>
            <a:srgbClr val="0D4573"/>
          </a:solidFill>
        </p:grpSpPr>
        <p:sp>
          <p:nvSpPr>
            <p:cNvPr id="8" name="Rectangle 7"/>
            <p:cNvSpPr/>
            <p:nvPr userDrawn="1"/>
          </p:nvSpPr>
          <p:spPr>
            <a:xfrm>
              <a:off x="0" y="0"/>
              <a:ext cx="849841"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0772" y="6234901"/>
              <a:ext cx="588295" cy="542749"/>
            </a:xfrm>
            <a:prstGeom prst="rect">
              <a:avLst/>
            </a:prstGeom>
            <a:grpFill/>
            <a:ln>
              <a:noFill/>
            </a:ln>
          </p:spPr>
        </p:pic>
      </p:grpSp>
      <p:sp>
        <p:nvSpPr>
          <p:cNvPr id="4" name="Rectangle 3"/>
          <p:cNvSpPr/>
          <p:nvPr userDrawn="1"/>
        </p:nvSpPr>
        <p:spPr>
          <a:xfrm>
            <a:off x="587417" y="0"/>
            <a:ext cx="96012" cy="6858000"/>
          </a:xfrm>
          <a:prstGeom prst="rect">
            <a:avLst/>
          </a:prstGeom>
          <a:solidFill>
            <a:srgbClr val="8EC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 name="Group 8"/>
          <p:cNvGrpSpPr/>
          <p:nvPr userDrawn="1"/>
        </p:nvGrpSpPr>
        <p:grpSpPr>
          <a:xfrm>
            <a:off x="13302" y="0"/>
            <a:ext cx="637381" cy="6858000"/>
            <a:chOff x="0" y="0"/>
            <a:chExt cx="849841" cy="6858000"/>
          </a:xfrm>
        </p:grpSpPr>
        <p:sp>
          <p:nvSpPr>
            <p:cNvPr id="11" name="Rectangle 10"/>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15" name="Title 1"/>
          <p:cNvSpPr>
            <a:spLocks noGrp="1"/>
          </p:cNvSpPr>
          <p:nvPr>
            <p:ph type="title" hasCustomPrompt="1"/>
          </p:nvPr>
        </p:nvSpPr>
        <p:spPr>
          <a:xfrm>
            <a:off x="1169067" y="3578636"/>
            <a:ext cx="7539258" cy="1217422"/>
          </a:xfrm>
          <a:prstGeom prst="rect">
            <a:avLst/>
          </a:prstGeom>
        </p:spPr>
        <p:txBody>
          <a:bodyPr>
            <a:normAutofit/>
          </a:bodyPr>
          <a:lstStyle>
            <a:lvl1pPr algn="ctr">
              <a:defRPr sz="3000" b="1">
                <a:solidFill>
                  <a:srgbClr val="0D4573"/>
                </a:solidFill>
                <a:latin typeface="+mj-lt"/>
              </a:defRPr>
            </a:lvl1pPr>
          </a:lstStyle>
          <a:p>
            <a:r>
              <a:rPr lang="en-US"/>
              <a:t>Presentation Title Here</a:t>
            </a:r>
            <a:br>
              <a:rPr lang="en-US"/>
            </a:br>
            <a:r>
              <a:rPr lang="en-US"/>
              <a:t>Second Line!</a:t>
            </a:r>
          </a:p>
        </p:txBody>
      </p:sp>
    </p:spTree>
    <p:extLst>
      <p:ext uri="{BB962C8B-B14F-4D97-AF65-F5344CB8AC3E}">
        <p14:creationId xmlns:p14="http://schemas.microsoft.com/office/powerpoint/2010/main" val="1508795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3541" y="365132"/>
            <a:ext cx="8310460" cy="602541"/>
          </a:xfrm>
          <a:prstGeom prst="rect">
            <a:avLst/>
          </a:prstGeom>
        </p:spPr>
        <p:txBody>
          <a:bodyPr>
            <a:noAutofit/>
          </a:bodyPr>
          <a:lstStyle>
            <a:lvl1pPr>
              <a:defRPr sz="3000" b="1" cap="none" baseline="0">
                <a:solidFill>
                  <a:srgbClr val="0D4573"/>
                </a:solidFill>
                <a:latin typeface="+mj-lt"/>
              </a:defRPr>
            </a:lvl1pPr>
          </a:lstStyle>
          <a:p>
            <a:r>
              <a:rPr lang="en-US"/>
              <a:t>Click to edit Master title style</a:t>
            </a:r>
          </a:p>
        </p:txBody>
      </p:sp>
      <p:sp>
        <p:nvSpPr>
          <p:cNvPr id="3" name="Content Placeholder 2"/>
          <p:cNvSpPr>
            <a:spLocks noGrp="1"/>
          </p:cNvSpPr>
          <p:nvPr>
            <p:ph idx="1"/>
          </p:nvPr>
        </p:nvSpPr>
        <p:spPr>
          <a:xfrm>
            <a:off x="962292" y="1486339"/>
            <a:ext cx="7886700" cy="4351338"/>
          </a:xfrm>
          <a:prstGeom prst="rect">
            <a:avLst/>
          </a:prstGeom>
        </p:spPr>
        <p:txBody>
          <a:bodyPr/>
          <a:lstStyle>
            <a:lvl1pPr>
              <a:buClr>
                <a:srgbClr val="649B00"/>
              </a:buClr>
              <a:defRPr>
                <a:solidFill>
                  <a:srgbClr val="57595A"/>
                </a:solidFill>
                <a:latin typeface="+mj-lt"/>
              </a:defRPr>
            </a:lvl1pPr>
            <a:lvl2pPr>
              <a:buClr>
                <a:srgbClr val="649B00"/>
              </a:buClr>
              <a:defRPr>
                <a:solidFill>
                  <a:srgbClr val="57595A"/>
                </a:solidFill>
                <a:latin typeface="+mj-lt"/>
              </a:defRPr>
            </a:lvl2pPr>
            <a:lvl3pPr>
              <a:buClr>
                <a:srgbClr val="649B00"/>
              </a:buClr>
              <a:defRPr>
                <a:solidFill>
                  <a:srgbClr val="57595A"/>
                </a:solidFill>
                <a:latin typeface="+mj-lt"/>
              </a:defRPr>
            </a:lvl3pPr>
            <a:lvl4pPr>
              <a:buClr>
                <a:srgbClr val="649B00"/>
              </a:buClr>
              <a:defRPr>
                <a:solidFill>
                  <a:srgbClr val="57595A"/>
                </a:solidFill>
                <a:latin typeface="+mj-lt"/>
              </a:defRPr>
            </a:lvl4pPr>
            <a:lvl5pPr>
              <a:buClr>
                <a:srgbClr val="649B00"/>
              </a:buClr>
              <a:defRPr>
                <a:solidFill>
                  <a:srgbClr val="57595A"/>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3" y="0"/>
            <a:ext cx="637381" cy="6858000"/>
            <a:chOff x="0" y="0"/>
            <a:chExt cx="849841" cy="6858000"/>
          </a:xfrm>
        </p:grpSpPr>
        <p:sp>
          <p:nvSpPr>
            <p:cNvPr id="9" name="Rectangle 8"/>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7" name="Rectangle 6"/>
          <p:cNvSpPr/>
          <p:nvPr userDrawn="1"/>
        </p:nvSpPr>
        <p:spPr>
          <a:xfrm>
            <a:off x="600805" y="0"/>
            <a:ext cx="96012" cy="6858000"/>
          </a:xfrm>
          <a:prstGeom prst="rect">
            <a:avLst/>
          </a:prstGeom>
          <a:solidFill>
            <a:srgbClr val="8EC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ooter Placeholder 17"/>
          <p:cNvSpPr>
            <a:spLocks noGrp="1"/>
          </p:cNvSpPr>
          <p:nvPr>
            <p:ph type="ftr" sz="quarter" idx="11"/>
          </p:nvPr>
        </p:nvSpPr>
        <p:spPr>
          <a:xfrm>
            <a:off x="962292" y="6356357"/>
            <a:ext cx="5152758" cy="365125"/>
          </a:xfrm>
          <a:prstGeom prst="rect">
            <a:avLst/>
          </a:prstGeom>
        </p:spPr>
        <p:txBody>
          <a:bodyPr/>
          <a:lstStyle>
            <a:lvl1pPr algn="l">
              <a:defRPr sz="1050">
                <a:solidFill>
                  <a:srgbClr val="57595A"/>
                </a:solidFill>
              </a:defRPr>
            </a:lvl1pPr>
          </a:lstStyle>
          <a:p>
            <a:r>
              <a:rPr lang="en-US" dirty="0"/>
              <a:t>Copyright © Sandler, Travis &amp; Rosenberg, P.A. |  www.strtrade.com |  All rights reserved.</a:t>
            </a:r>
          </a:p>
        </p:txBody>
      </p:sp>
      <p:grpSp>
        <p:nvGrpSpPr>
          <p:cNvPr id="10" name="Group 9"/>
          <p:cNvGrpSpPr/>
          <p:nvPr userDrawn="1"/>
        </p:nvGrpSpPr>
        <p:grpSpPr>
          <a:xfrm>
            <a:off x="24712" y="0"/>
            <a:ext cx="637381" cy="6858000"/>
            <a:chOff x="0" y="0"/>
            <a:chExt cx="849841" cy="6858000"/>
          </a:xfrm>
        </p:grpSpPr>
        <p:sp>
          <p:nvSpPr>
            <p:cNvPr id="12" name="Rectangle 11"/>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15" name="Slide Number Placeholder 2"/>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6CE8A1-6974-4F60-A884-8B939ED38A57}" type="slidenum">
              <a:rPr lang="en-US" smtClean="0"/>
              <a:t>‹#›</a:t>
            </a:fld>
            <a:endParaRPr lang="en-US" dirty="0"/>
          </a:p>
        </p:txBody>
      </p:sp>
    </p:spTree>
    <p:extLst>
      <p:ext uri="{BB962C8B-B14F-4D97-AF65-F5344CB8AC3E}">
        <p14:creationId xmlns:p14="http://schemas.microsoft.com/office/powerpoint/2010/main" val="367626939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3" y="0"/>
            <a:ext cx="637381" cy="6858000"/>
            <a:chOff x="0" y="0"/>
            <a:chExt cx="849841" cy="6858000"/>
          </a:xfrm>
        </p:grpSpPr>
        <p:sp>
          <p:nvSpPr>
            <p:cNvPr id="9" name="Rectangle 8"/>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7" name="Rectangle 6"/>
          <p:cNvSpPr/>
          <p:nvPr userDrawn="1"/>
        </p:nvSpPr>
        <p:spPr>
          <a:xfrm>
            <a:off x="600805" y="0"/>
            <a:ext cx="96012" cy="6858000"/>
          </a:xfrm>
          <a:prstGeom prst="rect">
            <a:avLst/>
          </a:prstGeom>
          <a:solidFill>
            <a:srgbClr val="8EC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ooter Placeholder 17"/>
          <p:cNvSpPr>
            <a:spLocks noGrp="1"/>
          </p:cNvSpPr>
          <p:nvPr>
            <p:ph type="ftr" sz="quarter" idx="11"/>
          </p:nvPr>
        </p:nvSpPr>
        <p:spPr>
          <a:xfrm>
            <a:off x="962292" y="6356357"/>
            <a:ext cx="5152758" cy="365125"/>
          </a:xfrm>
          <a:prstGeom prst="rect">
            <a:avLst/>
          </a:prstGeom>
        </p:spPr>
        <p:txBody>
          <a:bodyPr/>
          <a:lstStyle>
            <a:lvl1pPr algn="l">
              <a:defRPr sz="1050">
                <a:solidFill>
                  <a:srgbClr val="57595A"/>
                </a:solidFill>
              </a:defRPr>
            </a:lvl1pPr>
          </a:lstStyle>
          <a:p>
            <a:r>
              <a:rPr lang="en-US" dirty="0"/>
              <a:t>Copyright © Sandler, Travis &amp; Rosenberg, P.A. |  www.strtrade.com |  All rights reserved.</a:t>
            </a:r>
          </a:p>
        </p:txBody>
      </p:sp>
      <p:grpSp>
        <p:nvGrpSpPr>
          <p:cNvPr id="10" name="Group 9"/>
          <p:cNvGrpSpPr/>
          <p:nvPr userDrawn="1"/>
        </p:nvGrpSpPr>
        <p:grpSpPr>
          <a:xfrm>
            <a:off x="24712" y="0"/>
            <a:ext cx="637381" cy="6858000"/>
            <a:chOff x="0" y="0"/>
            <a:chExt cx="849841" cy="6858000"/>
          </a:xfrm>
        </p:grpSpPr>
        <p:sp>
          <p:nvSpPr>
            <p:cNvPr id="12" name="Rectangle 11"/>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15" name="Slide Number Placeholder 2"/>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6CE8A1-6974-4F60-A884-8B939ED38A57}" type="slidenum">
              <a:rPr lang="en-US" smtClean="0"/>
              <a:t>‹#›</a:t>
            </a:fld>
            <a:endParaRPr lang="en-US" dirty="0"/>
          </a:p>
        </p:txBody>
      </p:sp>
      <p:sp>
        <p:nvSpPr>
          <p:cNvPr id="14" name="Rectangle 13">
            <a:extLst>
              <a:ext uri="{FF2B5EF4-FFF2-40B4-BE49-F238E27FC236}">
                <a16:creationId xmlns:a16="http://schemas.microsoft.com/office/drawing/2014/main" id="{A29E7D85-6287-4952-AD24-DFEBF7F51AA2}"/>
              </a:ext>
            </a:extLst>
          </p:cNvPr>
          <p:cNvSpPr/>
          <p:nvPr userDrawn="1"/>
        </p:nvSpPr>
        <p:spPr>
          <a:xfrm>
            <a:off x="633622" y="3601236"/>
            <a:ext cx="8518124" cy="327991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itle 1">
            <a:extLst>
              <a:ext uri="{FF2B5EF4-FFF2-40B4-BE49-F238E27FC236}">
                <a16:creationId xmlns:a16="http://schemas.microsoft.com/office/drawing/2014/main" id="{C017DAD6-ABFA-42A4-9C1D-8B8DBBE9342E}"/>
              </a:ext>
            </a:extLst>
          </p:cNvPr>
          <p:cNvSpPr>
            <a:spLocks noGrp="1"/>
          </p:cNvSpPr>
          <p:nvPr>
            <p:ph type="title"/>
          </p:nvPr>
        </p:nvSpPr>
        <p:spPr>
          <a:xfrm>
            <a:off x="997645" y="245860"/>
            <a:ext cx="7749540" cy="666345"/>
          </a:xfrm>
          <a:prstGeom prst="rect">
            <a:avLst/>
          </a:prstGeom>
        </p:spPr>
        <p:txBody>
          <a:bodyPr>
            <a:normAutofit/>
          </a:bodyPr>
          <a:lstStyle>
            <a:lvl1pPr>
              <a:defRPr b="1"/>
            </a:lvl1pPr>
          </a:lstStyle>
          <a:p>
            <a:r>
              <a:rPr lang="en-US"/>
              <a:t>Our Speaker</a:t>
            </a:r>
          </a:p>
        </p:txBody>
      </p:sp>
      <p:graphicFrame>
        <p:nvGraphicFramePr>
          <p:cNvPr id="17" name="Table 16">
            <a:extLst>
              <a:ext uri="{FF2B5EF4-FFF2-40B4-BE49-F238E27FC236}">
                <a16:creationId xmlns:a16="http://schemas.microsoft.com/office/drawing/2014/main" id="{9B00DB24-7E2D-490B-8FCB-152565B8BD32}"/>
              </a:ext>
            </a:extLst>
          </p:cNvPr>
          <p:cNvGraphicFramePr>
            <a:graphicFrameLocks noGrp="1"/>
          </p:cNvGraphicFramePr>
          <p:nvPr userDrawn="1">
            <p:extLst>
              <p:ext uri="{D42A27DB-BD31-4B8C-83A1-F6EECF244321}">
                <p14:modId xmlns:p14="http://schemas.microsoft.com/office/powerpoint/2010/main" val="2184965396"/>
              </p:ext>
            </p:extLst>
          </p:nvPr>
        </p:nvGraphicFramePr>
        <p:xfrm>
          <a:off x="997645" y="991982"/>
          <a:ext cx="7096328" cy="2712720"/>
        </p:xfrm>
        <a:graphic>
          <a:graphicData uri="http://schemas.openxmlformats.org/drawingml/2006/table">
            <a:tbl>
              <a:tblPr firstRow="1" bandRow="1">
                <a:tableStyleId>{5C22544A-7EE6-4342-B048-85BDC9FD1C3A}</a:tableStyleId>
              </a:tblPr>
              <a:tblGrid>
                <a:gridCol w="2603123">
                  <a:extLst>
                    <a:ext uri="{9D8B030D-6E8A-4147-A177-3AD203B41FA5}">
                      <a16:colId xmlns:a16="http://schemas.microsoft.com/office/drawing/2014/main" val="20000"/>
                    </a:ext>
                  </a:extLst>
                </a:gridCol>
                <a:gridCol w="4493204">
                  <a:extLst>
                    <a:ext uri="{9D8B030D-6E8A-4147-A177-3AD203B41FA5}">
                      <a16:colId xmlns:a16="http://schemas.microsoft.com/office/drawing/2014/main" val="20001"/>
                    </a:ext>
                  </a:extLst>
                </a:gridCol>
              </a:tblGrid>
              <a:tr h="2419690">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3200" dirty="0">
                        <a:solidFill>
                          <a:srgbClr val="57595A"/>
                        </a:solidFill>
                      </a:endParaRPr>
                    </a:p>
                    <a:p>
                      <a:pPr algn="l"/>
                      <a:r>
                        <a:rPr lang="en-US" sz="3200" dirty="0">
                          <a:solidFill>
                            <a:srgbClr val="57595A"/>
                          </a:solidFill>
                        </a:rPr>
                        <a:t>First Last</a:t>
                      </a:r>
                    </a:p>
                    <a:p>
                      <a:r>
                        <a:rPr lang="en-US" dirty="0">
                          <a:solidFill>
                            <a:srgbClr val="57595A"/>
                          </a:solidFill>
                        </a:rPr>
                        <a:t>Title</a:t>
                      </a:r>
                    </a:p>
                    <a:p>
                      <a:r>
                        <a:rPr lang="en-US" dirty="0">
                          <a:solidFill>
                            <a:srgbClr val="57595A"/>
                          </a:solidFill>
                        </a:rPr>
                        <a:t>Sandler, Travis &amp; Rosenberg, P.A.</a:t>
                      </a:r>
                    </a:p>
                    <a:p>
                      <a:endParaRPr lang="en-US" dirty="0">
                        <a:solidFill>
                          <a:srgbClr val="57595A"/>
                        </a:solidFill>
                      </a:endParaRPr>
                    </a:p>
                    <a:p>
                      <a:r>
                        <a:rPr lang="en-US" dirty="0">
                          <a:solidFill>
                            <a:srgbClr val="57595A"/>
                          </a:solidFill>
                        </a:rPr>
                        <a:t>Phone: ###-###-####</a:t>
                      </a:r>
                    </a:p>
                    <a:p>
                      <a:r>
                        <a:rPr lang="en-US" dirty="0">
                          <a:solidFill>
                            <a:srgbClr val="57595A"/>
                          </a:solidFill>
                        </a:rPr>
                        <a:t>Email: xxxxx@strtrade.com</a:t>
                      </a:r>
                    </a:p>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0" name="Picture 19">
            <a:extLst>
              <a:ext uri="{FF2B5EF4-FFF2-40B4-BE49-F238E27FC236}">
                <a16:creationId xmlns:a16="http://schemas.microsoft.com/office/drawing/2014/main" id="{5C07DFEF-0037-4CA1-9F45-CD1FD17E03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2684" y="3966684"/>
            <a:ext cx="1478639" cy="1732927"/>
          </a:xfrm>
          <a:prstGeom prst="rect">
            <a:avLst/>
          </a:prstGeom>
        </p:spPr>
      </p:pic>
      <p:sp>
        <p:nvSpPr>
          <p:cNvPr id="21" name="Footer Placeholder 3">
            <a:extLst>
              <a:ext uri="{FF2B5EF4-FFF2-40B4-BE49-F238E27FC236}">
                <a16:creationId xmlns:a16="http://schemas.microsoft.com/office/drawing/2014/main" id="{94A630F3-1D6B-45EE-A658-D027854C6F7A}"/>
              </a:ext>
            </a:extLst>
          </p:cNvPr>
          <p:cNvSpPr txBox="1">
            <a:spLocks/>
          </p:cNvSpPr>
          <p:nvPr userDrawn="1"/>
        </p:nvSpPr>
        <p:spPr>
          <a:xfrm>
            <a:off x="1090880" y="6310319"/>
            <a:ext cx="5152758" cy="365125"/>
          </a:xfrm>
          <a:prstGeom prst="rect">
            <a:avLst/>
          </a:prstGeom>
        </p:spPr>
        <p:txBody>
          <a:bodyPr/>
          <a:lstStyle>
            <a:defPPr>
              <a:defRPr lang="en-US"/>
            </a:defPPr>
            <a:lvl1pPr marL="0" algn="l" defTabSz="914400" rtl="0" eaLnBrk="1" latinLnBrk="0" hangingPunct="1">
              <a:defRPr sz="1400" b="1" kern="1200">
                <a:solidFill>
                  <a:srgbClr val="57595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Copyright © Sandler, Travis &amp; Rosenberg, P.A. |  www.strtrade.com |  All rights reserved.</a:t>
            </a:r>
            <a:endParaRPr lang="en-US" sz="1050" dirty="0"/>
          </a:p>
        </p:txBody>
      </p:sp>
    </p:spTree>
    <p:extLst>
      <p:ext uri="{BB962C8B-B14F-4D97-AF65-F5344CB8AC3E}">
        <p14:creationId xmlns:p14="http://schemas.microsoft.com/office/powerpoint/2010/main" val="415113633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5521B-4CDC-42C8-B0D2-7347A2A52E8A}"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1403759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3" y="0"/>
            <a:ext cx="637381" cy="6858000"/>
            <a:chOff x="0" y="0"/>
            <a:chExt cx="849841" cy="6858000"/>
          </a:xfrm>
        </p:grpSpPr>
        <p:sp>
          <p:nvSpPr>
            <p:cNvPr id="9" name="Rectangle 8"/>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7" name="Rectangle 6"/>
          <p:cNvSpPr/>
          <p:nvPr userDrawn="1"/>
        </p:nvSpPr>
        <p:spPr>
          <a:xfrm>
            <a:off x="600805" y="0"/>
            <a:ext cx="96012" cy="6858000"/>
          </a:xfrm>
          <a:prstGeom prst="rect">
            <a:avLst/>
          </a:prstGeom>
          <a:solidFill>
            <a:srgbClr val="8EC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ooter Placeholder 17"/>
          <p:cNvSpPr>
            <a:spLocks noGrp="1"/>
          </p:cNvSpPr>
          <p:nvPr>
            <p:ph type="ftr" sz="quarter" idx="11"/>
          </p:nvPr>
        </p:nvSpPr>
        <p:spPr>
          <a:xfrm>
            <a:off x="962292" y="6356357"/>
            <a:ext cx="5152758" cy="365125"/>
          </a:xfrm>
          <a:prstGeom prst="rect">
            <a:avLst/>
          </a:prstGeom>
        </p:spPr>
        <p:txBody>
          <a:bodyPr/>
          <a:lstStyle>
            <a:lvl1pPr algn="l">
              <a:defRPr sz="1050">
                <a:solidFill>
                  <a:srgbClr val="57595A"/>
                </a:solidFill>
              </a:defRPr>
            </a:lvl1pPr>
          </a:lstStyle>
          <a:p>
            <a:r>
              <a:rPr lang="en-US" dirty="0"/>
              <a:t>Copyright © Sandler, Travis &amp; Rosenberg, P.A. |  www.strtrade.com |  All rights reserved.</a:t>
            </a:r>
          </a:p>
        </p:txBody>
      </p:sp>
      <p:grpSp>
        <p:nvGrpSpPr>
          <p:cNvPr id="10" name="Group 9"/>
          <p:cNvGrpSpPr/>
          <p:nvPr userDrawn="1"/>
        </p:nvGrpSpPr>
        <p:grpSpPr>
          <a:xfrm>
            <a:off x="24712" y="0"/>
            <a:ext cx="637381" cy="6858000"/>
            <a:chOff x="0" y="0"/>
            <a:chExt cx="849841" cy="6858000"/>
          </a:xfrm>
        </p:grpSpPr>
        <p:sp>
          <p:nvSpPr>
            <p:cNvPr id="12" name="Rectangle 11"/>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15" name="Slide Number Placeholder 2"/>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6CE8A1-6974-4F60-A884-8B939ED38A57}" type="slidenum">
              <a:rPr lang="en-US" smtClean="0"/>
              <a:t>‹#›</a:t>
            </a:fld>
            <a:endParaRPr lang="en-US" dirty="0"/>
          </a:p>
        </p:txBody>
      </p:sp>
      <p:sp>
        <p:nvSpPr>
          <p:cNvPr id="14" name="Rectangle 13">
            <a:extLst>
              <a:ext uri="{FF2B5EF4-FFF2-40B4-BE49-F238E27FC236}">
                <a16:creationId xmlns:a16="http://schemas.microsoft.com/office/drawing/2014/main" id="{A29E7D85-6287-4952-AD24-DFEBF7F51AA2}"/>
              </a:ext>
            </a:extLst>
          </p:cNvPr>
          <p:cNvSpPr/>
          <p:nvPr userDrawn="1"/>
        </p:nvSpPr>
        <p:spPr>
          <a:xfrm>
            <a:off x="633622" y="3601236"/>
            <a:ext cx="8518124" cy="327991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itle 1">
            <a:extLst>
              <a:ext uri="{FF2B5EF4-FFF2-40B4-BE49-F238E27FC236}">
                <a16:creationId xmlns:a16="http://schemas.microsoft.com/office/drawing/2014/main" id="{C017DAD6-ABFA-42A4-9C1D-8B8DBBE9342E}"/>
              </a:ext>
            </a:extLst>
          </p:cNvPr>
          <p:cNvSpPr>
            <a:spLocks noGrp="1"/>
          </p:cNvSpPr>
          <p:nvPr>
            <p:ph type="title"/>
          </p:nvPr>
        </p:nvSpPr>
        <p:spPr>
          <a:xfrm>
            <a:off x="997645" y="245860"/>
            <a:ext cx="7749540" cy="666345"/>
          </a:xfrm>
          <a:prstGeom prst="rect">
            <a:avLst/>
          </a:prstGeom>
        </p:spPr>
        <p:txBody>
          <a:bodyPr>
            <a:normAutofit/>
          </a:bodyPr>
          <a:lstStyle>
            <a:lvl1pPr>
              <a:defRPr b="1"/>
            </a:lvl1pPr>
          </a:lstStyle>
          <a:p>
            <a:r>
              <a:rPr lang="en-US"/>
              <a:t>Our Speaker</a:t>
            </a:r>
          </a:p>
        </p:txBody>
      </p:sp>
      <p:graphicFrame>
        <p:nvGraphicFramePr>
          <p:cNvPr id="17" name="Table 16">
            <a:extLst>
              <a:ext uri="{FF2B5EF4-FFF2-40B4-BE49-F238E27FC236}">
                <a16:creationId xmlns:a16="http://schemas.microsoft.com/office/drawing/2014/main" id="{9B00DB24-7E2D-490B-8FCB-152565B8BD32}"/>
              </a:ext>
            </a:extLst>
          </p:cNvPr>
          <p:cNvGraphicFramePr>
            <a:graphicFrameLocks noGrp="1"/>
          </p:cNvGraphicFramePr>
          <p:nvPr userDrawn="1">
            <p:extLst>
              <p:ext uri="{D42A27DB-BD31-4B8C-83A1-F6EECF244321}">
                <p14:modId xmlns:p14="http://schemas.microsoft.com/office/powerpoint/2010/main" val="2184965396"/>
              </p:ext>
            </p:extLst>
          </p:nvPr>
        </p:nvGraphicFramePr>
        <p:xfrm>
          <a:off x="997645" y="991982"/>
          <a:ext cx="7096328" cy="2712720"/>
        </p:xfrm>
        <a:graphic>
          <a:graphicData uri="http://schemas.openxmlformats.org/drawingml/2006/table">
            <a:tbl>
              <a:tblPr firstRow="1" bandRow="1">
                <a:tableStyleId>{5C22544A-7EE6-4342-B048-85BDC9FD1C3A}</a:tableStyleId>
              </a:tblPr>
              <a:tblGrid>
                <a:gridCol w="2603123">
                  <a:extLst>
                    <a:ext uri="{9D8B030D-6E8A-4147-A177-3AD203B41FA5}">
                      <a16:colId xmlns:a16="http://schemas.microsoft.com/office/drawing/2014/main" val="20000"/>
                    </a:ext>
                  </a:extLst>
                </a:gridCol>
                <a:gridCol w="4493204">
                  <a:extLst>
                    <a:ext uri="{9D8B030D-6E8A-4147-A177-3AD203B41FA5}">
                      <a16:colId xmlns:a16="http://schemas.microsoft.com/office/drawing/2014/main" val="20001"/>
                    </a:ext>
                  </a:extLst>
                </a:gridCol>
              </a:tblGrid>
              <a:tr h="2419690">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3200" dirty="0">
                        <a:solidFill>
                          <a:srgbClr val="57595A"/>
                        </a:solidFill>
                      </a:endParaRPr>
                    </a:p>
                    <a:p>
                      <a:pPr algn="l"/>
                      <a:r>
                        <a:rPr lang="en-US" sz="3200" dirty="0">
                          <a:solidFill>
                            <a:srgbClr val="57595A"/>
                          </a:solidFill>
                        </a:rPr>
                        <a:t>First Last</a:t>
                      </a:r>
                    </a:p>
                    <a:p>
                      <a:r>
                        <a:rPr lang="en-US" dirty="0">
                          <a:solidFill>
                            <a:srgbClr val="57595A"/>
                          </a:solidFill>
                        </a:rPr>
                        <a:t>Title</a:t>
                      </a:r>
                    </a:p>
                    <a:p>
                      <a:r>
                        <a:rPr lang="en-US" dirty="0">
                          <a:solidFill>
                            <a:srgbClr val="57595A"/>
                          </a:solidFill>
                        </a:rPr>
                        <a:t>Sandler, Travis &amp; Rosenberg, P.A.</a:t>
                      </a:r>
                    </a:p>
                    <a:p>
                      <a:endParaRPr lang="en-US" dirty="0">
                        <a:solidFill>
                          <a:srgbClr val="57595A"/>
                        </a:solidFill>
                      </a:endParaRPr>
                    </a:p>
                    <a:p>
                      <a:r>
                        <a:rPr lang="en-US" dirty="0">
                          <a:solidFill>
                            <a:srgbClr val="57595A"/>
                          </a:solidFill>
                        </a:rPr>
                        <a:t>Phone: ###-###-####</a:t>
                      </a:r>
                    </a:p>
                    <a:p>
                      <a:r>
                        <a:rPr lang="en-US" dirty="0">
                          <a:solidFill>
                            <a:srgbClr val="57595A"/>
                          </a:solidFill>
                        </a:rPr>
                        <a:t>Email: xxxxx@strtrade.com</a:t>
                      </a:r>
                    </a:p>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0" name="Picture 19">
            <a:extLst>
              <a:ext uri="{FF2B5EF4-FFF2-40B4-BE49-F238E27FC236}">
                <a16:creationId xmlns:a16="http://schemas.microsoft.com/office/drawing/2014/main" id="{5C07DFEF-0037-4CA1-9F45-CD1FD17E03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2684" y="3966684"/>
            <a:ext cx="1478639" cy="1732927"/>
          </a:xfrm>
          <a:prstGeom prst="rect">
            <a:avLst/>
          </a:prstGeom>
        </p:spPr>
      </p:pic>
      <p:sp>
        <p:nvSpPr>
          <p:cNvPr id="21" name="Footer Placeholder 3">
            <a:extLst>
              <a:ext uri="{FF2B5EF4-FFF2-40B4-BE49-F238E27FC236}">
                <a16:creationId xmlns:a16="http://schemas.microsoft.com/office/drawing/2014/main" id="{94A630F3-1D6B-45EE-A658-D027854C6F7A}"/>
              </a:ext>
            </a:extLst>
          </p:cNvPr>
          <p:cNvSpPr txBox="1">
            <a:spLocks/>
          </p:cNvSpPr>
          <p:nvPr userDrawn="1"/>
        </p:nvSpPr>
        <p:spPr>
          <a:xfrm>
            <a:off x="1090880" y="6310319"/>
            <a:ext cx="5152758" cy="365125"/>
          </a:xfrm>
          <a:prstGeom prst="rect">
            <a:avLst/>
          </a:prstGeom>
        </p:spPr>
        <p:txBody>
          <a:bodyPr/>
          <a:lstStyle>
            <a:defPPr>
              <a:defRPr lang="en-US"/>
            </a:defPPr>
            <a:lvl1pPr marL="0" algn="l" defTabSz="914400" rtl="0" eaLnBrk="1" latinLnBrk="0" hangingPunct="1">
              <a:defRPr sz="1400" b="1" kern="1200">
                <a:solidFill>
                  <a:srgbClr val="57595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Copyright © Sandler, Travis &amp; Rosenberg, P.A. |  www.strtrade.com |  All rights reserved.</a:t>
            </a:r>
            <a:endParaRPr lang="en-US" sz="1050" dirty="0"/>
          </a:p>
        </p:txBody>
      </p:sp>
    </p:spTree>
    <p:extLst>
      <p:ext uri="{BB962C8B-B14F-4D97-AF65-F5344CB8AC3E}">
        <p14:creationId xmlns:p14="http://schemas.microsoft.com/office/powerpoint/2010/main" val="160396968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85941" y="0"/>
            <a:ext cx="8458063" cy="6858000"/>
          </a:xfrm>
          <a:prstGeom prst="rect">
            <a:avLst/>
          </a:prstGeom>
        </p:spPr>
      </p:pic>
      <p:sp>
        <p:nvSpPr>
          <p:cNvPr id="10" name="Rectangle 9"/>
          <p:cNvSpPr/>
          <p:nvPr userDrawn="1"/>
        </p:nvSpPr>
        <p:spPr>
          <a:xfrm>
            <a:off x="683429" y="1930401"/>
            <a:ext cx="8460572" cy="3039533"/>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11409"/>
          <a:stretch/>
        </p:blipFill>
        <p:spPr>
          <a:xfrm>
            <a:off x="2674155" y="2010702"/>
            <a:ext cx="4525187" cy="1394067"/>
          </a:xfrm>
          <a:prstGeom prst="rect">
            <a:avLst/>
          </a:prstGeom>
        </p:spPr>
      </p:pic>
      <p:grpSp>
        <p:nvGrpSpPr>
          <p:cNvPr id="2" name="Group 1"/>
          <p:cNvGrpSpPr/>
          <p:nvPr userDrawn="1"/>
        </p:nvGrpSpPr>
        <p:grpSpPr>
          <a:xfrm>
            <a:off x="3" y="0"/>
            <a:ext cx="637381" cy="6858000"/>
            <a:chOff x="0" y="0"/>
            <a:chExt cx="849841" cy="6858000"/>
          </a:xfrm>
          <a:solidFill>
            <a:srgbClr val="0D4573"/>
          </a:solidFill>
        </p:grpSpPr>
        <p:sp>
          <p:nvSpPr>
            <p:cNvPr id="8" name="Rectangle 7"/>
            <p:cNvSpPr/>
            <p:nvPr userDrawn="1"/>
          </p:nvSpPr>
          <p:spPr>
            <a:xfrm>
              <a:off x="0" y="0"/>
              <a:ext cx="849841"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0772" y="6234901"/>
              <a:ext cx="588295" cy="542749"/>
            </a:xfrm>
            <a:prstGeom prst="rect">
              <a:avLst/>
            </a:prstGeom>
            <a:grpFill/>
            <a:ln>
              <a:noFill/>
            </a:ln>
          </p:spPr>
        </p:pic>
      </p:grpSp>
      <p:sp>
        <p:nvSpPr>
          <p:cNvPr id="4" name="Rectangle 3"/>
          <p:cNvSpPr/>
          <p:nvPr userDrawn="1"/>
        </p:nvSpPr>
        <p:spPr>
          <a:xfrm>
            <a:off x="587417" y="0"/>
            <a:ext cx="96012" cy="6858000"/>
          </a:xfrm>
          <a:prstGeom prst="rect">
            <a:avLst/>
          </a:prstGeom>
          <a:solidFill>
            <a:srgbClr val="8EC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 name="Group 8"/>
          <p:cNvGrpSpPr/>
          <p:nvPr userDrawn="1"/>
        </p:nvGrpSpPr>
        <p:grpSpPr>
          <a:xfrm>
            <a:off x="13302" y="0"/>
            <a:ext cx="637381" cy="6858000"/>
            <a:chOff x="0" y="0"/>
            <a:chExt cx="849841" cy="6858000"/>
          </a:xfrm>
        </p:grpSpPr>
        <p:sp>
          <p:nvSpPr>
            <p:cNvPr id="11" name="Rectangle 10"/>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15" name="Title 1"/>
          <p:cNvSpPr>
            <a:spLocks noGrp="1"/>
          </p:cNvSpPr>
          <p:nvPr>
            <p:ph type="title" hasCustomPrompt="1"/>
          </p:nvPr>
        </p:nvSpPr>
        <p:spPr>
          <a:xfrm>
            <a:off x="1169067" y="3578636"/>
            <a:ext cx="7539258" cy="1217422"/>
          </a:xfrm>
          <a:prstGeom prst="rect">
            <a:avLst/>
          </a:prstGeom>
        </p:spPr>
        <p:txBody>
          <a:bodyPr>
            <a:normAutofit/>
          </a:bodyPr>
          <a:lstStyle>
            <a:lvl1pPr algn="ctr">
              <a:defRPr sz="3000" b="1">
                <a:solidFill>
                  <a:srgbClr val="0D4573"/>
                </a:solidFill>
                <a:latin typeface="+mj-lt"/>
              </a:defRPr>
            </a:lvl1pPr>
          </a:lstStyle>
          <a:p>
            <a:r>
              <a:rPr lang="en-US"/>
              <a:t>Presentation Title Here</a:t>
            </a:r>
            <a:br>
              <a:rPr lang="en-US"/>
            </a:br>
            <a:r>
              <a:rPr lang="en-US"/>
              <a:t>Second Line!</a:t>
            </a:r>
          </a:p>
        </p:txBody>
      </p:sp>
    </p:spTree>
    <p:extLst>
      <p:ext uri="{BB962C8B-B14F-4D97-AF65-F5344CB8AC3E}">
        <p14:creationId xmlns:p14="http://schemas.microsoft.com/office/powerpoint/2010/main" val="2799788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3541" y="365132"/>
            <a:ext cx="8310460" cy="602541"/>
          </a:xfrm>
          <a:prstGeom prst="rect">
            <a:avLst/>
          </a:prstGeom>
        </p:spPr>
        <p:txBody>
          <a:bodyPr>
            <a:noAutofit/>
          </a:bodyPr>
          <a:lstStyle>
            <a:lvl1pPr>
              <a:defRPr sz="3300" b="1" cap="none" baseline="0">
                <a:solidFill>
                  <a:srgbClr val="0D4573"/>
                </a:solidFill>
                <a:latin typeface="+mj-lt"/>
              </a:defRPr>
            </a:lvl1pPr>
          </a:lstStyle>
          <a:p>
            <a:r>
              <a:rPr lang="en-US"/>
              <a:t>Click to edit Master title style</a:t>
            </a:r>
          </a:p>
        </p:txBody>
      </p:sp>
      <p:sp>
        <p:nvSpPr>
          <p:cNvPr id="3" name="Content Placeholder 2"/>
          <p:cNvSpPr>
            <a:spLocks noGrp="1"/>
          </p:cNvSpPr>
          <p:nvPr>
            <p:ph idx="1"/>
          </p:nvPr>
        </p:nvSpPr>
        <p:spPr>
          <a:xfrm>
            <a:off x="962292" y="1486339"/>
            <a:ext cx="7886700" cy="4351338"/>
          </a:xfrm>
          <a:prstGeom prst="rect">
            <a:avLst/>
          </a:prstGeom>
        </p:spPr>
        <p:txBody>
          <a:bodyPr/>
          <a:lstStyle>
            <a:lvl1pPr>
              <a:buClr>
                <a:srgbClr val="649B00"/>
              </a:buClr>
              <a:defRPr>
                <a:solidFill>
                  <a:srgbClr val="57595A"/>
                </a:solidFill>
                <a:latin typeface="+mj-lt"/>
              </a:defRPr>
            </a:lvl1pPr>
            <a:lvl2pPr>
              <a:buClr>
                <a:srgbClr val="649B00"/>
              </a:buClr>
              <a:defRPr>
                <a:solidFill>
                  <a:srgbClr val="57595A"/>
                </a:solidFill>
                <a:latin typeface="+mj-lt"/>
              </a:defRPr>
            </a:lvl2pPr>
            <a:lvl3pPr>
              <a:buClr>
                <a:srgbClr val="649B00"/>
              </a:buClr>
              <a:defRPr>
                <a:solidFill>
                  <a:srgbClr val="57595A"/>
                </a:solidFill>
                <a:latin typeface="+mj-lt"/>
              </a:defRPr>
            </a:lvl3pPr>
            <a:lvl4pPr>
              <a:buClr>
                <a:srgbClr val="649B00"/>
              </a:buClr>
              <a:defRPr>
                <a:solidFill>
                  <a:srgbClr val="57595A"/>
                </a:solidFill>
                <a:latin typeface="+mj-lt"/>
              </a:defRPr>
            </a:lvl4pPr>
            <a:lvl5pPr>
              <a:buClr>
                <a:srgbClr val="649B00"/>
              </a:buClr>
              <a:defRPr>
                <a:solidFill>
                  <a:srgbClr val="57595A"/>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3" y="0"/>
            <a:ext cx="637381" cy="6858000"/>
            <a:chOff x="0" y="0"/>
            <a:chExt cx="849841" cy="6858000"/>
          </a:xfrm>
        </p:grpSpPr>
        <p:sp>
          <p:nvSpPr>
            <p:cNvPr id="9" name="Rectangle 8"/>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7" name="Rectangle 6"/>
          <p:cNvSpPr/>
          <p:nvPr userDrawn="1"/>
        </p:nvSpPr>
        <p:spPr>
          <a:xfrm>
            <a:off x="600805" y="0"/>
            <a:ext cx="96012" cy="6858000"/>
          </a:xfrm>
          <a:prstGeom prst="rect">
            <a:avLst/>
          </a:prstGeom>
          <a:solidFill>
            <a:srgbClr val="8EC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ooter Placeholder 17"/>
          <p:cNvSpPr>
            <a:spLocks noGrp="1"/>
          </p:cNvSpPr>
          <p:nvPr>
            <p:ph type="ftr" sz="quarter" idx="11"/>
          </p:nvPr>
        </p:nvSpPr>
        <p:spPr>
          <a:xfrm>
            <a:off x="962292" y="6356357"/>
            <a:ext cx="5152758" cy="365125"/>
          </a:xfrm>
          <a:prstGeom prst="rect">
            <a:avLst/>
          </a:prstGeom>
        </p:spPr>
        <p:txBody>
          <a:bodyPr/>
          <a:lstStyle>
            <a:lvl1pPr algn="l">
              <a:defRPr sz="1050">
                <a:solidFill>
                  <a:srgbClr val="57595A"/>
                </a:solidFill>
              </a:defRPr>
            </a:lvl1pPr>
          </a:lstStyle>
          <a:p>
            <a:r>
              <a:rPr lang="en-US" dirty="0"/>
              <a:t>Copyright © Sandler, Travis &amp; Rosenberg, P.A. |  www.strtrade.com |  All rights reserved.</a:t>
            </a:r>
          </a:p>
        </p:txBody>
      </p:sp>
      <p:grpSp>
        <p:nvGrpSpPr>
          <p:cNvPr id="10" name="Group 9"/>
          <p:cNvGrpSpPr/>
          <p:nvPr userDrawn="1"/>
        </p:nvGrpSpPr>
        <p:grpSpPr>
          <a:xfrm>
            <a:off x="24712" y="0"/>
            <a:ext cx="637381" cy="6858000"/>
            <a:chOff x="0" y="0"/>
            <a:chExt cx="849841" cy="6858000"/>
          </a:xfrm>
        </p:grpSpPr>
        <p:sp>
          <p:nvSpPr>
            <p:cNvPr id="12" name="Rectangle 11"/>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15" name="Slide Number Placeholder 2"/>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6CE8A1-6974-4F60-A884-8B939ED38A57}" type="slidenum">
              <a:rPr lang="en-US" smtClean="0"/>
              <a:t>‹#›</a:t>
            </a:fld>
            <a:endParaRPr lang="en-US" dirty="0"/>
          </a:p>
        </p:txBody>
      </p:sp>
    </p:spTree>
    <p:extLst>
      <p:ext uri="{BB962C8B-B14F-4D97-AF65-F5344CB8AC3E}">
        <p14:creationId xmlns:p14="http://schemas.microsoft.com/office/powerpoint/2010/main" val="7353570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3" y="0"/>
            <a:ext cx="637381" cy="6858000"/>
            <a:chOff x="0" y="0"/>
            <a:chExt cx="849841" cy="6858000"/>
          </a:xfrm>
        </p:grpSpPr>
        <p:sp>
          <p:nvSpPr>
            <p:cNvPr id="9" name="Rectangle 8"/>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7" name="Rectangle 6"/>
          <p:cNvSpPr/>
          <p:nvPr userDrawn="1"/>
        </p:nvSpPr>
        <p:spPr>
          <a:xfrm>
            <a:off x="600805" y="0"/>
            <a:ext cx="96012" cy="6858000"/>
          </a:xfrm>
          <a:prstGeom prst="rect">
            <a:avLst/>
          </a:prstGeom>
          <a:solidFill>
            <a:srgbClr val="8EC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ooter Placeholder 17"/>
          <p:cNvSpPr>
            <a:spLocks noGrp="1"/>
          </p:cNvSpPr>
          <p:nvPr>
            <p:ph type="ftr" sz="quarter" idx="11"/>
          </p:nvPr>
        </p:nvSpPr>
        <p:spPr>
          <a:xfrm>
            <a:off x="962292" y="6356357"/>
            <a:ext cx="5152758" cy="365125"/>
          </a:xfrm>
          <a:prstGeom prst="rect">
            <a:avLst/>
          </a:prstGeom>
        </p:spPr>
        <p:txBody>
          <a:bodyPr/>
          <a:lstStyle>
            <a:lvl1pPr algn="l">
              <a:defRPr sz="1050">
                <a:solidFill>
                  <a:srgbClr val="57595A"/>
                </a:solidFill>
              </a:defRPr>
            </a:lvl1pPr>
          </a:lstStyle>
          <a:p>
            <a:r>
              <a:rPr lang="en-US" dirty="0"/>
              <a:t>Copyright © Sandler, Travis &amp; Rosenberg, P.A. |  www.strtrade.com |  All rights reserved.</a:t>
            </a:r>
          </a:p>
        </p:txBody>
      </p:sp>
      <p:grpSp>
        <p:nvGrpSpPr>
          <p:cNvPr id="10" name="Group 9"/>
          <p:cNvGrpSpPr/>
          <p:nvPr userDrawn="1"/>
        </p:nvGrpSpPr>
        <p:grpSpPr>
          <a:xfrm>
            <a:off x="24712" y="0"/>
            <a:ext cx="637381" cy="6858000"/>
            <a:chOff x="0" y="0"/>
            <a:chExt cx="849841" cy="6858000"/>
          </a:xfrm>
        </p:grpSpPr>
        <p:sp>
          <p:nvSpPr>
            <p:cNvPr id="12" name="Rectangle 11"/>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15" name="Slide Number Placeholder 2"/>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6CE8A1-6974-4F60-A884-8B939ED38A57}" type="slidenum">
              <a:rPr lang="en-US" smtClean="0"/>
              <a:t>‹#›</a:t>
            </a:fld>
            <a:endParaRPr lang="en-US" dirty="0"/>
          </a:p>
        </p:txBody>
      </p:sp>
      <p:sp>
        <p:nvSpPr>
          <p:cNvPr id="14" name="Rectangle 13">
            <a:extLst>
              <a:ext uri="{FF2B5EF4-FFF2-40B4-BE49-F238E27FC236}">
                <a16:creationId xmlns:a16="http://schemas.microsoft.com/office/drawing/2014/main" id="{A29E7D85-6287-4952-AD24-DFEBF7F51AA2}"/>
              </a:ext>
            </a:extLst>
          </p:cNvPr>
          <p:cNvSpPr/>
          <p:nvPr userDrawn="1"/>
        </p:nvSpPr>
        <p:spPr>
          <a:xfrm>
            <a:off x="633622" y="3584908"/>
            <a:ext cx="8518124" cy="327991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itle 1">
            <a:extLst>
              <a:ext uri="{FF2B5EF4-FFF2-40B4-BE49-F238E27FC236}">
                <a16:creationId xmlns:a16="http://schemas.microsoft.com/office/drawing/2014/main" id="{C017DAD6-ABFA-42A4-9C1D-8B8DBBE9342E}"/>
              </a:ext>
            </a:extLst>
          </p:cNvPr>
          <p:cNvSpPr>
            <a:spLocks noGrp="1"/>
          </p:cNvSpPr>
          <p:nvPr>
            <p:ph type="title"/>
          </p:nvPr>
        </p:nvSpPr>
        <p:spPr>
          <a:xfrm>
            <a:off x="997645" y="245860"/>
            <a:ext cx="7749540" cy="666345"/>
          </a:xfrm>
          <a:prstGeom prst="rect">
            <a:avLst/>
          </a:prstGeom>
        </p:spPr>
        <p:txBody>
          <a:bodyPr>
            <a:normAutofit/>
          </a:bodyPr>
          <a:lstStyle>
            <a:lvl1pPr>
              <a:defRPr b="1"/>
            </a:lvl1pPr>
          </a:lstStyle>
          <a:p>
            <a:r>
              <a:rPr lang="en-US"/>
              <a:t>Our Speaker</a:t>
            </a:r>
          </a:p>
        </p:txBody>
      </p:sp>
      <p:pic>
        <p:nvPicPr>
          <p:cNvPr id="20" name="Picture 19">
            <a:extLst>
              <a:ext uri="{FF2B5EF4-FFF2-40B4-BE49-F238E27FC236}">
                <a16:creationId xmlns:a16="http://schemas.microsoft.com/office/drawing/2014/main" id="{5C07DFEF-0037-4CA1-9F45-CD1FD17E03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2684" y="3966684"/>
            <a:ext cx="1478639" cy="1732927"/>
          </a:xfrm>
          <a:prstGeom prst="rect">
            <a:avLst/>
          </a:prstGeom>
        </p:spPr>
      </p:pic>
      <p:sp>
        <p:nvSpPr>
          <p:cNvPr id="21" name="Footer Placeholder 3">
            <a:extLst>
              <a:ext uri="{FF2B5EF4-FFF2-40B4-BE49-F238E27FC236}">
                <a16:creationId xmlns:a16="http://schemas.microsoft.com/office/drawing/2014/main" id="{94A630F3-1D6B-45EE-A658-D027854C6F7A}"/>
              </a:ext>
            </a:extLst>
          </p:cNvPr>
          <p:cNvSpPr txBox="1">
            <a:spLocks/>
          </p:cNvSpPr>
          <p:nvPr userDrawn="1"/>
        </p:nvSpPr>
        <p:spPr>
          <a:xfrm>
            <a:off x="1090880" y="6310319"/>
            <a:ext cx="5152758" cy="365125"/>
          </a:xfrm>
          <a:prstGeom prst="rect">
            <a:avLst/>
          </a:prstGeom>
        </p:spPr>
        <p:txBody>
          <a:bodyPr/>
          <a:lstStyle>
            <a:defPPr>
              <a:defRPr lang="en-US"/>
            </a:defPPr>
            <a:lvl1pPr marL="0" algn="l" defTabSz="914400" rtl="0" eaLnBrk="1" latinLnBrk="0" hangingPunct="1">
              <a:defRPr sz="1400" b="1" kern="1200">
                <a:solidFill>
                  <a:srgbClr val="57595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Copyright © Sandler, Travis &amp; Rosenberg, P.A. |  www.strtrade.com |  All rights reserved.</a:t>
            </a:r>
            <a:endParaRPr lang="en-US" sz="1050" dirty="0"/>
          </a:p>
        </p:txBody>
      </p:sp>
    </p:spTree>
    <p:extLst>
      <p:ext uri="{BB962C8B-B14F-4D97-AF65-F5344CB8AC3E}">
        <p14:creationId xmlns:p14="http://schemas.microsoft.com/office/powerpoint/2010/main" val="63111677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65521B-4CDC-42C8-B0D2-7347A2A52E8A}"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229338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65521B-4CDC-42C8-B0D2-7347A2A52E8A}" type="datetimeFigureOut">
              <a:rPr lang="en-US" smtClean="0"/>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2866194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65521B-4CDC-42C8-B0D2-7347A2A52E8A}" type="datetimeFigureOut">
              <a:rPr lang="en-US" smtClean="0"/>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387985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5521B-4CDC-42C8-B0D2-7347A2A52E8A}" type="datetimeFigureOut">
              <a:rPr lang="en-US" smtClean="0"/>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227411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65521B-4CDC-42C8-B0D2-7347A2A52E8A}"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330161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65521B-4CDC-42C8-B0D2-7347A2A52E8A}"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1957130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5521B-4CDC-42C8-B0D2-7347A2A52E8A}" type="datetimeFigureOut">
              <a:rPr lang="en-US" smtClean="0"/>
              <a:t>4/9/2025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7BF4F-CDC1-43F7-B39C-7D50D59A7DF2}" type="slidenum">
              <a:rPr lang="en-US" smtClean="0"/>
              <a:t>‹#›</a:t>
            </a:fld>
            <a:endParaRPr lang="en-US"/>
          </a:p>
        </p:txBody>
      </p:sp>
    </p:spTree>
    <p:extLst>
      <p:ext uri="{BB962C8B-B14F-4D97-AF65-F5344CB8AC3E}">
        <p14:creationId xmlns:p14="http://schemas.microsoft.com/office/powerpoint/2010/main" val="209421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A3897-4DAE-82D1-F68E-C523C980317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63B0DE-14BD-8EB0-48B7-B3ADCAA8EBB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CFEDE9-D439-8640-6847-16903505F4F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E42528E0-A15B-436A-9C2C-6A946FE576F3}" type="datetimeFigureOut">
              <a:rPr lang="en-US" smtClean="0"/>
              <a:t>4/9/2025</a:t>
            </a:fld>
            <a:endParaRPr lang="en-US"/>
          </a:p>
        </p:txBody>
      </p:sp>
      <p:sp>
        <p:nvSpPr>
          <p:cNvPr id="5" name="Footer Placeholder 4">
            <a:extLst>
              <a:ext uri="{FF2B5EF4-FFF2-40B4-BE49-F238E27FC236}">
                <a16:creationId xmlns:a16="http://schemas.microsoft.com/office/drawing/2014/main" id="{217AD630-187E-A0D0-55E0-5D173C9253E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9E14CA-F068-7415-10E1-708F46C42AD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A1299425-BC9E-434E-A2E2-2264C0168CD5}" type="slidenum">
              <a:rPr lang="en-US" smtClean="0"/>
              <a:t>‹#›</a:t>
            </a:fld>
            <a:endParaRPr lang="en-US"/>
          </a:p>
        </p:txBody>
      </p:sp>
    </p:spTree>
    <p:extLst>
      <p:ext uri="{BB962C8B-B14F-4D97-AF65-F5344CB8AC3E}">
        <p14:creationId xmlns:p14="http://schemas.microsoft.com/office/powerpoint/2010/main" val="275914449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3" y="0"/>
            <a:ext cx="637381" cy="6858000"/>
            <a:chOff x="0" y="0"/>
            <a:chExt cx="849841" cy="6858000"/>
          </a:xfrm>
        </p:grpSpPr>
        <p:sp>
          <p:nvSpPr>
            <p:cNvPr id="8" name="Rectangle 7"/>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30772" y="6234901"/>
              <a:ext cx="588295" cy="542749"/>
            </a:xfrm>
            <a:prstGeom prst="rect">
              <a:avLst/>
            </a:prstGeom>
            <a:ln>
              <a:noFill/>
            </a:ln>
          </p:spPr>
        </p:pic>
      </p:grpSp>
      <p:sp>
        <p:nvSpPr>
          <p:cNvPr id="10" name="Rectangle 9"/>
          <p:cNvSpPr/>
          <p:nvPr userDrawn="1"/>
        </p:nvSpPr>
        <p:spPr>
          <a:xfrm>
            <a:off x="623755" y="0"/>
            <a:ext cx="73370" cy="6858000"/>
          </a:xfrm>
          <a:prstGeom prst="rect">
            <a:avLst/>
          </a:prstGeom>
          <a:solidFill>
            <a:srgbClr val="8EC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Footer Placeholder 17"/>
          <p:cNvSpPr>
            <a:spLocks noGrp="1"/>
          </p:cNvSpPr>
          <p:nvPr>
            <p:ph type="ftr" sz="quarter" idx="3"/>
          </p:nvPr>
        </p:nvSpPr>
        <p:spPr>
          <a:xfrm>
            <a:off x="962292" y="6356357"/>
            <a:ext cx="5152758" cy="365125"/>
          </a:xfrm>
          <a:prstGeom prst="rect">
            <a:avLst/>
          </a:prstGeom>
        </p:spPr>
        <p:txBody>
          <a:bodyPr/>
          <a:lstStyle>
            <a:lvl1pPr algn="l">
              <a:defRPr sz="1050" b="1">
                <a:solidFill>
                  <a:srgbClr val="57595A"/>
                </a:solidFill>
                <a:latin typeface="+mj-lt"/>
              </a:defRPr>
            </a:lvl1pPr>
          </a:lstStyle>
          <a:p>
            <a:r>
              <a:rPr lang="en-US" dirty="0"/>
              <a:t>Copyright © Sandler, Travis &amp; Rosenberg, P.A. |  www.strtrade.com |  All rights reserved.</a:t>
            </a:r>
          </a:p>
        </p:txBody>
      </p:sp>
      <p:sp>
        <p:nvSpPr>
          <p:cNvPr id="14" name="Title 1"/>
          <p:cNvSpPr txBox="1">
            <a:spLocks/>
          </p:cNvSpPr>
          <p:nvPr userDrawn="1"/>
        </p:nvSpPr>
        <p:spPr>
          <a:xfrm>
            <a:off x="833541" y="365132"/>
            <a:ext cx="8310460" cy="602541"/>
          </a:xfrm>
          <a:prstGeom prst="rect">
            <a:avLst/>
          </a:prstGeom>
        </p:spPr>
        <p:txBody>
          <a:bodyPr>
            <a:normAutofit/>
          </a:bodyPr>
          <a:lstStyle>
            <a:lvl1pPr algn="l" defTabSz="914400" rtl="0" eaLnBrk="1" latinLnBrk="0" hangingPunct="1">
              <a:lnSpc>
                <a:spcPct val="90000"/>
              </a:lnSpc>
              <a:spcBef>
                <a:spcPct val="0"/>
              </a:spcBef>
              <a:buNone/>
              <a:defRPr sz="4000" b="1" kern="1200">
                <a:solidFill>
                  <a:srgbClr val="0D4573"/>
                </a:solidFill>
                <a:latin typeface="+mn-lt"/>
                <a:ea typeface="+mj-ea"/>
                <a:cs typeface="+mj-cs"/>
              </a:defRPr>
            </a:lvl1pPr>
          </a:lstStyle>
          <a:p>
            <a:r>
              <a:rPr lang="en-US" sz="3000" dirty="0">
                <a:latin typeface="+mj-lt"/>
              </a:rPr>
              <a:t>Click to edit Master title style</a:t>
            </a:r>
          </a:p>
        </p:txBody>
      </p:sp>
      <p:sp>
        <p:nvSpPr>
          <p:cNvPr id="15" name="Content Placeholder 2"/>
          <p:cNvSpPr txBox="1">
            <a:spLocks/>
          </p:cNvSpPr>
          <p:nvPr userDrawn="1"/>
        </p:nvSpPr>
        <p:spPr>
          <a:xfrm>
            <a:off x="962292" y="1486339"/>
            <a:ext cx="78867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rgbClr val="57595A"/>
                </a:solidFill>
                <a:latin typeface="+mj-lt"/>
              </a:rPr>
              <a:t>Click to edit Master text styles</a:t>
            </a:r>
          </a:p>
          <a:p>
            <a:pPr lvl="1"/>
            <a:r>
              <a:rPr lang="en-US" sz="1800" dirty="0">
                <a:solidFill>
                  <a:srgbClr val="57595A"/>
                </a:solidFill>
                <a:latin typeface="+mj-lt"/>
              </a:rPr>
              <a:t>Second level</a:t>
            </a:r>
          </a:p>
          <a:p>
            <a:pPr lvl="2"/>
            <a:r>
              <a:rPr lang="en-US" sz="1500" dirty="0">
                <a:solidFill>
                  <a:srgbClr val="57595A"/>
                </a:solidFill>
                <a:latin typeface="+mj-lt"/>
              </a:rPr>
              <a:t>Third level</a:t>
            </a:r>
          </a:p>
          <a:p>
            <a:pPr lvl="3"/>
            <a:r>
              <a:rPr lang="en-US" sz="1350" dirty="0">
                <a:solidFill>
                  <a:srgbClr val="57595A"/>
                </a:solidFill>
                <a:latin typeface="+mj-lt"/>
              </a:rPr>
              <a:t>Fourth level</a:t>
            </a:r>
          </a:p>
          <a:p>
            <a:pPr lvl="4"/>
            <a:r>
              <a:rPr lang="en-US" sz="1350" dirty="0">
                <a:solidFill>
                  <a:srgbClr val="57595A"/>
                </a:solidFill>
                <a:latin typeface="+mj-lt"/>
              </a:rPr>
              <a:t>Fifth level</a:t>
            </a:r>
          </a:p>
        </p:txBody>
      </p:sp>
      <p:grpSp>
        <p:nvGrpSpPr>
          <p:cNvPr id="16" name="Group 15"/>
          <p:cNvGrpSpPr/>
          <p:nvPr userDrawn="1"/>
        </p:nvGrpSpPr>
        <p:grpSpPr>
          <a:xfrm>
            <a:off x="24712" y="0"/>
            <a:ext cx="637381" cy="6858000"/>
            <a:chOff x="0" y="0"/>
            <a:chExt cx="849841" cy="6858000"/>
          </a:xfrm>
        </p:grpSpPr>
        <p:sp>
          <p:nvSpPr>
            <p:cNvPr id="17" name="Rectangle 16"/>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8" name="Picture 1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3" name="Slide Number Placeholder 2"/>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b="1">
                <a:solidFill>
                  <a:schemeClr val="tx1">
                    <a:tint val="75000"/>
                  </a:schemeClr>
                </a:solidFill>
                <a:latin typeface="+mj-lt"/>
              </a:defRPr>
            </a:lvl1pPr>
          </a:lstStyle>
          <a:p>
            <a:fld id="{4D6CE8A1-6974-4F60-A884-8B939ED38A57}" type="slidenum">
              <a:rPr lang="en-US" smtClean="0"/>
              <a:pPr/>
              <a:t>‹#›</a:t>
            </a:fld>
            <a:endParaRPr lang="en-US" dirty="0"/>
          </a:p>
        </p:txBody>
      </p:sp>
    </p:spTree>
    <p:extLst>
      <p:ext uri="{BB962C8B-B14F-4D97-AF65-F5344CB8AC3E}">
        <p14:creationId xmlns:p14="http://schemas.microsoft.com/office/powerpoint/2010/main" val="384222181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hf hd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3" y="0"/>
            <a:ext cx="637381" cy="6858000"/>
            <a:chOff x="0" y="0"/>
            <a:chExt cx="849841" cy="6858000"/>
          </a:xfrm>
        </p:grpSpPr>
        <p:sp>
          <p:nvSpPr>
            <p:cNvPr id="8" name="Rectangle 7"/>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30772" y="6234901"/>
              <a:ext cx="588295" cy="542749"/>
            </a:xfrm>
            <a:prstGeom prst="rect">
              <a:avLst/>
            </a:prstGeom>
            <a:ln>
              <a:noFill/>
            </a:ln>
          </p:spPr>
        </p:pic>
      </p:grpSp>
      <p:sp>
        <p:nvSpPr>
          <p:cNvPr id="10" name="Rectangle 9"/>
          <p:cNvSpPr/>
          <p:nvPr userDrawn="1"/>
        </p:nvSpPr>
        <p:spPr>
          <a:xfrm>
            <a:off x="623755" y="0"/>
            <a:ext cx="73370" cy="6858000"/>
          </a:xfrm>
          <a:prstGeom prst="rect">
            <a:avLst/>
          </a:prstGeom>
          <a:solidFill>
            <a:srgbClr val="8EC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Footer Placeholder 17"/>
          <p:cNvSpPr>
            <a:spLocks noGrp="1"/>
          </p:cNvSpPr>
          <p:nvPr>
            <p:ph type="ftr" sz="quarter" idx="3"/>
          </p:nvPr>
        </p:nvSpPr>
        <p:spPr>
          <a:xfrm>
            <a:off x="962292" y="6356357"/>
            <a:ext cx="5152758" cy="365125"/>
          </a:xfrm>
          <a:prstGeom prst="rect">
            <a:avLst/>
          </a:prstGeom>
        </p:spPr>
        <p:txBody>
          <a:bodyPr/>
          <a:lstStyle>
            <a:lvl1pPr algn="l">
              <a:defRPr sz="1050" b="1">
                <a:solidFill>
                  <a:srgbClr val="57595A"/>
                </a:solidFill>
                <a:latin typeface="+mj-lt"/>
              </a:defRPr>
            </a:lvl1pPr>
          </a:lstStyle>
          <a:p>
            <a:r>
              <a:rPr lang="en-US" dirty="0"/>
              <a:t>Copyright © Sandler, Travis &amp; Rosenberg, P.A. |  www.strtrade.com |  All rights reserved.</a:t>
            </a:r>
          </a:p>
        </p:txBody>
      </p:sp>
      <p:sp>
        <p:nvSpPr>
          <p:cNvPr id="14" name="Title 1"/>
          <p:cNvSpPr txBox="1">
            <a:spLocks/>
          </p:cNvSpPr>
          <p:nvPr userDrawn="1"/>
        </p:nvSpPr>
        <p:spPr>
          <a:xfrm>
            <a:off x="833541" y="365132"/>
            <a:ext cx="8310460" cy="602541"/>
          </a:xfrm>
          <a:prstGeom prst="rect">
            <a:avLst/>
          </a:prstGeom>
        </p:spPr>
        <p:txBody>
          <a:bodyPr>
            <a:normAutofit/>
          </a:bodyPr>
          <a:lstStyle>
            <a:lvl1pPr algn="l" defTabSz="914400" rtl="0" eaLnBrk="1" latinLnBrk="0" hangingPunct="1">
              <a:lnSpc>
                <a:spcPct val="90000"/>
              </a:lnSpc>
              <a:spcBef>
                <a:spcPct val="0"/>
              </a:spcBef>
              <a:buNone/>
              <a:defRPr sz="4000" b="1" kern="1200">
                <a:solidFill>
                  <a:srgbClr val="0D4573"/>
                </a:solidFill>
                <a:latin typeface="+mn-lt"/>
                <a:ea typeface="+mj-ea"/>
                <a:cs typeface="+mj-cs"/>
              </a:defRPr>
            </a:lvl1pPr>
          </a:lstStyle>
          <a:p>
            <a:r>
              <a:rPr lang="en-US" sz="3000" dirty="0">
                <a:latin typeface="+mj-lt"/>
              </a:rPr>
              <a:t>Click to edit Master title style</a:t>
            </a:r>
          </a:p>
        </p:txBody>
      </p:sp>
      <p:sp>
        <p:nvSpPr>
          <p:cNvPr id="15" name="Content Placeholder 2"/>
          <p:cNvSpPr txBox="1">
            <a:spLocks/>
          </p:cNvSpPr>
          <p:nvPr userDrawn="1"/>
        </p:nvSpPr>
        <p:spPr>
          <a:xfrm>
            <a:off x="962292" y="1486339"/>
            <a:ext cx="78867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rgbClr val="57595A"/>
                </a:solidFill>
                <a:latin typeface="+mj-lt"/>
              </a:rPr>
              <a:t>Click to edit Master text styles</a:t>
            </a:r>
          </a:p>
          <a:p>
            <a:pPr lvl="1"/>
            <a:r>
              <a:rPr lang="en-US" sz="1800" dirty="0">
                <a:solidFill>
                  <a:srgbClr val="57595A"/>
                </a:solidFill>
                <a:latin typeface="+mj-lt"/>
              </a:rPr>
              <a:t>Second level</a:t>
            </a:r>
          </a:p>
          <a:p>
            <a:pPr lvl="2"/>
            <a:r>
              <a:rPr lang="en-US" sz="1500" dirty="0">
                <a:solidFill>
                  <a:srgbClr val="57595A"/>
                </a:solidFill>
                <a:latin typeface="+mj-lt"/>
              </a:rPr>
              <a:t>Third level</a:t>
            </a:r>
          </a:p>
          <a:p>
            <a:pPr lvl="3"/>
            <a:r>
              <a:rPr lang="en-US" sz="1350" dirty="0">
                <a:solidFill>
                  <a:srgbClr val="57595A"/>
                </a:solidFill>
                <a:latin typeface="+mj-lt"/>
              </a:rPr>
              <a:t>Fourth level</a:t>
            </a:r>
          </a:p>
          <a:p>
            <a:pPr lvl="4"/>
            <a:r>
              <a:rPr lang="en-US" sz="1350" dirty="0">
                <a:solidFill>
                  <a:srgbClr val="57595A"/>
                </a:solidFill>
                <a:latin typeface="+mj-lt"/>
              </a:rPr>
              <a:t>Fifth level</a:t>
            </a:r>
          </a:p>
        </p:txBody>
      </p:sp>
      <p:grpSp>
        <p:nvGrpSpPr>
          <p:cNvPr id="16" name="Group 15"/>
          <p:cNvGrpSpPr/>
          <p:nvPr userDrawn="1"/>
        </p:nvGrpSpPr>
        <p:grpSpPr>
          <a:xfrm>
            <a:off x="24712" y="0"/>
            <a:ext cx="637381" cy="6858000"/>
            <a:chOff x="0" y="0"/>
            <a:chExt cx="849841" cy="6858000"/>
          </a:xfrm>
        </p:grpSpPr>
        <p:sp>
          <p:nvSpPr>
            <p:cNvPr id="17" name="Rectangle 16"/>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3" name="Slide Number Placeholder 2"/>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b="1">
                <a:solidFill>
                  <a:schemeClr val="tx1">
                    <a:tint val="75000"/>
                  </a:schemeClr>
                </a:solidFill>
                <a:latin typeface="+mj-lt"/>
              </a:defRPr>
            </a:lvl1pPr>
          </a:lstStyle>
          <a:p>
            <a:fld id="{4D6CE8A1-6974-4F60-A884-8B939ED38A57}" type="slidenum">
              <a:rPr lang="en-US" smtClean="0"/>
              <a:pPr/>
              <a:t>‹#›</a:t>
            </a:fld>
            <a:endParaRPr lang="en-US" dirty="0"/>
          </a:p>
        </p:txBody>
      </p:sp>
    </p:spTree>
    <p:extLst>
      <p:ext uri="{BB962C8B-B14F-4D97-AF65-F5344CB8AC3E}">
        <p14:creationId xmlns:p14="http://schemas.microsoft.com/office/powerpoint/2010/main" val="17393775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hd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lfeldman@strtrade.com" TargetMode="Externa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cbp.gov/sites/default/files/assets/documents/2022-Oct/FY2018-2021_De%20Minimis%20Statistics%20update.pdf"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hyperlink" Target="https://www.cbp.gov/trade/basic-import-export/e-commerc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bp.gov/trade/basic-import-export/e-commerce"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CABE985-DF51-4081-BF8E-0EAE10DA8C57}"/>
              </a:ext>
            </a:extLst>
          </p:cNvPr>
          <p:cNvSpPr>
            <a:spLocks noGrp="1"/>
          </p:cNvSpPr>
          <p:nvPr>
            <p:ph type="ctrTitle"/>
          </p:nvPr>
        </p:nvSpPr>
        <p:spPr>
          <a:xfrm>
            <a:off x="601244" y="1283976"/>
            <a:ext cx="7941510" cy="813045"/>
          </a:xfrm>
        </p:spPr>
        <p:txBody>
          <a:bodyPr>
            <a:noAutofit/>
          </a:bodyPr>
          <a:lstStyle/>
          <a:p>
            <a:pPr eaLnBrk="1" hangingPunct="1"/>
            <a:r>
              <a:rPr lang="en-US" altLang="en-US" sz="2400" b="1" dirty="0">
                <a:latin typeface="Arial" panose="020B0604020202020204" pitchFamily="34" charset="0"/>
                <a:cs typeface="Arial" panose="020B0604020202020204" pitchFamily="34" charset="0"/>
              </a:rPr>
              <a:t>Small but Mighty: Cracking the Code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of Low Value Shipments!</a:t>
            </a:r>
            <a:endParaRPr lang="en-US" altLang="en-US" sz="2400" b="1" i="1"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666E5A09-C113-47CE-A48D-96D3FB1D0EBE}"/>
              </a:ext>
            </a:extLst>
          </p:cNvPr>
          <p:cNvSpPr>
            <a:spLocks noGrp="1"/>
          </p:cNvSpPr>
          <p:nvPr>
            <p:ph type="ftr" sz="quarter" idx="11"/>
          </p:nvPr>
        </p:nvSpPr>
        <p:spPr>
          <a:xfrm>
            <a:off x="1200150" y="6024469"/>
            <a:ext cx="2800350" cy="384572"/>
          </a:xfrm>
        </p:spPr>
        <p:txBody>
          <a:bodyPr/>
          <a:lstStyle/>
          <a:p>
            <a:pPr>
              <a:defRPr/>
            </a:pPr>
            <a:r>
              <a:rPr lang="en-US" sz="2700" b="1" dirty="0">
                <a:solidFill>
                  <a:schemeClr val="tx1"/>
                </a:solidFill>
                <a:latin typeface="Brush Script MT" panose="03060802040406070304" pitchFamily="66" charset="0"/>
              </a:rPr>
              <a:t>Program Sponsored by</a:t>
            </a:r>
          </a:p>
        </p:txBody>
      </p:sp>
      <p:pic>
        <p:nvPicPr>
          <p:cNvPr id="7172" name="Picture 22">
            <a:extLst>
              <a:ext uri="{FF2B5EF4-FFF2-40B4-BE49-F238E27FC236}">
                <a16:creationId xmlns:a16="http://schemas.microsoft.com/office/drawing/2014/main" id="{D1BC8DA5-3750-4165-8619-EAEABE032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1" y="5372101"/>
            <a:ext cx="1312069" cy="27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a:extLst>
              <a:ext uri="{FF2B5EF4-FFF2-40B4-BE49-F238E27FC236}">
                <a16:creationId xmlns:a16="http://schemas.microsoft.com/office/drawing/2014/main" id="{C24548E4-A754-4148-BFA9-C50F7AE196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0317" y="5880402"/>
            <a:ext cx="1426369"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a:extLst>
              <a:ext uri="{FF2B5EF4-FFF2-40B4-BE49-F238E27FC236}">
                <a16:creationId xmlns:a16="http://schemas.microsoft.com/office/drawing/2014/main" id="{CCEA0F34-84C0-4FD9-B1DA-9B5617417DB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8169" y="466544"/>
            <a:ext cx="2227661" cy="67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text&#10;&#10;Description automatically generated">
            <a:extLst>
              <a:ext uri="{FF2B5EF4-FFF2-40B4-BE49-F238E27FC236}">
                <a16:creationId xmlns:a16="http://schemas.microsoft.com/office/drawing/2014/main" id="{D3105905-B7C3-9015-E299-3CD2F80909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5200" y="5791200"/>
            <a:ext cx="2045557" cy="702374"/>
          </a:xfrm>
          <a:prstGeom prst="rect">
            <a:avLst/>
          </a:prstGeom>
        </p:spPr>
      </p:pic>
      <p:grpSp>
        <p:nvGrpSpPr>
          <p:cNvPr id="10" name="Group 9">
            <a:extLst>
              <a:ext uri="{FF2B5EF4-FFF2-40B4-BE49-F238E27FC236}">
                <a16:creationId xmlns:a16="http://schemas.microsoft.com/office/drawing/2014/main" id="{73D98F27-7FFA-A59C-561B-BF1BF30DEFEB}"/>
              </a:ext>
            </a:extLst>
          </p:cNvPr>
          <p:cNvGrpSpPr/>
          <p:nvPr/>
        </p:nvGrpSpPr>
        <p:grpSpPr>
          <a:xfrm>
            <a:off x="1016263" y="2362200"/>
            <a:ext cx="7111476" cy="2790310"/>
            <a:chOff x="1128996" y="2006600"/>
            <a:chExt cx="9481968" cy="3720413"/>
          </a:xfrm>
        </p:grpSpPr>
        <p:sp>
          <p:nvSpPr>
            <p:cNvPr id="7177" name="TextBox 10">
              <a:extLst>
                <a:ext uri="{FF2B5EF4-FFF2-40B4-BE49-F238E27FC236}">
                  <a16:creationId xmlns:a16="http://schemas.microsoft.com/office/drawing/2014/main" id="{51D2DE82-36B3-408B-97E4-4F5E17EAFC95}"/>
                </a:ext>
              </a:extLst>
            </p:cNvPr>
            <p:cNvSpPr txBox="1">
              <a:spLocks noChangeArrowheads="1"/>
            </p:cNvSpPr>
            <p:nvPr/>
          </p:nvSpPr>
          <p:spPr bwMode="auto">
            <a:xfrm>
              <a:off x="6027575" y="2008188"/>
              <a:ext cx="43573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b="1" dirty="0">
                  <a:solidFill>
                    <a:schemeClr val="accent1">
                      <a:lumMod val="75000"/>
                    </a:schemeClr>
                  </a:solidFill>
                  <a:latin typeface="Arial" panose="020B0604020202020204" pitchFamily="34" charset="0"/>
                </a:rPr>
                <a:t>Moderator:</a:t>
              </a:r>
              <a:endParaRPr lang="en-US" altLang="en-US" sz="1500" dirty="0">
                <a:solidFill>
                  <a:schemeClr val="accent1">
                    <a:lumMod val="75000"/>
                  </a:schemeClr>
                </a:solidFill>
                <a:latin typeface="Arial Narrow" panose="020B0606020202030204" pitchFamily="34" charset="0"/>
              </a:endParaRPr>
            </a:p>
          </p:txBody>
        </p:sp>
        <p:sp>
          <p:nvSpPr>
            <p:cNvPr id="7179" name="TextBox 2">
              <a:extLst>
                <a:ext uri="{FF2B5EF4-FFF2-40B4-BE49-F238E27FC236}">
                  <a16:creationId xmlns:a16="http://schemas.microsoft.com/office/drawing/2014/main" id="{E3473627-BE83-4E82-ACF4-448AED837D33}"/>
                </a:ext>
              </a:extLst>
            </p:cNvPr>
            <p:cNvSpPr txBox="1">
              <a:spLocks noChangeArrowheads="1"/>
            </p:cNvSpPr>
            <p:nvPr/>
          </p:nvSpPr>
          <p:spPr bwMode="auto">
            <a:xfrm>
              <a:off x="1128996" y="2006600"/>
              <a:ext cx="46691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b="1" dirty="0">
                  <a:solidFill>
                    <a:schemeClr val="accent1">
                      <a:lumMod val="75000"/>
                    </a:schemeClr>
                  </a:solidFill>
                  <a:latin typeface="Arial" panose="020B0604020202020204" pitchFamily="34" charset="0"/>
                </a:rPr>
                <a:t>Panelists:</a:t>
              </a:r>
              <a:endParaRPr lang="en-US" altLang="en-US" sz="1350" dirty="0">
                <a:solidFill>
                  <a:schemeClr val="accent1">
                    <a:lumMod val="75000"/>
                  </a:schemeClr>
                </a:solidFill>
                <a:latin typeface="Arial Narrow" panose="020B0606020202030204" pitchFamily="34" charset="0"/>
              </a:endParaRPr>
            </a:p>
          </p:txBody>
        </p:sp>
        <p:sp>
          <p:nvSpPr>
            <p:cNvPr id="7180" name="TextBox 13">
              <a:extLst>
                <a:ext uri="{FF2B5EF4-FFF2-40B4-BE49-F238E27FC236}">
                  <a16:creationId xmlns:a16="http://schemas.microsoft.com/office/drawing/2014/main" id="{2E6B1392-B92F-49F4-ACEC-738E2FDF60C6}"/>
                </a:ext>
              </a:extLst>
            </p:cNvPr>
            <p:cNvSpPr txBox="1">
              <a:spLocks noChangeArrowheads="1"/>
            </p:cNvSpPr>
            <p:nvPr/>
          </p:nvSpPr>
          <p:spPr bwMode="auto">
            <a:xfrm>
              <a:off x="6027584" y="2538143"/>
              <a:ext cx="458338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50" b="1" dirty="0">
                  <a:latin typeface="Arial" panose="020B0604020202020204" pitchFamily="34" charset="0"/>
                </a:rPr>
                <a:t>Lenny Feldman</a:t>
              </a:r>
            </a:p>
            <a:p>
              <a:pPr>
                <a:spcBef>
                  <a:spcPct val="0"/>
                </a:spcBef>
                <a:buFontTx/>
                <a:buNone/>
              </a:pPr>
              <a:r>
                <a:rPr lang="en-US" altLang="en-US" sz="1200" dirty="0">
                  <a:latin typeface="Arial Narrow" panose="020B0606020202030204" pitchFamily="34" charset="0"/>
                </a:rPr>
                <a:t>NCBFAA Customs &amp; General Counsel; Managing Partner, Operating Committee, Sandler, Travis &amp; Rosenberg, P.A.</a:t>
              </a:r>
            </a:p>
            <a:p>
              <a:pPr>
                <a:spcBef>
                  <a:spcPct val="0"/>
                </a:spcBef>
                <a:buFontTx/>
                <a:buNone/>
              </a:pPr>
              <a:endParaRPr lang="en-US" altLang="en-US" sz="1200" dirty="0">
                <a:latin typeface="Arial Narrow" panose="020B0606020202030204" pitchFamily="34" charset="0"/>
              </a:endParaRPr>
            </a:p>
          </p:txBody>
        </p:sp>
        <p:cxnSp>
          <p:nvCxnSpPr>
            <p:cNvPr id="7" name="Straight Connector 6">
              <a:extLst>
                <a:ext uri="{FF2B5EF4-FFF2-40B4-BE49-F238E27FC236}">
                  <a16:creationId xmlns:a16="http://schemas.microsoft.com/office/drawing/2014/main" id="{73894D8C-EA0A-3E6C-216B-F35115374132}"/>
                </a:ext>
              </a:extLst>
            </p:cNvPr>
            <p:cNvCxnSpPr>
              <a:cxnSpLocks/>
            </p:cNvCxnSpPr>
            <p:nvPr/>
          </p:nvCxnSpPr>
          <p:spPr>
            <a:xfrm flipH="1">
              <a:off x="5798114" y="2653886"/>
              <a:ext cx="1" cy="3073127"/>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2">
            <a:extLst>
              <a:ext uri="{FF2B5EF4-FFF2-40B4-BE49-F238E27FC236}">
                <a16:creationId xmlns:a16="http://schemas.microsoft.com/office/drawing/2014/main" id="{6FB95A4C-E40C-D226-AC48-B15F71EEDF17}"/>
              </a:ext>
            </a:extLst>
          </p:cNvPr>
          <p:cNvSpPr txBox="1">
            <a:spLocks noChangeArrowheads="1"/>
          </p:cNvSpPr>
          <p:nvPr/>
        </p:nvSpPr>
        <p:spPr bwMode="auto">
          <a:xfrm>
            <a:off x="1016261" y="2842753"/>
            <a:ext cx="3416826"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50" b="1" dirty="0">
                <a:latin typeface="Arial" panose="020B0604020202020204" pitchFamily="34" charset="0"/>
              </a:rPr>
              <a:t>Amber Hagewood</a:t>
            </a:r>
          </a:p>
          <a:p>
            <a:pPr>
              <a:spcBef>
                <a:spcPct val="0"/>
              </a:spcBef>
              <a:buFontTx/>
              <a:buNone/>
            </a:pPr>
            <a:r>
              <a:rPr lang="en-US" altLang="en-US" sz="1200" dirty="0">
                <a:latin typeface="Arial Narrow" panose="020B0606020202030204" pitchFamily="34" charset="0"/>
              </a:rPr>
              <a:t>NCBFAA Customs Committee Member; Sr. Manager Regulatory Compliance, FedEx Logistics</a:t>
            </a:r>
          </a:p>
        </p:txBody>
      </p:sp>
      <p:sp>
        <p:nvSpPr>
          <p:cNvPr id="3" name="TextBox 2">
            <a:extLst>
              <a:ext uri="{FF2B5EF4-FFF2-40B4-BE49-F238E27FC236}">
                <a16:creationId xmlns:a16="http://schemas.microsoft.com/office/drawing/2014/main" id="{35C0C753-5926-0CBB-C435-79397509DD13}"/>
              </a:ext>
            </a:extLst>
          </p:cNvPr>
          <p:cNvSpPr txBox="1">
            <a:spLocks noChangeArrowheads="1"/>
          </p:cNvSpPr>
          <p:nvPr/>
        </p:nvSpPr>
        <p:spPr bwMode="auto">
          <a:xfrm>
            <a:off x="1038072" y="3601693"/>
            <a:ext cx="3416826"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50" b="1" dirty="0">
                <a:latin typeface="Arial" panose="020B0604020202020204" pitchFamily="34" charset="0"/>
              </a:rPr>
              <a:t>Rob Fickeisen</a:t>
            </a:r>
          </a:p>
          <a:p>
            <a:pPr>
              <a:spcBef>
                <a:spcPct val="0"/>
              </a:spcBef>
              <a:buFontTx/>
              <a:buNone/>
            </a:pPr>
            <a:r>
              <a:rPr lang="en-US" altLang="en-US" sz="1200" dirty="0">
                <a:latin typeface="Arial Narrow" panose="020B0606020202030204" pitchFamily="34" charset="0"/>
              </a:rPr>
              <a:t>NCBFAA Regulatory Agencies Committee (RAC) Member; Customs Brokerage Compliance Supervisor, UPS Supply Chain Solutions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93B12667-1669-A971-FCE3-F306BD707502}"/>
              </a:ext>
            </a:extLst>
          </p:cNvPr>
          <p:cNvSpPr/>
          <p:nvPr/>
        </p:nvSpPr>
        <p:spPr>
          <a:xfrm>
            <a:off x="6729816" y="1940467"/>
            <a:ext cx="1988152" cy="3643260"/>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40" name="Rectangle: Rounded Corners 39">
            <a:extLst>
              <a:ext uri="{FF2B5EF4-FFF2-40B4-BE49-F238E27FC236}">
                <a16:creationId xmlns:a16="http://schemas.microsoft.com/office/drawing/2014/main" id="{52C1A1BA-D19A-8086-2E87-EBF7C2839ED4}"/>
              </a:ext>
            </a:extLst>
          </p:cNvPr>
          <p:cNvSpPr/>
          <p:nvPr/>
        </p:nvSpPr>
        <p:spPr>
          <a:xfrm>
            <a:off x="4595196" y="1940467"/>
            <a:ext cx="1988152" cy="3643260"/>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39" name="Rectangle: Rounded Corners 38">
            <a:extLst>
              <a:ext uri="{FF2B5EF4-FFF2-40B4-BE49-F238E27FC236}">
                <a16:creationId xmlns:a16="http://schemas.microsoft.com/office/drawing/2014/main" id="{58B973A1-5812-3705-0236-4AD7DD5A4A0A}"/>
              </a:ext>
            </a:extLst>
          </p:cNvPr>
          <p:cNvSpPr/>
          <p:nvPr/>
        </p:nvSpPr>
        <p:spPr>
          <a:xfrm>
            <a:off x="2456655" y="1940467"/>
            <a:ext cx="1988152" cy="3643260"/>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Aptos" panose="02110004020202020204"/>
              </a:rPr>
              <a:t>- </a:t>
            </a:r>
          </a:p>
        </p:txBody>
      </p:sp>
      <p:sp>
        <p:nvSpPr>
          <p:cNvPr id="37" name="Rectangle: Rounded Corners 36">
            <a:extLst>
              <a:ext uri="{FF2B5EF4-FFF2-40B4-BE49-F238E27FC236}">
                <a16:creationId xmlns:a16="http://schemas.microsoft.com/office/drawing/2014/main" id="{60C762DB-F6E2-B835-64C7-7D14542B3267}"/>
              </a:ext>
            </a:extLst>
          </p:cNvPr>
          <p:cNvSpPr/>
          <p:nvPr/>
        </p:nvSpPr>
        <p:spPr>
          <a:xfrm>
            <a:off x="325005" y="1940467"/>
            <a:ext cx="1988152" cy="3643260"/>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sp>
        <p:nvSpPr>
          <p:cNvPr id="3" name="Text 1"/>
          <p:cNvSpPr/>
          <p:nvPr/>
        </p:nvSpPr>
        <p:spPr>
          <a:xfrm>
            <a:off x="459581" y="2060674"/>
            <a:ext cx="1641351" cy="205160"/>
          </a:xfrm>
          <a:prstGeom prst="rect">
            <a:avLst/>
          </a:prstGeom>
          <a:noFill/>
          <a:ln/>
        </p:spPr>
        <p:txBody>
          <a:bodyPr wrap="none" lIns="0" tIns="0" rIns="0" bIns="0" rtlCol="0" anchor="t"/>
          <a:lstStyle/>
          <a:p>
            <a:pPr defTabSz="685800">
              <a:lnSpc>
                <a:spcPts val="1594"/>
              </a:lnSpc>
            </a:pPr>
            <a:r>
              <a:rPr lang="en-US" sz="1281" dirty="0">
                <a:solidFill>
                  <a:srgbClr val="3257B8"/>
                </a:solidFill>
                <a:latin typeface="Roboto Slab" pitchFamily="34" charset="0"/>
                <a:ea typeface="Roboto Slab" pitchFamily="34" charset="-122"/>
                <a:cs typeface="Roboto Slab" pitchFamily="34" charset="-120"/>
              </a:rPr>
              <a:t>Express Clearance</a:t>
            </a:r>
            <a:endParaRPr lang="en-US" sz="1281" dirty="0">
              <a:solidFill>
                <a:prstClr val="black"/>
              </a:solidFill>
              <a:latin typeface="Aptos" panose="02110004020202020204"/>
            </a:endParaRPr>
          </a:p>
        </p:txBody>
      </p:sp>
      <p:sp>
        <p:nvSpPr>
          <p:cNvPr id="4" name="Text 2"/>
          <p:cNvSpPr/>
          <p:nvPr/>
        </p:nvSpPr>
        <p:spPr>
          <a:xfrm>
            <a:off x="459582" y="2397100"/>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Method:</a:t>
            </a:r>
            <a:endParaRPr lang="en-US" sz="1031" dirty="0">
              <a:solidFill>
                <a:prstClr val="black"/>
              </a:solidFill>
              <a:latin typeface="Aptos" panose="02110004020202020204"/>
            </a:endParaRPr>
          </a:p>
        </p:txBody>
      </p:sp>
      <p:sp>
        <p:nvSpPr>
          <p:cNvPr id="5" name="Text 3"/>
          <p:cNvSpPr/>
          <p:nvPr/>
        </p:nvSpPr>
        <p:spPr>
          <a:xfrm>
            <a:off x="459582" y="2725415"/>
            <a:ext cx="1816001" cy="420291"/>
          </a:xfrm>
          <a:prstGeom prst="rect">
            <a:avLst/>
          </a:prstGeom>
          <a:noFill/>
          <a:ln/>
        </p:spPr>
        <p:txBody>
          <a:bodyPr wrap="square" lIns="0" tIns="0" rIns="0" bIns="0" rtlCol="0" anchor="t"/>
          <a:lstStyle/>
          <a:p>
            <a:pPr defTabSz="685800">
              <a:lnSpc>
                <a:spcPts val="1625"/>
              </a:lnSpc>
            </a:pPr>
            <a:r>
              <a:rPr lang="en-US" sz="1031" dirty="0">
                <a:solidFill>
                  <a:srgbClr val="15213F"/>
                </a:solidFill>
                <a:latin typeface="Roboto" pitchFamily="34" charset="0"/>
                <a:ea typeface="Roboto" pitchFamily="34" charset="-122"/>
                <a:cs typeface="Roboto" pitchFamily="34" charset="-120"/>
              </a:rPr>
              <a:t>Option 1: Nominates broker to serve as  Importer of Record</a:t>
            </a:r>
          </a:p>
          <a:p>
            <a:pPr defTabSz="685800">
              <a:lnSpc>
                <a:spcPts val="1625"/>
              </a:lnSpc>
            </a:pPr>
            <a:r>
              <a:rPr lang="en-US" sz="1031" dirty="0">
                <a:solidFill>
                  <a:srgbClr val="15213F"/>
                </a:solidFill>
                <a:latin typeface="Roboto" pitchFamily="34" charset="0"/>
                <a:ea typeface="Roboto" pitchFamily="34" charset="-122"/>
                <a:cs typeface="Roboto" pitchFamily="34" charset="-120"/>
              </a:rPr>
              <a:t>Option 2: Turnover to customer’s broker</a:t>
            </a:r>
          </a:p>
          <a:p>
            <a:pPr marL="214313" indent="-214313" defTabSz="685800">
              <a:lnSpc>
                <a:spcPts val="1625"/>
              </a:lnSpc>
              <a:buFontTx/>
              <a:buChar char="-"/>
            </a:pPr>
            <a:endParaRPr lang="en-US" sz="1031" dirty="0">
              <a:solidFill>
                <a:srgbClr val="15213F"/>
              </a:solidFill>
              <a:latin typeface="Roboto" pitchFamily="34" charset="0"/>
              <a:ea typeface="Roboto" pitchFamily="34" charset="-122"/>
              <a:cs typeface="Roboto" pitchFamily="34" charset="-120"/>
            </a:endParaRPr>
          </a:p>
        </p:txBody>
      </p:sp>
      <p:sp>
        <p:nvSpPr>
          <p:cNvPr id="6" name="Text 4"/>
          <p:cNvSpPr/>
          <p:nvPr/>
        </p:nvSpPr>
        <p:spPr>
          <a:xfrm>
            <a:off x="459581" y="3644814"/>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Importer:</a:t>
            </a:r>
            <a:r>
              <a:rPr lang="en-US" sz="1031" dirty="0">
                <a:solidFill>
                  <a:srgbClr val="15213F"/>
                </a:solidFill>
                <a:latin typeface="Roboto" pitchFamily="34" charset="0"/>
                <a:ea typeface="Roboto" pitchFamily="34" charset="-122"/>
                <a:cs typeface="Roboto" pitchFamily="34" charset="-120"/>
              </a:rPr>
              <a:t> owner/purchaser</a:t>
            </a:r>
            <a:endParaRPr lang="en-US" sz="1031" dirty="0">
              <a:solidFill>
                <a:prstClr val="black"/>
              </a:solidFill>
              <a:latin typeface="Aptos" panose="02110004020202020204"/>
            </a:endParaRPr>
          </a:p>
        </p:txBody>
      </p:sp>
      <p:sp>
        <p:nvSpPr>
          <p:cNvPr id="7" name="Text 5"/>
          <p:cNvSpPr/>
          <p:nvPr/>
        </p:nvSpPr>
        <p:spPr>
          <a:xfrm>
            <a:off x="445294" y="3920505"/>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Restrictions:</a:t>
            </a:r>
            <a:endParaRPr lang="en-US" sz="1031" dirty="0">
              <a:solidFill>
                <a:prstClr val="black"/>
              </a:solidFill>
              <a:latin typeface="Aptos" panose="02110004020202020204"/>
            </a:endParaRPr>
          </a:p>
        </p:txBody>
      </p:sp>
      <p:sp>
        <p:nvSpPr>
          <p:cNvPr id="9" name="Text 7"/>
          <p:cNvSpPr/>
          <p:nvPr/>
        </p:nvSpPr>
        <p:spPr>
          <a:xfrm>
            <a:off x="459581" y="4173851"/>
            <a:ext cx="1816001" cy="630437"/>
          </a:xfrm>
          <a:prstGeom prst="rect">
            <a:avLst/>
          </a:prstGeom>
          <a:noFill/>
          <a:ln/>
        </p:spPr>
        <p:txBody>
          <a:bodyPr wrap="square" lIns="0" tIns="0" rIns="0" bIns="0" rtlCol="0" anchor="t"/>
          <a:lstStyle/>
          <a:p>
            <a:pPr defTabSz="685800">
              <a:lnSpc>
                <a:spcPts val="1625"/>
              </a:lnSpc>
            </a:pPr>
            <a:r>
              <a:rPr lang="en-US" sz="1031" dirty="0">
                <a:solidFill>
                  <a:srgbClr val="15213F"/>
                </a:solidFill>
                <a:latin typeface="Roboto" pitchFamily="34" charset="0"/>
                <a:ea typeface="Roboto" pitchFamily="34" charset="-122"/>
                <a:cs typeface="Roboto" pitchFamily="34" charset="-120"/>
              </a:rPr>
              <a:t> - Requires POA to broker for broker IOR</a:t>
            </a:r>
            <a:endParaRPr lang="en-US" sz="1031" dirty="0">
              <a:solidFill>
                <a:prstClr val="black"/>
              </a:solidFill>
              <a:latin typeface="Aptos" panose="02110004020202020204"/>
            </a:endParaRPr>
          </a:p>
        </p:txBody>
      </p:sp>
      <p:sp>
        <p:nvSpPr>
          <p:cNvPr id="10" name="Text 8"/>
          <p:cNvSpPr/>
          <p:nvPr/>
        </p:nvSpPr>
        <p:spPr>
          <a:xfrm>
            <a:off x="411080" y="5157746"/>
            <a:ext cx="1816001" cy="210146"/>
          </a:xfrm>
          <a:prstGeom prst="rect">
            <a:avLst/>
          </a:prstGeom>
          <a:noFill/>
          <a:ln/>
        </p:spPr>
        <p:txBody>
          <a:bodyPr wrap="none" lIns="0" tIns="0" rIns="0" bIns="0" rtlCol="0" anchor="t"/>
          <a:lstStyle/>
          <a:p>
            <a:pPr algn="ctr" defTabSz="685800">
              <a:lnSpc>
                <a:spcPts val="1625"/>
              </a:lnSpc>
            </a:pPr>
            <a:r>
              <a:rPr lang="en-US" sz="1031" b="1" dirty="0">
                <a:solidFill>
                  <a:srgbClr val="15213F"/>
                </a:solidFill>
                <a:latin typeface="Roboto" pitchFamily="34" charset="0"/>
                <a:ea typeface="Roboto" pitchFamily="34" charset="-122"/>
                <a:cs typeface="Roboto" pitchFamily="34" charset="-120"/>
              </a:rPr>
              <a:t>Previous Volume:</a:t>
            </a:r>
            <a:r>
              <a:rPr lang="en-US" sz="1031" dirty="0">
                <a:solidFill>
                  <a:srgbClr val="15213F"/>
                </a:solidFill>
                <a:latin typeface="Roboto" pitchFamily="34" charset="0"/>
                <a:ea typeface="Roboto" pitchFamily="34" charset="-122"/>
                <a:cs typeface="Roboto" pitchFamily="34" charset="-120"/>
              </a:rPr>
              <a:t> </a:t>
            </a:r>
          </a:p>
          <a:p>
            <a:pPr algn="ctr" defTabSz="685800">
              <a:lnSpc>
                <a:spcPts val="1625"/>
              </a:lnSpc>
            </a:pPr>
            <a:r>
              <a:rPr lang="en-US" sz="1031" dirty="0">
                <a:solidFill>
                  <a:srgbClr val="15213F"/>
                </a:solidFill>
                <a:latin typeface="Roboto" pitchFamily="34" charset="0"/>
                <a:ea typeface="Roboto" pitchFamily="34" charset="-122"/>
                <a:cs typeface="Roboto" pitchFamily="34" charset="-120"/>
              </a:rPr>
              <a:t>189 million (2024)</a:t>
            </a:r>
            <a:endParaRPr lang="en-US" sz="1031" dirty="0">
              <a:solidFill>
                <a:prstClr val="black"/>
              </a:solidFill>
              <a:latin typeface="Aptos" panose="02110004020202020204"/>
            </a:endParaRPr>
          </a:p>
        </p:txBody>
      </p:sp>
      <p:sp>
        <p:nvSpPr>
          <p:cNvPr id="11" name="Text 9"/>
          <p:cNvSpPr/>
          <p:nvPr/>
        </p:nvSpPr>
        <p:spPr>
          <a:xfrm>
            <a:off x="2600623" y="2060674"/>
            <a:ext cx="1641351" cy="205160"/>
          </a:xfrm>
          <a:prstGeom prst="rect">
            <a:avLst/>
          </a:prstGeom>
          <a:noFill/>
          <a:ln/>
        </p:spPr>
        <p:txBody>
          <a:bodyPr wrap="none" lIns="0" tIns="0" rIns="0" bIns="0" rtlCol="0" anchor="t"/>
          <a:lstStyle/>
          <a:p>
            <a:pPr defTabSz="685800">
              <a:lnSpc>
                <a:spcPts val="1594"/>
              </a:lnSpc>
            </a:pPr>
            <a:r>
              <a:rPr lang="en-US" sz="1281" dirty="0">
                <a:solidFill>
                  <a:srgbClr val="3257B8"/>
                </a:solidFill>
                <a:latin typeface="Roboto Slab" pitchFamily="34" charset="0"/>
                <a:ea typeface="Roboto Slab" pitchFamily="34" charset="-122"/>
                <a:cs typeface="Roboto Slab" pitchFamily="34" charset="-120"/>
              </a:rPr>
              <a:t>Trucking</a:t>
            </a:r>
            <a:endParaRPr lang="en-US" sz="1281" dirty="0">
              <a:solidFill>
                <a:prstClr val="black"/>
              </a:solidFill>
              <a:latin typeface="Aptos" panose="02110004020202020204"/>
            </a:endParaRPr>
          </a:p>
        </p:txBody>
      </p:sp>
      <p:sp>
        <p:nvSpPr>
          <p:cNvPr id="12" name="Text 10"/>
          <p:cNvSpPr/>
          <p:nvPr/>
        </p:nvSpPr>
        <p:spPr>
          <a:xfrm>
            <a:off x="2600623" y="2397100"/>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Method:</a:t>
            </a:r>
            <a:endParaRPr lang="en-US" sz="1031" dirty="0">
              <a:solidFill>
                <a:prstClr val="black"/>
              </a:solidFill>
              <a:latin typeface="Aptos" panose="02110004020202020204"/>
            </a:endParaRPr>
          </a:p>
        </p:txBody>
      </p:sp>
      <p:sp>
        <p:nvSpPr>
          <p:cNvPr id="13" name="Text 11"/>
          <p:cNvSpPr/>
          <p:nvPr/>
        </p:nvSpPr>
        <p:spPr>
          <a:xfrm>
            <a:off x="2600623" y="2725415"/>
            <a:ext cx="1816001" cy="420291"/>
          </a:xfrm>
          <a:prstGeom prst="rect">
            <a:avLst/>
          </a:prstGeom>
          <a:noFill/>
          <a:ln/>
        </p:spPr>
        <p:txBody>
          <a:bodyPr wrap="square" lIns="0" tIns="0" rIns="0" bIns="0" rtlCol="0" anchor="t"/>
          <a:lstStyle/>
          <a:p>
            <a:pPr defTabSz="685800">
              <a:lnSpc>
                <a:spcPts val="1625"/>
              </a:lnSpc>
            </a:pPr>
            <a:r>
              <a:rPr lang="en-US" sz="1031" dirty="0">
                <a:solidFill>
                  <a:srgbClr val="15213F"/>
                </a:solidFill>
                <a:latin typeface="Roboto" pitchFamily="34" charset="0"/>
                <a:ea typeface="Roboto" pitchFamily="34" charset="-122"/>
                <a:cs typeface="Roboto" pitchFamily="34" charset="-120"/>
              </a:rPr>
              <a:t>-Option 1: Nominates broker to serve as  Importer of Record</a:t>
            </a:r>
          </a:p>
          <a:p>
            <a:pPr defTabSz="685800">
              <a:lnSpc>
                <a:spcPts val="1625"/>
              </a:lnSpc>
            </a:pPr>
            <a:r>
              <a:rPr lang="en-US" sz="1031" dirty="0">
                <a:solidFill>
                  <a:srgbClr val="15213F"/>
                </a:solidFill>
                <a:latin typeface="Roboto" pitchFamily="34" charset="0"/>
                <a:ea typeface="Roboto" pitchFamily="34" charset="-122"/>
                <a:cs typeface="Roboto" pitchFamily="34" charset="-120"/>
              </a:rPr>
              <a:t>Option 2: Turnover to customer’s broker</a:t>
            </a:r>
          </a:p>
          <a:p>
            <a:pPr defTabSz="685800">
              <a:lnSpc>
                <a:spcPts val="1625"/>
              </a:lnSpc>
            </a:pPr>
            <a:endParaRPr lang="en-US" sz="1031" dirty="0">
              <a:solidFill>
                <a:prstClr val="black"/>
              </a:solidFill>
              <a:latin typeface="Aptos" panose="02110004020202020204"/>
            </a:endParaRPr>
          </a:p>
        </p:txBody>
      </p:sp>
      <p:sp>
        <p:nvSpPr>
          <p:cNvPr id="14" name="Text 12"/>
          <p:cNvSpPr/>
          <p:nvPr/>
        </p:nvSpPr>
        <p:spPr>
          <a:xfrm>
            <a:off x="2600623" y="3697263"/>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Importer:</a:t>
            </a:r>
            <a:r>
              <a:rPr lang="en-US" sz="1031" dirty="0">
                <a:solidFill>
                  <a:srgbClr val="15213F"/>
                </a:solidFill>
                <a:latin typeface="Roboto" pitchFamily="34" charset="0"/>
                <a:ea typeface="Roboto" pitchFamily="34" charset="-122"/>
                <a:cs typeface="Roboto" pitchFamily="34" charset="-120"/>
              </a:rPr>
              <a:t> owner/purchaser</a:t>
            </a:r>
            <a:endParaRPr lang="en-US" sz="1031" dirty="0">
              <a:solidFill>
                <a:prstClr val="black"/>
              </a:solidFill>
              <a:latin typeface="Aptos" panose="02110004020202020204"/>
            </a:endParaRPr>
          </a:p>
        </p:txBody>
      </p:sp>
      <p:sp>
        <p:nvSpPr>
          <p:cNvPr id="15" name="Text 13"/>
          <p:cNvSpPr/>
          <p:nvPr/>
        </p:nvSpPr>
        <p:spPr>
          <a:xfrm>
            <a:off x="2600623" y="4012481"/>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Restrictions:</a:t>
            </a:r>
            <a:endParaRPr lang="en-US" sz="1031" dirty="0">
              <a:solidFill>
                <a:prstClr val="black"/>
              </a:solidFill>
              <a:latin typeface="Aptos" panose="02110004020202020204"/>
            </a:endParaRPr>
          </a:p>
        </p:txBody>
      </p:sp>
      <p:sp>
        <p:nvSpPr>
          <p:cNvPr id="16" name="Text 14"/>
          <p:cNvSpPr/>
          <p:nvPr/>
        </p:nvSpPr>
        <p:spPr>
          <a:xfrm>
            <a:off x="2600623" y="4353892"/>
            <a:ext cx="1816001" cy="630437"/>
          </a:xfrm>
          <a:prstGeom prst="rect">
            <a:avLst/>
          </a:prstGeom>
          <a:noFill/>
          <a:ln/>
        </p:spPr>
        <p:txBody>
          <a:bodyPr wrap="square" lIns="0" tIns="0" rIns="0" bIns="0" rtlCol="0" anchor="t"/>
          <a:lstStyle/>
          <a:p>
            <a:pPr defTabSz="685800">
              <a:lnSpc>
                <a:spcPts val="1625"/>
              </a:lnSpc>
            </a:pPr>
            <a:endParaRPr lang="en-US" sz="1031" dirty="0">
              <a:solidFill>
                <a:prstClr val="black"/>
              </a:solidFill>
              <a:latin typeface="Aptos" panose="02110004020202020204"/>
            </a:endParaRPr>
          </a:p>
        </p:txBody>
      </p:sp>
      <p:sp>
        <p:nvSpPr>
          <p:cNvPr id="17" name="Text 15"/>
          <p:cNvSpPr/>
          <p:nvPr/>
        </p:nvSpPr>
        <p:spPr>
          <a:xfrm>
            <a:off x="2540252" y="5154947"/>
            <a:ext cx="1816001" cy="210146"/>
          </a:xfrm>
          <a:prstGeom prst="rect">
            <a:avLst/>
          </a:prstGeom>
          <a:noFill/>
          <a:ln/>
        </p:spPr>
        <p:txBody>
          <a:bodyPr wrap="none" lIns="0" tIns="0" rIns="0" bIns="0" rtlCol="0" anchor="t"/>
          <a:lstStyle/>
          <a:p>
            <a:pPr algn="ctr" defTabSz="685800">
              <a:lnSpc>
                <a:spcPts val="1625"/>
              </a:lnSpc>
            </a:pPr>
            <a:r>
              <a:rPr lang="en-US" sz="1031" b="1" dirty="0">
                <a:solidFill>
                  <a:srgbClr val="15213F"/>
                </a:solidFill>
                <a:latin typeface="Roboto" pitchFamily="34" charset="0"/>
                <a:ea typeface="Roboto" pitchFamily="34" charset="-122"/>
                <a:cs typeface="Roboto" pitchFamily="34" charset="-120"/>
              </a:rPr>
              <a:t>Previous Volume:</a:t>
            </a:r>
            <a:r>
              <a:rPr lang="en-US" sz="1031" dirty="0">
                <a:solidFill>
                  <a:srgbClr val="15213F"/>
                </a:solidFill>
                <a:latin typeface="Roboto" pitchFamily="34" charset="0"/>
                <a:ea typeface="Roboto" pitchFamily="34" charset="-122"/>
                <a:cs typeface="Roboto" pitchFamily="34" charset="-120"/>
              </a:rPr>
              <a:t> </a:t>
            </a:r>
          </a:p>
          <a:p>
            <a:pPr algn="ctr" defTabSz="685800">
              <a:lnSpc>
                <a:spcPts val="1625"/>
              </a:lnSpc>
            </a:pPr>
            <a:r>
              <a:rPr lang="en-US" sz="1031" dirty="0">
                <a:solidFill>
                  <a:srgbClr val="15213F"/>
                </a:solidFill>
                <a:latin typeface="Roboto" pitchFamily="34" charset="0"/>
                <a:ea typeface="Roboto" pitchFamily="34" charset="-122"/>
                <a:cs typeface="Roboto" pitchFamily="34" charset="-120"/>
              </a:rPr>
              <a:t>174.2 million (2024)</a:t>
            </a:r>
            <a:endParaRPr lang="en-US" sz="1031" dirty="0">
              <a:solidFill>
                <a:prstClr val="black"/>
              </a:solidFill>
              <a:latin typeface="Aptos" panose="02110004020202020204"/>
            </a:endParaRPr>
          </a:p>
        </p:txBody>
      </p:sp>
      <p:sp>
        <p:nvSpPr>
          <p:cNvPr id="18" name="Text 16"/>
          <p:cNvSpPr/>
          <p:nvPr/>
        </p:nvSpPr>
        <p:spPr>
          <a:xfrm>
            <a:off x="4741664" y="2060674"/>
            <a:ext cx="1641351" cy="205160"/>
          </a:xfrm>
          <a:prstGeom prst="rect">
            <a:avLst/>
          </a:prstGeom>
          <a:noFill/>
          <a:ln/>
        </p:spPr>
        <p:txBody>
          <a:bodyPr wrap="none" lIns="0" tIns="0" rIns="0" bIns="0" rtlCol="0" anchor="t"/>
          <a:lstStyle/>
          <a:p>
            <a:pPr defTabSz="685800">
              <a:lnSpc>
                <a:spcPts val="1594"/>
              </a:lnSpc>
            </a:pPr>
            <a:r>
              <a:rPr lang="en-US" sz="1281" dirty="0">
                <a:solidFill>
                  <a:srgbClr val="3257B8"/>
                </a:solidFill>
                <a:latin typeface="Roboto Slab" pitchFamily="34" charset="0"/>
                <a:ea typeface="Roboto Slab" pitchFamily="34" charset="-122"/>
                <a:cs typeface="Roboto Slab" pitchFamily="34" charset="-120"/>
              </a:rPr>
              <a:t>Postal</a:t>
            </a:r>
            <a:endParaRPr lang="en-US" sz="1281" dirty="0">
              <a:solidFill>
                <a:prstClr val="black"/>
              </a:solidFill>
              <a:latin typeface="Aptos" panose="02110004020202020204"/>
            </a:endParaRPr>
          </a:p>
        </p:txBody>
      </p:sp>
      <p:sp>
        <p:nvSpPr>
          <p:cNvPr id="19" name="Text 17"/>
          <p:cNvSpPr/>
          <p:nvPr/>
        </p:nvSpPr>
        <p:spPr>
          <a:xfrm>
            <a:off x="4741665" y="2397100"/>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Method:</a:t>
            </a:r>
            <a:endParaRPr lang="en-US" sz="1031" dirty="0">
              <a:solidFill>
                <a:prstClr val="black"/>
              </a:solidFill>
              <a:latin typeface="Aptos" panose="02110004020202020204"/>
            </a:endParaRPr>
          </a:p>
        </p:txBody>
      </p:sp>
      <p:sp>
        <p:nvSpPr>
          <p:cNvPr id="20" name="Text 18"/>
          <p:cNvSpPr/>
          <p:nvPr/>
        </p:nvSpPr>
        <p:spPr>
          <a:xfrm>
            <a:off x="4741665" y="2725415"/>
            <a:ext cx="1816001" cy="420291"/>
          </a:xfrm>
          <a:prstGeom prst="rect">
            <a:avLst/>
          </a:prstGeom>
          <a:noFill/>
          <a:ln/>
        </p:spPr>
        <p:txBody>
          <a:bodyPr wrap="square" lIns="0" tIns="0" rIns="0" bIns="0" rtlCol="0" anchor="t"/>
          <a:lstStyle/>
          <a:p>
            <a:pPr defTabSz="685800">
              <a:lnSpc>
                <a:spcPts val="1625"/>
              </a:lnSpc>
            </a:pPr>
            <a:r>
              <a:rPr lang="en-US" sz="1031" dirty="0">
                <a:solidFill>
                  <a:srgbClr val="15213F"/>
                </a:solidFill>
                <a:latin typeface="Roboto" pitchFamily="34" charset="0"/>
                <a:ea typeface="Roboto" pitchFamily="34" charset="-122"/>
                <a:cs typeface="Roboto" pitchFamily="34" charset="-120"/>
              </a:rPr>
              <a:t>- Section 321 from postal data via ATS</a:t>
            </a:r>
            <a:endParaRPr lang="en-US" sz="1031" dirty="0">
              <a:solidFill>
                <a:prstClr val="black"/>
              </a:solidFill>
              <a:latin typeface="Aptos" panose="02110004020202020204"/>
            </a:endParaRPr>
          </a:p>
        </p:txBody>
      </p:sp>
      <p:sp>
        <p:nvSpPr>
          <p:cNvPr id="21" name="Text 19"/>
          <p:cNvSpPr/>
          <p:nvPr/>
        </p:nvSpPr>
        <p:spPr>
          <a:xfrm>
            <a:off x="4741665" y="3263875"/>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Importer:</a:t>
            </a:r>
            <a:r>
              <a:rPr lang="en-US" sz="1031" dirty="0">
                <a:solidFill>
                  <a:srgbClr val="15213F"/>
                </a:solidFill>
                <a:latin typeface="Roboto" pitchFamily="34" charset="0"/>
                <a:ea typeface="Roboto" pitchFamily="34" charset="-122"/>
                <a:cs typeface="Roboto" pitchFamily="34" charset="-120"/>
              </a:rPr>
              <a:t> owner/purchaser</a:t>
            </a:r>
            <a:endParaRPr lang="en-US" sz="1031" dirty="0">
              <a:solidFill>
                <a:prstClr val="black"/>
              </a:solidFill>
              <a:latin typeface="Aptos" panose="02110004020202020204"/>
            </a:endParaRPr>
          </a:p>
        </p:txBody>
      </p:sp>
      <p:sp>
        <p:nvSpPr>
          <p:cNvPr id="22" name="Text 20"/>
          <p:cNvSpPr/>
          <p:nvPr/>
        </p:nvSpPr>
        <p:spPr>
          <a:xfrm>
            <a:off x="4741665" y="3592190"/>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Restrictions:</a:t>
            </a:r>
            <a:endParaRPr lang="en-US" sz="1031" dirty="0">
              <a:solidFill>
                <a:prstClr val="black"/>
              </a:solidFill>
              <a:latin typeface="Aptos" panose="02110004020202020204"/>
            </a:endParaRPr>
          </a:p>
        </p:txBody>
      </p:sp>
      <p:sp>
        <p:nvSpPr>
          <p:cNvPr id="23" name="Text 21"/>
          <p:cNvSpPr/>
          <p:nvPr/>
        </p:nvSpPr>
        <p:spPr>
          <a:xfrm>
            <a:off x="4741665" y="3920505"/>
            <a:ext cx="1816001" cy="420291"/>
          </a:xfrm>
          <a:prstGeom prst="rect">
            <a:avLst/>
          </a:prstGeom>
          <a:noFill/>
          <a:ln/>
        </p:spPr>
        <p:txBody>
          <a:bodyPr wrap="square" lIns="0" tIns="0" rIns="0" bIns="0" rtlCol="0" anchor="t"/>
          <a:lstStyle/>
          <a:p>
            <a:pPr defTabSz="685800">
              <a:lnSpc>
                <a:spcPts val="1625"/>
              </a:lnSpc>
            </a:pPr>
            <a:r>
              <a:rPr lang="en-US" sz="1031" dirty="0">
                <a:solidFill>
                  <a:srgbClr val="15213F"/>
                </a:solidFill>
                <a:latin typeface="Roboto" pitchFamily="34" charset="0"/>
                <a:ea typeface="Roboto" pitchFamily="34" charset="-122"/>
                <a:cs typeface="Roboto" pitchFamily="34" charset="-120"/>
              </a:rPr>
              <a:t>- Can only be done in an International Mail Facility (IMF)</a:t>
            </a:r>
            <a:endParaRPr lang="en-US" sz="1031" dirty="0">
              <a:solidFill>
                <a:prstClr val="black"/>
              </a:solidFill>
              <a:latin typeface="Aptos" panose="02110004020202020204"/>
            </a:endParaRPr>
          </a:p>
        </p:txBody>
      </p:sp>
      <p:sp>
        <p:nvSpPr>
          <p:cNvPr id="24" name="Text 22"/>
          <p:cNvSpPr/>
          <p:nvPr/>
        </p:nvSpPr>
        <p:spPr>
          <a:xfrm>
            <a:off x="4741665" y="4458965"/>
            <a:ext cx="1816001" cy="630437"/>
          </a:xfrm>
          <a:prstGeom prst="rect">
            <a:avLst/>
          </a:prstGeom>
          <a:noFill/>
          <a:ln/>
        </p:spPr>
        <p:txBody>
          <a:bodyPr wrap="square" lIns="0" tIns="0" rIns="0" bIns="0" rtlCol="0" anchor="t"/>
          <a:lstStyle/>
          <a:p>
            <a:pPr defTabSz="685800">
              <a:lnSpc>
                <a:spcPts val="1625"/>
              </a:lnSpc>
            </a:pPr>
            <a:r>
              <a:rPr lang="en-US" sz="1031" dirty="0">
                <a:solidFill>
                  <a:srgbClr val="15213F"/>
                </a:solidFill>
                <a:latin typeface="Roboto" pitchFamily="34" charset="0"/>
                <a:ea typeface="Roboto" pitchFamily="34" charset="-122"/>
                <a:cs typeface="Roboto" pitchFamily="34" charset="-120"/>
              </a:rPr>
              <a:t>- Many PGAs ineligible for Section 321 clearance of the manifest</a:t>
            </a:r>
            <a:endParaRPr lang="en-US" sz="1031" dirty="0">
              <a:solidFill>
                <a:prstClr val="black"/>
              </a:solidFill>
              <a:latin typeface="Aptos" panose="02110004020202020204"/>
            </a:endParaRPr>
          </a:p>
        </p:txBody>
      </p:sp>
      <p:sp>
        <p:nvSpPr>
          <p:cNvPr id="25" name="Text 23"/>
          <p:cNvSpPr/>
          <p:nvPr/>
        </p:nvSpPr>
        <p:spPr>
          <a:xfrm>
            <a:off x="4681271" y="5160941"/>
            <a:ext cx="1816001" cy="210146"/>
          </a:xfrm>
          <a:prstGeom prst="rect">
            <a:avLst/>
          </a:prstGeom>
          <a:noFill/>
          <a:ln/>
        </p:spPr>
        <p:txBody>
          <a:bodyPr wrap="none" lIns="0" tIns="0" rIns="0" bIns="0" rtlCol="0" anchor="t"/>
          <a:lstStyle/>
          <a:p>
            <a:pPr algn="ctr" defTabSz="685800">
              <a:lnSpc>
                <a:spcPts val="1625"/>
              </a:lnSpc>
            </a:pPr>
            <a:r>
              <a:rPr lang="en-US" sz="1031" b="1" dirty="0">
                <a:solidFill>
                  <a:srgbClr val="15213F"/>
                </a:solidFill>
                <a:latin typeface="Roboto" pitchFamily="34" charset="0"/>
                <a:ea typeface="Roboto" pitchFamily="34" charset="-122"/>
                <a:cs typeface="Roboto" pitchFamily="34" charset="-120"/>
              </a:rPr>
              <a:t>Previous Volume:</a:t>
            </a:r>
            <a:r>
              <a:rPr lang="en-US" sz="1031" dirty="0">
                <a:solidFill>
                  <a:srgbClr val="15213F"/>
                </a:solidFill>
                <a:latin typeface="Roboto" pitchFamily="34" charset="0"/>
                <a:ea typeface="Roboto" pitchFamily="34" charset="-122"/>
                <a:cs typeface="Roboto" pitchFamily="34" charset="-120"/>
              </a:rPr>
              <a:t> </a:t>
            </a:r>
          </a:p>
          <a:p>
            <a:pPr algn="ctr" defTabSz="685800">
              <a:lnSpc>
                <a:spcPts val="1625"/>
              </a:lnSpc>
            </a:pPr>
            <a:r>
              <a:rPr lang="en-US" sz="1031" dirty="0">
                <a:solidFill>
                  <a:srgbClr val="15213F"/>
                </a:solidFill>
                <a:latin typeface="Roboto" pitchFamily="34" charset="0"/>
                <a:ea typeface="Roboto" pitchFamily="34" charset="-122"/>
                <a:cs typeface="Roboto" pitchFamily="34" charset="-120"/>
              </a:rPr>
              <a:t>74.8 million (2024)</a:t>
            </a:r>
            <a:endParaRPr lang="en-US" sz="1031" dirty="0">
              <a:solidFill>
                <a:prstClr val="black"/>
              </a:solidFill>
              <a:latin typeface="Aptos" panose="02110004020202020204"/>
            </a:endParaRPr>
          </a:p>
        </p:txBody>
      </p:sp>
      <p:sp>
        <p:nvSpPr>
          <p:cNvPr id="26" name="Text 24"/>
          <p:cNvSpPr/>
          <p:nvPr/>
        </p:nvSpPr>
        <p:spPr>
          <a:xfrm>
            <a:off x="6882706" y="2060674"/>
            <a:ext cx="1641351" cy="205160"/>
          </a:xfrm>
          <a:prstGeom prst="rect">
            <a:avLst/>
          </a:prstGeom>
          <a:noFill/>
          <a:ln/>
        </p:spPr>
        <p:txBody>
          <a:bodyPr wrap="none" lIns="0" tIns="0" rIns="0" bIns="0" rtlCol="0" anchor="t"/>
          <a:lstStyle/>
          <a:p>
            <a:pPr defTabSz="685800">
              <a:lnSpc>
                <a:spcPts val="1594"/>
              </a:lnSpc>
            </a:pPr>
            <a:r>
              <a:rPr lang="en-US" sz="1281" dirty="0">
                <a:solidFill>
                  <a:srgbClr val="3257B8"/>
                </a:solidFill>
                <a:latin typeface="Roboto Slab" pitchFamily="34" charset="0"/>
                <a:ea typeface="Roboto Slab" pitchFamily="34" charset="-122"/>
                <a:cs typeface="Roboto Slab" pitchFamily="34" charset="-120"/>
              </a:rPr>
              <a:t>Broker</a:t>
            </a:r>
            <a:endParaRPr lang="en-US" sz="1281" dirty="0">
              <a:solidFill>
                <a:prstClr val="black"/>
              </a:solidFill>
              <a:latin typeface="Aptos" panose="02110004020202020204"/>
            </a:endParaRPr>
          </a:p>
        </p:txBody>
      </p:sp>
      <p:sp>
        <p:nvSpPr>
          <p:cNvPr id="27" name="Text 25"/>
          <p:cNvSpPr/>
          <p:nvPr/>
        </p:nvSpPr>
        <p:spPr>
          <a:xfrm>
            <a:off x="6882706" y="2397100"/>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Method:</a:t>
            </a:r>
            <a:endParaRPr lang="en-US" sz="1031" dirty="0">
              <a:solidFill>
                <a:prstClr val="black"/>
              </a:solidFill>
              <a:latin typeface="Aptos" panose="02110004020202020204"/>
            </a:endParaRPr>
          </a:p>
        </p:txBody>
      </p:sp>
      <p:sp>
        <p:nvSpPr>
          <p:cNvPr id="28" name="Text 26"/>
          <p:cNvSpPr/>
          <p:nvPr/>
        </p:nvSpPr>
        <p:spPr>
          <a:xfrm>
            <a:off x="6882706" y="2725415"/>
            <a:ext cx="1816001" cy="210146"/>
          </a:xfrm>
          <a:prstGeom prst="rect">
            <a:avLst/>
          </a:prstGeom>
          <a:noFill/>
          <a:ln/>
        </p:spPr>
        <p:txBody>
          <a:bodyPr wrap="none" lIns="0" tIns="0" rIns="0" bIns="0" rtlCol="0" anchor="t"/>
          <a:lstStyle/>
          <a:p>
            <a:pPr defTabSz="685800">
              <a:lnSpc>
                <a:spcPts val="1625"/>
              </a:lnSpc>
            </a:pPr>
            <a:r>
              <a:rPr lang="en-US" sz="1031" dirty="0">
                <a:solidFill>
                  <a:srgbClr val="15213F"/>
                </a:solidFill>
                <a:latin typeface="Roboto" pitchFamily="34" charset="0"/>
                <a:ea typeface="Roboto" pitchFamily="34" charset="-122"/>
                <a:cs typeface="Roboto" pitchFamily="34" charset="-120"/>
              </a:rPr>
              <a:t>- Informal / Formal Entry</a:t>
            </a:r>
            <a:endParaRPr lang="en-US" sz="1031" dirty="0">
              <a:solidFill>
                <a:prstClr val="black"/>
              </a:solidFill>
              <a:latin typeface="Aptos" panose="02110004020202020204"/>
            </a:endParaRPr>
          </a:p>
        </p:txBody>
      </p:sp>
      <p:sp>
        <p:nvSpPr>
          <p:cNvPr id="29" name="Text 27"/>
          <p:cNvSpPr/>
          <p:nvPr/>
        </p:nvSpPr>
        <p:spPr>
          <a:xfrm>
            <a:off x="6882706" y="3263875"/>
            <a:ext cx="1816001" cy="630437"/>
          </a:xfrm>
          <a:prstGeom prst="rect">
            <a:avLst/>
          </a:prstGeom>
          <a:noFill/>
          <a:ln/>
        </p:spPr>
        <p:txBody>
          <a:bodyPr wrap="squar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Importer:</a:t>
            </a:r>
            <a:r>
              <a:rPr lang="en-US" sz="1031" dirty="0">
                <a:solidFill>
                  <a:srgbClr val="15213F"/>
                </a:solidFill>
                <a:latin typeface="Roboto" pitchFamily="34" charset="0"/>
                <a:ea typeface="Roboto" pitchFamily="34" charset="-122"/>
                <a:cs typeface="Roboto" pitchFamily="34" charset="-120"/>
              </a:rPr>
              <a:t> Owner/purchaser or broker</a:t>
            </a:r>
          </a:p>
        </p:txBody>
      </p:sp>
      <p:sp>
        <p:nvSpPr>
          <p:cNvPr id="30" name="Text 28"/>
          <p:cNvSpPr/>
          <p:nvPr/>
        </p:nvSpPr>
        <p:spPr>
          <a:xfrm>
            <a:off x="6882706" y="4012481"/>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Restrictions:</a:t>
            </a:r>
            <a:endParaRPr lang="en-US" sz="1031" dirty="0">
              <a:solidFill>
                <a:prstClr val="black"/>
              </a:solidFill>
              <a:latin typeface="Aptos" panose="02110004020202020204"/>
            </a:endParaRPr>
          </a:p>
        </p:txBody>
      </p:sp>
      <p:sp>
        <p:nvSpPr>
          <p:cNvPr id="31" name="Text 29"/>
          <p:cNvSpPr/>
          <p:nvPr/>
        </p:nvSpPr>
        <p:spPr>
          <a:xfrm>
            <a:off x="6882706" y="4265101"/>
            <a:ext cx="1816001" cy="210146"/>
          </a:xfrm>
          <a:prstGeom prst="rect">
            <a:avLst/>
          </a:prstGeom>
          <a:noFill/>
          <a:ln/>
        </p:spPr>
        <p:txBody>
          <a:bodyPr wrap="none" lIns="0" tIns="0" rIns="0" bIns="0" rtlCol="0" anchor="t"/>
          <a:lstStyle/>
          <a:p>
            <a:pPr defTabSz="685800">
              <a:lnSpc>
                <a:spcPts val="1625"/>
              </a:lnSpc>
            </a:pPr>
            <a:r>
              <a:rPr lang="en-US" sz="1031" dirty="0">
                <a:solidFill>
                  <a:srgbClr val="15213F"/>
                </a:solidFill>
                <a:latin typeface="Roboto" pitchFamily="34" charset="0"/>
                <a:ea typeface="Roboto" pitchFamily="34" charset="-122"/>
                <a:cs typeface="Roboto" pitchFamily="34" charset="-120"/>
              </a:rPr>
              <a:t>POA required</a:t>
            </a:r>
            <a:endParaRPr lang="en-US" sz="1031" dirty="0">
              <a:solidFill>
                <a:prstClr val="black"/>
              </a:solidFill>
              <a:latin typeface="Aptos" panose="02110004020202020204"/>
            </a:endParaRPr>
          </a:p>
        </p:txBody>
      </p:sp>
      <p:sp>
        <p:nvSpPr>
          <p:cNvPr id="32" name="Text 30"/>
          <p:cNvSpPr/>
          <p:nvPr/>
        </p:nvSpPr>
        <p:spPr>
          <a:xfrm>
            <a:off x="6790367" y="5154947"/>
            <a:ext cx="2000678" cy="401892"/>
          </a:xfrm>
          <a:prstGeom prst="rect">
            <a:avLst/>
          </a:prstGeom>
          <a:noFill/>
          <a:ln/>
        </p:spPr>
        <p:txBody>
          <a:bodyPr wrap="none" lIns="0" tIns="0" rIns="0" bIns="0" rtlCol="0" anchor="t"/>
          <a:lstStyle/>
          <a:p>
            <a:pPr algn="ctr" defTabSz="685800">
              <a:lnSpc>
                <a:spcPts val="1625"/>
              </a:lnSpc>
            </a:pPr>
            <a:r>
              <a:rPr lang="en-US" sz="1031" b="1" dirty="0">
                <a:solidFill>
                  <a:srgbClr val="15213F"/>
                </a:solidFill>
                <a:latin typeface="Roboto" pitchFamily="34" charset="0"/>
                <a:ea typeface="Roboto" pitchFamily="34" charset="-122"/>
                <a:cs typeface="Roboto" pitchFamily="34" charset="-120"/>
              </a:rPr>
              <a:t>Previous Volume:</a:t>
            </a:r>
            <a:r>
              <a:rPr lang="en-US" sz="1031" dirty="0">
                <a:solidFill>
                  <a:srgbClr val="15213F"/>
                </a:solidFill>
                <a:latin typeface="Roboto" pitchFamily="34" charset="0"/>
                <a:ea typeface="Roboto" pitchFamily="34" charset="-122"/>
                <a:cs typeface="Roboto" pitchFamily="34" charset="-120"/>
              </a:rPr>
              <a:t> </a:t>
            </a:r>
          </a:p>
          <a:p>
            <a:pPr algn="ctr" defTabSz="685800">
              <a:lnSpc>
                <a:spcPts val="1625"/>
              </a:lnSpc>
            </a:pPr>
            <a:r>
              <a:rPr lang="en-US" sz="1031" dirty="0">
                <a:solidFill>
                  <a:srgbClr val="15213F"/>
                </a:solidFill>
                <a:latin typeface="Roboto" pitchFamily="34" charset="0"/>
                <a:ea typeface="Roboto" pitchFamily="34" charset="-122"/>
                <a:cs typeface="Roboto" pitchFamily="34" charset="-120"/>
              </a:rPr>
              <a:t>948 million (2024)</a:t>
            </a:r>
            <a:endParaRPr lang="en-US" sz="1031" dirty="0">
              <a:solidFill>
                <a:prstClr val="black"/>
              </a:solidFill>
              <a:latin typeface="Aptos" panose="02110004020202020204"/>
            </a:endParaRPr>
          </a:p>
        </p:txBody>
      </p:sp>
      <p:sp>
        <p:nvSpPr>
          <p:cNvPr id="42" name="Text 0">
            <a:extLst>
              <a:ext uri="{FF2B5EF4-FFF2-40B4-BE49-F238E27FC236}">
                <a16:creationId xmlns:a16="http://schemas.microsoft.com/office/drawing/2014/main" id="{BAB51711-19E5-9904-96CF-28F09A4BD852}"/>
              </a:ext>
            </a:extLst>
          </p:cNvPr>
          <p:cNvSpPr/>
          <p:nvPr/>
        </p:nvSpPr>
        <p:spPr>
          <a:xfrm>
            <a:off x="379354" y="1133192"/>
            <a:ext cx="9492347" cy="531584"/>
          </a:xfrm>
          <a:prstGeom prst="rect">
            <a:avLst/>
          </a:prstGeom>
          <a:noFill/>
          <a:ln/>
        </p:spPr>
        <p:txBody>
          <a:bodyPr wrap="none" lIns="0" tIns="0" rIns="0" bIns="0" rtlCol="0" anchor="t"/>
          <a:lstStyle/>
          <a:p>
            <a:pPr defTabSz="685800">
              <a:lnSpc>
                <a:spcPts val="4163"/>
              </a:lnSpc>
            </a:pPr>
            <a:r>
              <a:rPr lang="en-US" sz="3338" dirty="0">
                <a:solidFill>
                  <a:srgbClr val="3257B8"/>
                </a:solidFill>
                <a:latin typeface="Roboto Slab" pitchFamily="34" charset="0"/>
                <a:ea typeface="Roboto Slab" pitchFamily="34" charset="-122"/>
                <a:cs typeface="Roboto Slab" pitchFamily="34" charset="-120"/>
              </a:rPr>
              <a:t>Future Processes</a:t>
            </a:r>
            <a:endParaRPr lang="en-US" sz="3338" dirty="0">
              <a:solidFill>
                <a:prstClr val="black"/>
              </a:solidFill>
              <a:latin typeface="Aptos" panose="02110004020202020204"/>
            </a:endParaRPr>
          </a:p>
        </p:txBody>
      </p:sp>
      <p:sp>
        <p:nvSpPr>
          <p:cNvPr id="2" name="Text 7">
            <a:extLst>
              <a:ext uri="{FF2B5EF4-FFF2-40B4-BE49-F238E27FC236}">
                <a16:creationId xmlns:a16="http://schemas.microsoft.com/office/drawing/2014/main" id="{845FF218-65DD-E962-BCC4-356793AC1170}"/>
              </a:ext>
            </a:extLst>
          </p:cNvPr>
          <p:cNvSpPr/>
          <p:nvPr/>
        </p:nvSpPr>
        <p:spPr>
          <a:xfrm>
            <a:off x="2600623" y="4235722"/>
            <a:ext cx="1816001" cy="630437"/>
          </a:xfrm>
          <a:prstGeom prst="rect">
            <a:avLst/>
          </a:prstGeom>
          <a:noFill/>
          <a:ln/>
        </p:spPr>
        <p:txBody>
          <a:bodyPr wrap="square" lIns="0" tIns="0" rIns="0" bIns="0" rtlCol="0" anchor="t"/>
          <a:lstStyle/>
          <a:p>
            <a:pPr defTabSz="685800">
              <a:lnSpc>
                <a:spcPts val="1625"/>
              </a:lnSpc>
            </a:pPr>
            <a:r>
              <a:rPr lang="en-US" sz="1031" dirty="0">
                <a:solidFill>
                  <a:srgbClr val="15213F"/>
                </a:solidFill>
                <a:latin typeface="Roboto" pitchFamily="34" charset="0"/>
                <a:ea typeface="Roboto" pitchFamily="34" charset="-122"/>
                <a:cs typeface="Roboto" pitchFamily="34" charset="-120"/>
              </a:rPr>
              <a:t> - Requires POA to broker for broker IOR</a:t>
            </a:r>
            <a:endParaRPr lang="en-US" sz="1031" dirty="0">
              <a:solidFill>
                <a:prstClr val="black"/>
              </a:solidFill>
              <a:latin typeface="Aptos" panose="02110004020202020204"/>
            </a:endParaRPr>
          </a:p>
        </p:txBody>
      </p:sp>
    </p:spTree>
    <p:extLst>
      <p:ext uri="{BB962C8B-B14F-4D97-AF65-F5344CB8AC3E}">
        <p14:creationId xmlns:p14="http://schemas.microsoft.com/office/powerpoint/2010/main" val="3703218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4280C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 name="Shape 1">
            <a:extLst>
              <a:ext uri="{FF2B5EF4-FFF2-40B4-BE49-F238E27FC236}">
                <a16:creationId xmlns:a16="http://schemas.microsoft.com/office/drawing/2014/main" id="{40D6A41B-2BDE-EB28-7404-F47EA83EEAE1}"/>
              </a:ext>
            </a:extLst>
          </p:cNvPr>
          <p:cNvSpPr/>
          <p:nvPr/>
        </p:nvSpPr>
        <p:spPr>
          <a:xfrm>
            <a:off x="6733867" y="857250"/>
            <a:ext cx="2454575" cy="5159497"/>
          </a:xfrm>
          <a:prstGeom prst="roundRect">
            <a:avLst>
              <a:gd name="adj" fmla="val 1553"/>
            </a:avLst>
          </a:prstGeom>
          <a:solidFill>
            <a:schemeClr val="bg1">
              <a:lumMod val="95000"/>
            </a:schemeClr>
          </a:solidFill>
          <a:ln/>
        </p:spPr>
        <p:txBody>
          <a:bodyPr/>
          <a:lstStyle/>
          <a:p>
            <a:pPr defTabSz="685800"/>
            <a:endParaRPr lang="en-US" sz="1350" dirty="0">
              <a:solidFill>
                <a:prstClr val="black"/>
              </a:solidFill>
              <a:latin typeface="Aptos" panose="02110004020202020204"/>
            </a:endParaRPr>
          </a:p>
        </p:txBody>
      </p:sp>
      <p:sp>
        <p:nvSpPr>
          <p:cNvPr id="4" name="Text 1"/>
          <p:cNvSpPr/>
          <p:nvPr/>
        </p:nvSpPr>
        <p:spPr>
          <a:xfrm>
            <a:off x="474757" y="1949062"/>
            <a:ext cx="5639078" cy="536675"/>
          </a:xfrm>
          <a:prstGeom prst="rect">
            <a:avLst/>
          </a:prstGeom>
          <a:noFill/>
          <a:ln/>
        </p:spPr>
        <p:txBody>
          <a:bodyPr wrap="square" lIns="0" tIns="0" rIns="0" bIns="0" rtlCol="0" anchor="t"/>
          <a:lstStyle/>
          <a:p>
            <a:pPr defTabSz="685800">
              <a:lnSpc>
                <a:spcPts val="1406"/>
              </a:lnSpc>
            </a:pP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Under 19 CFR § 143.21(a) items classified in Chapter 99, Subchapter III and IV of the HTSUS is subject to a lower informal value threshold of $250. Shipments over $250 require formal entry, increasing processing time and administrative costs.</a:t>
            </a:r>
          </a:p>
        </p:txBody>
      </p:sp>
      <p:sp>
        <p:nvSpPr>
          <p:cNvPr id="5" name="Shape 2"/>
          <p:cNvSpPr/>
          <p:nvPr/>
        </p:nvSpPr>
        <p:spPr>
          <a:xfrm>
            <a:off x="481752" y="3229582"/>
            <a:ext cx="251669" cy="251669"/>
          </a:xfrm>
          <a:prstGeom prst="roundRect">
            <a:avLst>
              <a:gd name="adj" fmla="val 6667"/>
            </a:avLst>
          </a:prstGeom>
          <a:solidFill>
            <a:srgbClr val="EAE8F3"/>
          </a:solidFill>
          <a:ln/>
        </p:spPr>
        <p:txBody>
          <a:bodyPr/>
          <a:lstStyle/>
          <a:p>
            <a:pPr defTabSz="685800"/>
            <a:endParaRPr lang="en-US" sz="1350">
              <a:solidFill>
                <a:prstClr val="black"/>
              </a:solidFill>
              <a:latin typeface="Roboto" panose="02000000000000000000" pitchFamily="2" charset="0"/>
              <a:ea typeface="Roboto" panose="02000000000000000000" pitchFamily="2" charset="0"/>
              <a:cs typeface="Roboto" panose="02000000000000000000" pitchFamily="2" charset="0"/>
            </a:endParaRPr>
          </a:p>
        </p:txBody>
      </p:sp>
      <p:pic>
        <p:nvPicPr>
          <p:cNvPr id="6" name="Image 1" descr="preencoded.png"/>
          <p:cNvPicPr>
            <a:picLocks noChangeAspect="1"/>
          </p:cNvPicPr>
          <p:nvPr/>
        </p:nvPicPr>
        <p:blipFill>
          <a:blip r:embed="rId3"/>
          <a:stretch>
            <a:fillRect/>
          </a:stretch>
        </p:blipFill>
        <p:spPr>
          <a:xfrm>
            <a:off x="523722" y="3250567"/>
            <a:ext cx="167729" cy="209699"/>
          </a:xfrm>
          <a:prstGeom prst="rect">
            <a:avLst/>
          </a:prstGeom>
        </p:spPr>
      </p:pic>
      <p:sp>
        <p:nvSpPr>
          <p:cNvPr id="7" name="Text 3"/>
          <p:cNvSpPr/>
          <p:nvPr/>
        </p:nvSpPr>
        <p:spPr>
          <a:xfrm>
            <a:off x="845264" y="3063113"/>
            <a:ext cx="1398240" cy="174725"/>
          </a:xfrm>
          <a:prstGeom prst="rect">
            <a:avLst/>
          </a:prstGeom>
          <a:noFill/>
          <a:ln/>
        </p:spPr>
        <p:txBody>
          <a:bodyPr wrap="none" lIns="0" tIns="0" rIns="0" bIns="0" rtlCol="0" anchor="t"/>
          <a:lstStyle/>
          <a:p>
            <a:pPr defTabSz="685800">
              <a:lnSpc>
                <a:spcPts val="1375"/>
              </a:lnSpc>
            </a:pPr>
            <a:r>
              <a:rPr lang="en-US" sz="1350" b="1" dirty="0">
                <a:solidFill>
                  <a:prstClr val="black"/>
                </a:solidFill>
                <a:latin typeface="Roboto" panose="02000000000000000000" pitchFamily="2" charset="0"/>
                <a:ea typeface="Roboto" panose="02000000000000000000" pitchFamily="2" charset="0"/>
                <a:cs typeface="Roboto" panose="02000000000000000000" pitchFamily="2" charset="0"/>
              </a:rPr>
              <a:t>Additional Fees</a:t>
            </a:r>
          </a:p>
        </p:txBody>
      </p:sp>
      <p:sp>
        <p:nvSpPr>
          <p:cNvPr id="8" name="Text 4"/>
          <p:cNvSpPr/>
          <p:nvPr/>
        </p:nvSpPr>
        <p:spPr>
          <a:xfrm>
            <a:off x="845264" y="3300793"/>
            <a:ext cx="4372794" cy="178892"/>
          </a:xfrm>
          <a:prstGeom prst="rect">
            <a:avLst/>
          </a:prstGeom>
          <a:noFill/>
          <a:ln/>
        </p:spPr>
        <p:txBody>
          <a:bodyPr wrap="none" lIns="0" tIns="0" rIns="0" bIns="0" rtlCol="0" anchor="t"/>
          <a:lstStyle/>
          <a:p>
            <a:pPr defTabSz="685800">
              <a:lnSpc>
                <a:spcPts val="1406"/>
              </a:lnSpc>
            </a:pP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Merchandise processing fees apply in addition to duty</a:t>
            </a:r>
          </a:p>
        </p:txBody>
      </p:sp>
      <p:sp>
        <p:nvSpPr>
          <p:cNvPr id="9" name="Shape 5"/>
          <p:cNvSpPr/>
          <p:nvPr/>
        </p:nvSpPr>
        <p:spPr>
          <a:xfrm>
            <a:off x="481752" y="3717363"/>
            <a:ext cx="251669" cy="251669"/>
          </a:xfrm>
          <a:prstGeom prst="roundRect">
            <a:avLst>
              <a:gd name="adj" fmla="val 6667"/>
            </a:avLst>
          </a:prstGeom>
          <a:solidFill>
            <a:srgbClr val="EAE8F3"/>
          </a:solidFill>
          <a:ln/>
        </p:spPr>
        <p:txBody>
          <a:bodyPr/>
          <a:lstStyle/>
          <a:p>
            <a:pPr defTabSz="685800"/>
            <a:endParaRPr lang="en-US" sz="1350">
              <a:solidFill>
                <a:prstClr val="black"/>
              </a:solidFill>
              <a:latin typeface="Roboto" panose="02000000000000000000" pitchFamily="2" charset="0"/>
              <a:ea typeface="Roboto" panose="02000000000000000000" pitchFamily="2" charset="0"/>
              <a:cs typeface="Roboto" panose="02000000000000000000" pitchFamily="2" charset="0"/>
            </a:endParaRPr>
          </a:p>
        </p:txBody>
      </p:sp>
      <p:pic>
        <p:nvPicPr>
          <p:cNvPr id="10" name="Image 2" descr="preencoded.png"/>
          <p:cNvPicPr>
            <a:picLocks noChangeAspect="1"/>
          </p:cNvPicPr>
          <p:nvPr/>
        </p:nvPicPr>
        <p:blipFill>
          <a:blip r:embed="rId4"/>
          <a:stretch>
            <a:fillRect/>
          </a:stretch>
        </p:blipFill>
        <p:spPr>
          <a:xfrm>
            <a:off x="523722" y="3738348"/>
            <a:ext cx="167729" cy="209699"/>
          </a:xfrm>
          <a:prstGeom prst="rect">
            <a:avLst/>
          </a:prstGeom>
        </p:spPr>
      </p:pic>
      <p:sp>
        <p:nvSpPr>
          <p:cNvPr id="11" name="Text 6"/>
          <p:cNvSpPr/>
          <p:nvPr/>
        </p:nvSpPr>
        <p:spPr>
          <a:xfrm>
            <a:off x="845265" y="3717364"/>
            <a:ext cx="2022797" cy="174725"/>
          </a:xfrm>
          <a:prstGeom prst="rect">
            <a:avLst/>
          </a:prstGeom>
          <a:noFill/>
          <a:ln/>
        </p:spPr>
        <p:txBody>
          <a:bodyPr wrap="none" lIns="0" tIns="0" rIns="0" bIns="0" rtlCol="0" anchor="t"/>
          <a:lstStyle/>
          <a:p>
            <a:pPr defTabSz="685800">
              <a:lnSpc>
                <a:spcPts val="1375"/>
              </a:lnSpc>
            </a:pPr>
            <a:r>
              <a:rPr lang="en-US" sz="1350" b="1" dirty="0">
                <a:solidFill>
                  <a:prstClr val="black"/>
                </a:solidFill>
                <a:latin typeface="Roboto" panose="02000000000000000000" pitchFamily="2" charset="0"/>
                <a:ea typeface="Roboto" panose="02000000000000000000" pitchFamily="2" charset="0"/>
                <a:cs typeface="Roboto" panose="02000000000000000000" pitchFamily="2" charset="0"/>
              </a:rPr>
              <a:t>Identification Requirements</a:t>
            </a:r>
          </a:p>
        </p:txBody>
      </p:sp>
      <p:sp>
        <p:nvSpPr>
          <p:cNvPr id="12" name="Text 7"/>
          <p:cNvSpPr/>
          <p:nvPr/>
        </p:nvSpPr>
        <p:spPr>
          <a:xfrm>
            <a:off x="845264" y="3959134"/>
            <a:ext cx="4372794" cy="178892"/>
          </a:xfrm>
          <a:prstGeom prst="rect">
            <a:avLst/>
          </a:prstGeom>
          <a:noFill/>
          <a:ln/>
        </p:spPr>
        <p:txBody>
          <a:bodyPr wrap="none" lIns="0" tIns="0" rIns="0" bIns="0" rtlCol="0" anchor="t"/>
          <a:lstStyle/>
          <a:p>
            <a:pPr defTabSz="685800">
              <a:lnSpc>
                <a:spcPts val="1406"/>
              </a:lnSpc>
            </a:pP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Formal entries require an entity identifier (EIN, CAN, or SSN).</a:t>
            </a:r>
          </a:p>
        </p:txBody>
      </p:sp>
      <p:sp>
        <p:nvSpPr>
          <p:cNvPr id="13" name="Shape 8"/>
          <p:cNvSpPr/>
          <p:nvPr/>
        </p:nvSpPr>
        <p:spPr>
          <a:xfrm>
            <a:off x="481752" y="4375705"/>
            <a:ext cx="251669" cy="251669"/>
          </a:xfrm>
          <a:prstGeom prst="roundRect">
            <a:avLst>
              <a:gd name="adj" fmla="val 6667"/>
            </a:avLst>
          </a:prstGeom>
          <a:solidFill>
            <a:srgbClr val="EAE8F3"/>
          </a:solidFill>
          <a:ln/>
        </p:spPr>
        <p:txBody>
          <a:bodyPr/>
          <a:lstStyle/>
          <a:p>
            <a:pPr defTabSz="685800"/>
            <a:endParaRPr lang="en-US" sz="1350">
              <a:solidFill>
                <a:prstClr val="black"/>
              </a:solidFill>
              <a:latin typeface="Roboto" panose="02000000000000000000" pitchFamily="2" charset="0"/>
              <a:ea typeface="Roboto" panose="02000000000000000000" pitchFamily="2" charset="0"/>
              <a:cs typeface="Roboto" panose="02000000000000000000" pitchFamily="2" charset="0"/>
            </a:endParaRPr>
          </a:p>
        </p:txBody>
      </p:sp>
      <p:pic>
        <p:nvPicPr>
          <p:cNvPr id="14" name="Image 3" descr="preencoded.png"/>
          <p:cNvPicPr>
            <a:picLocks noChangeAspect="1"/>
          </p:cNvPicPr>
          <p:nvPr/>
        </p:nvPicPr>
        <p:blipFill>
          <a:blip r:embed="rId5"/>
          <a:stretch>
            <a:fillRect/>
          </a:stretch>
        </p:blipFill>
        <p:spPr>
          <a:xfrm>
            <a:off x="523722" y="4396689"/>
            <a:ext cx="167729" cy="209699"/>
          </a:xfrm>
          <a:prstGeom prst="rect">
            <a:avLst/>
          </a:prstGeom>
        </p:spPr>
      </p:pic>
      <p:sp>
        <p:nvSpPr>
          <p:cNvPr id="15" name="Text 9"/>
          <p:cNvSpPr/>
          <p:nvPr/>
        </p:nvSpPr>
        <p:spPr>
          <a:xfrm>
            <a:off x="845264" y="4375705"/>
            <a:ext cx="1398240" cy="174725"/>
          </a:xfrm>
          <a:prstGeom prst="rect">
            <a:avLst/>
          </a:prstGeom>
          <a:noFill/>
          <a:ln/>
        </p:spPr>
        <p:txBody>
          <a:bodyPr wrap="none" lIns="0" tIns="0" rIns="0" bIns="0" rtlCol="0" anchor="t"/>
          <a:lstStyle/>
          <a:p>
            <a:pPr defTabSz="685800">
              <a:lnSpc>
                <a:spcPts val="1375"/>
              </a:lnSpc>
            </a:pPr>
            <a:r>
              <a:rPr lang="en-US" sz="1350" b="1" dirty="0">
                <a:solidFill>
                  <a:prstClr val="black"/>
                </a:solidFill>
                <a:latin typeface="Roboto" panose="02000000000000000000" pitchFamily="2" charset="0"/>
                <a:ea typeface="Roboto" panose="02000000000000000000" pitchFamily="2" charset="0"/>
                <a:cs typeface="Roboto" panose="02000000000000000000" pitchFamily="2" charset="0"/>
              </a:rPr>
              <a:t>Privacy &amp; Security Concerns</a:t>
            </a:r>
          </a:p>
        </p:txBody>
      </p:sp>
      <p:sp>
        <p:nvSpPr>
          <p:cNvPr id="16" name="Text 10"/>
          <p:cNvSpPr/>
          <p:nvPr/>
        </p:nvSpPr>
        <p:spPr>
          <a:xfrm>
            <a:off x="845264" y="4617475"/>
            <a:ext cx="4372794" cy="178892"/>
          </a:xfrm>
          <a:prstGeom prst="rect">
            <a:avLst/>
          </a:prstGeom>
          <a:noFill/>
          <a:ln/>
        </p:spPr>
        <p:txBody>
          <a:bodyPr wrap="none" lIns="0" tIns="0" rIns="0" bIns="0" rtlCol="0" anchor="t"/>
          <a:lstStyle/>
          <a:p>
            <a:pPr defTabSz="685800">
              <a:lnSpc>
                <a:spcPts val="1406"/>
              </a:lnSpc>
            </a:pP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Consumers perceive SSN requests as potential fraud threats</a:t>
            </a:r>
          </a:p>
        </p:txBody>
      </p:sp>
      <p:sp>
        <p:nvSpPr>
          <p:cNvPr id="17" name="Shape 11"/>
          <p:cNvSpPr/>
          <p:nvPr/>
        </p:nvSpPr>
        <p:spPr>
          <a:xfrm>
            <a:off x="474757" y="5148196"/>
            <a:ext cx="251669" cy="251669"/>
          </a:xfrm>
          <a:prstGeom prst="roundRect">
            <a:avLst>
              <a:gd name="adj" fmla="val 6667"/>
            </a:avLst>
          </a:prstGeom>
          <a:solidFill>
            <a:srgbClr val="EAE8F3"/>
          </a:solidFill>
          <a:ln/>
        </p:spPr>
        <p:txBody>
          <a:bodyPr/>
          <a:lstStyle/>
          <a:p>
            <a:pPr defTabSz="685800"/>
            <a:endParaRPr lang="en-US" sz="1350">
              <a:solidFill>
                <a:prstClr val="black"/>
              </a:solidFill>
              <a:latin typeface="Roboto" panose="02000000000000000000" pitchFamily="2" charset="0"/>
              <a:ea typeface="Roboto" panose="02000000000000000000" pitchFamily="2" charset="0"/>
              <a:cs typeface="Roboto" panose="02000000000000000000" pitchFamily="2" charset="0"/>
            </a:endParaRPr>
          </a:p>
        </p:txBody>
      </p:sp>
      <p:pic>
        <p:nvPicPr>
          <p:cNvPr id="18" name="Image 4" descr="preencoded.png"/>
          <p:cNvPicPr>
            <a:picLocks noChangeAspect="1"/>
          </p:cNvPicPr>
          <p:nvPr/>
        </p:nvPicPr>
        <p:blipFill>
          <a:blip r:embed="rId6"/>
          <a:stretch>
            <a:fillRect/>
          </a:stretch>
        </p:blipFill>
        <p:spPr>
          <a:xfrm>
            <a:off x="516727" y="5169181"/>
            <a:ext cx="167729" cy="209699"/>
          </a:xfrm>
          <a:prstGeom prst="rect">
            <a:avLst/>
          </a:prstGeom>
        </p:spPr>
      </p:pic>
      <p:sp>
        <p:nvSpPr>
          <p:cNvPr id="19" name="Text 12"/>
          <p:cNvSpPr/>
          <p:nvPr/>
        </p:nvSpPr>
        <p:spPr>
          <a:xfrm>
            <a:off x="838270" y="5148196"/>
            <a:ext cx="1530995" cy="174725"/>
          </a:xfrm>
          <a:prstGeom prst="rect">
            <a:avLst/>
          </a:prstGeom>
          <a:noFill/>
          <a:ln/>
        </p:spPr>
        <p:txBody>
          <a:bodyPr wrap="none" lIns="0" tIns="0" rIns="0" bIns="0" rtlCol="0" anchor="t"/>
          <a:lstStyle/>
          <a:p>
            <a:pPr defTabSz="685800">
              <a:lnSpc>
                <a:spcPts val="1375"/>
              </a:lnSpc>
            </a:pPr>
            <a:r>
              <a:rPr lang="en-US" sz="1350" b="1" dirty="0">
                <a:solidFill>
                  <a:prstClr val="black"/>
                </a:solidFill>
                <a:latin typeface="Roboto" panose="02000000000000000000" pitchFamily="2" charset="0"/>
                <a:ea typeface="Roboto" panose="02000000000000000000" pitchFamily="2" charset="0"/>
                <a:cs typeface="Roboto" panose="02000000000000000000" pitchFamily="2" charset="0"/>
              </a:rPr>
              <a:t>Scalability</a:t>
            </a:r>
          </a:p>
        </p:txBody>
      </p:sp>
      <p:sp>
        <p:nvSpPr>
          <p:cNvPr id="20" name="Text 13"/>
          <p:cNvSpPr/>
          <p:nvPr/>
        </p:nvSpPr>
        <p:spPr>
          <a:xfrm>
            <a:off x="838269" y="5389967"/>
            <a:ext cx="4372794" cy="178892"/>
          </a:xfrm>
          <a:prstGeom prst="rect">
            <a:avLst/>
          </a:prstGeom>
          <a:noFill/>
          <a:ln/>
        </p:spPr>
        <p:txBody>
          <a:bodyPr wrap="none" lIns="0" tIns="0" rIns="0" bIns="0" rtlCol="0" anchor="t"/>
          <a:lstStyle/>
          <a:p>
            <a:pPr defTabSz="685800">
              <a:lnSpc>
                <a:spcPts val="1406"/>
              </a:lnSpc>
            </a:pP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2024 de minimis volumes are </a:t>
            </a:r>
            <a:r>
              <a:rPr lang="en-US" sz="1350" dirty="0">
                <a:solidFill>
                  <a:prstClr val="black"/>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35X</a:t>
            </a: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 greater than 2024 entry summary volume </a:t>
            </a:r>
          </a:p>
        </p:txBody>
      </p:sp>
      <p:sp>
        <p:nvSpPr>
          <p:cNvPr id="21" name="Text 1">
            <a:extLst>
              <a:ext uri="{FF2B5EF4-FFF2-40B4-BE49-F238E27FC236}">
                <a16:creationId xmlns:a16="http://schemas.microsoft.com/office/drawing/2014/main" id="{B2A5CD69-E730-7913-4D25-54D35F6A2A4B}"/>
              </a:ext>
            </a:extLst>
          </p:cNvPr>
          <p:cNvSpPr/>
          <p:nvPr/>
        </p:nvSpPr>
        <p:spPr>
          <a:xfrm>
            <a:off x="6785051" y="1198746"/>
            <a:ext cx="2255044" cy="467767"/>
          </a:xfrm>
          <a:prstGeom prst="rect">
            <a:avLst/>
          </a:prstGeom>
          <a:noFill/>
          <a:ln/>
        </p:spPr>
        <p:txBody>
          <a:bodyPr wrap="none" lIns="0" tIns="0" rIns="0" bIns="0" rtlCol="0" anchor="t"/>
          <a:lstStyle/>
          <a:p>
            <a:pPr algn="ctr" defTabSz="685800">
              <a:lnSpc>
                <a:spcPts val="3656"/>
              </a:lnSpc>
            </a:pPr>
            <a:r>
              <a:rPr lang="en-US" sz="3656" dirty="0">
                <a:solidFill>
                  <a:srgbClr val="49495A"/>
                </a:solidFill>
                <a:latin typeface="Libre Baskerville" pitchFamily="34" charset="0"/>
                <a:ea typeface="Libre Baskerville" pitchFamily="34" charset="-122"/>
                <a:cs typeface="Libre Baskerville" pitchFamily="34" charset="-120"/>
              </a:rPr>
              <a:t>1.36B</a:t>
            </a:r>
            <a:endParaRPr lang="en-US" sz="3656" dirty="0">
              <a:solidFill>
                <a:prstClr val="black"/>
              </a:solidFill>
              <a:latin typeface="Aptos" panose="02110004020202020204"/>
            </a:endParaRPr>
          </a:p>
        </p:txBody>
      </p:sp>
      <p:sp>
        <p:nvSpPr>
          <p:cNvPr id="22" name="Text 2">
            <a:extLst>
              <a:ext uri="{FF2B5EF4-FFF2-40B4-BE49-F238E27FC236}">
                <a16:creationId xmlns:a16="http://schemas.microsoft.com/office/drawing/2014/main" id="{82726080-62C9-318C-F5A6-579F008B3F06}"/>
              </a:ext>
            </a:extLst>
          </p:cNvPr>
          <p:cNvSpPr/>
          <p:nvPr/>
        </p:nvSpPr>
        <p:spPr>
          <a:xfrm>
            <a:off x="7026524" y="1843618"/>
            <a:ext cx="1772022" cy="221456"/>
          </a:xfrm>
          <a:prstGeom prst="rect">
            <a:avLst/>
          </a:prstGeom>
          <a:noFill/>
          <a:ln/>
        </p:spPr>
        <p:txBody>
          <a:bodyPr wrap="none" lIns="0" tIns="0" rIns="0" bIns="0" rtlCol="0" anchor="t"/>
          <a:lstStyle/>
          <a:p>
            <a:pPr algn="ctr" defTabSz="685800">
              <a:lnSpc>
                <a:spcPts val="1719"/>
              </a:lnSpc>
            </a:pPr>
            <a:r>
              <a:rPr lang="en-US" sz="1375" dirty="0">
                <a:solidFill>
                  <a:srgbClr val="49495A"/>
                </a:solidFill>
                <a:latin typeface="Libre Baskerville" pitchFamily="34" charset="0"/>
                <a:ea typeface="Libre Baskerville" pitchFamily="34" charset="-122"/>
                <a:cs typeface="Libre Baskerville" pitchFamily="34" charset="-120"/>
              </a:rPr>
              <a:t>De Minimis Entries</a:t>
            </a:r>
            <a:endParaRPr lang="en-US" sz="1375" dirty="0">
              <a:solidFill>
                <a:prstClr val="black"/>
              </a:solidFill>
              <a:latin typeface="Aptos" panose="02110004020202020204"/>
            </a:endParaRPr>
          </a:p>
        </p:txBody>
      </p:sp>
      <p:sp>
        <p:nvSpPr>
          <p:cNvPr id="23" name="Text 3">
            <a:extLst>
              <a:ext uri="{FF2B5EF4-FFF2-40B4-BE49-F238E27FC236}">
                <a16:creationId xmlns:a16="http://schemas.microsoft.com/office/drawing/2014/main" id="{0D79E447-7446-70DD-8C45-DDD360E00ACB}"/>
              </a:ext>
            </a:extLst>
          </p:cNvPr>
          <p:cNvSpPr/>
          <p:nvPr/>
        </p:nvSpPr>
        <p:spPr>
          <a:xfrm>
            <a:off x="6785051" y="2150130"/>
            <a:ext cx="2255044" cy="226814"/>
          </a:xfrm>
          <a:prstGeom prst="rect">
            <a:avLst/>
          </a:prstGeom>
          <a:noFill/>
          <a:ln/>
        </p:spPr>
        <p:txBody>
          <a:bodyPr wrap="none" lIns="0" tIns="0" rIns="0" bIns="0" rtlCol="0" anchor="t"/>
          <a:lstStyle/>
          <a:p>
            <a:pPr algn="ctr" defTabSz="685800">
              <a:lnSpc>
                <a:spcPts val="1781"/>
              </a:lnSpc>
            </a:pPr>
            <a:r>
              <a:rPr lang="en-US" sz="1094" dirty="0">
                <a:solidFill>
                  <a:srgbClr val="49495A"/>
                </a:solidFill>
                <a:latin typeface="Open Sans" pitchFamily="34" charset="0"/>
                <a:ea typeface="Open Sans" pitchFamily="34" charset="-122"/>
                <a:cs typeface="Open Sans" pitchFamily="34" charset="-120"/>
              </a:rPr>
              <a:t>Filed in FY 2024</a:t>
            </a:r>
            <a:endParaRPr lang="en-US" sz="1094" dirty="0">
              <a:solidFill>
                <a:prstClr val="black"/>
              </a:solidFill>
              <a:latin typeface="Aptos" panose="02110004020202020204"/>
            </a:endParaRPr>
          </a:p>
        </p:txBody>
      </p:sp>
      <p:sp>
        <p:nvSpPr>
          <p:cNvPr id="24" name="Text 4">
            <a:extLst>
              <a:ext uri="{FF2B5EF4-FFF2-40B4-BE49-F238E27FC236}">
                <a16:creationId xmlns:a16="http://schemas.microsoft.com/office/drawing/2014/main" id="{867349F0-0C91-6B71-88CA-65443CBC620A}"/>
              </a:ext>
            </a:extLst>
          </p:cNvPr>
          <p:cNvSpPr/>
          <p:nvPr/>
        </p:nvSpPr>
        <p:spPr>
          <a:xfrm>
            <a:off x="6785051" y="2851035"/>
            <a:ext cx="2255118" cy="467767"/>
          </a:xfrm>
          <a:prstGeom prst="rect">
            <a:avLst/>
          </a:prstGeom>
          <a:noFill/>
          <a:ln/>
        </p:spPr>
        <p:txBody>
          <a:bodyPr wrap="none" lIns="0" tIns="0" rIns="0" bIns="0" rtlCol="0" anchor="t"/>
          <a:lstStyle/>
          <a:p>
            <a:pPr algn="ctr" defTabSz="685800">
              <a:lnSpc>
                <a:spcPts val="3656"/>
              </a:lnSpc>
            </a:pPr>
            <a:r>
              <a:rPr lang="en-US" sz="3656" dirty="0">
                <a:solidFill>
                  <a:srgbClr val="49495A"/>
                </a:solidFill>
                <a:latin typeface="Libre Baskerville" pitchFamily="34" charset="0"/>
                <a:ea typeface="Libre Baskerville" pitchFamily="34" charset="-122"/>
                <a:cs typeface="Libre Baskerville" pitchFamily="34" charset="-120"/>
              </a:rPr>
              <a:t>38.3M</a:t>
            </a:r>
            <a:endParaRPr lang="en-US" sz="3656" dirty="0">
              <a:solidFill>
                <a:prstClr val="black"/>
              </a:solidFill>
              <a:latin typeface="Aptos" panose="02110004020202020204"/>
            </a:endParaRPr>
          </a:p>
        </p:txBody>
      </p:sp>
      <p:sp>
        <p:nvSpPr>
          <p:cNvPr id="25" name="Text 5">
            <a:extLst>
              <a:ext uri="{FF2B5EF4-FFF2-40B4-BE49-F238E27FC236}">
                <a16:creationId xmlns:a16="http://schemas.microsoft.com/office/drawing/2014/main" id="{D52BCF49-45E1-3531-1904-6F62C3525190}"/>
              </a:ext>
            </a:extLst>
          </p:cNvPr>
          <p:cNvSpPr/>
          <p:nvPr/>
        </p:nvSpPr>
        <p:spPr>
          <a:xfrm>
            <a:off x="7026599" y="3495907"/>
            <a:ext cx="1772022" cy="221456"/>
          </a:xfrm>
          <a:prstGeom prst="rect">
            <a:avLst/>
          </a:prstGeom>
          <a:noFill/>
          <a:ln/>
        </p:spPr>
        <p:txBody>
          <a:bodyPr wrap="none" lIns="0" tIns="0" rIns="0" bIns="0" rtlCol="0" anchor="t"/>
          <a:lstStyle/>
          <a:p>
            <a:pPr algn="ctr" defTabSz="685800">
              <a:lnSpc>
                <a:spcPts val="1719"/>
              </a:lnSpc>
            </a:pPr>
            <a:r>
              <a:rPr lang="en-US" sz="1375" dirty="0">
                <a:solidFill>
                  <a:srgbClr val="49495A"/>
                </a:solidFill>
                <a:latin typeface="Libre Baskerville" pitchFamily="34" charset="0"/>
                <a:ea typeface="Libre Baskerville" pitchFamily="34" charset="-122"/>
                <a:cs typeface="Libre Baskerville" pitchFamily="34" charset="-120"/>
              </a:rPr>
              <a:t>Entry Summaries</a:t>
            </a:r>
            <a:endParaRPr lang="en-US" sz="1375" dirty="0">
              <a:solidFill>
                <a:prstClr val="black"/>
              </a:solidFill>
              <a:latin typeface="Aptos" panose="02110004020202020204"/>
            </a:endParaRPr>
          </a:p>
        </p:txBody>
      </p:sp>
      <p:sp>
        <p:nvSpPr>
          <p:cNvPr id="26" name="Text 6">
            <a:extLst>
              <a:ext uri="{FF2B5EF4-FFF2-40B4-BE49-F238E27FC236}">
                <a16:creationId xmlns:a16="http://schemas.microsoft.com/office/drawing/2014/main" id="{3A315B44-1B33-8738-FB0B-336927AC8862}"/>
              </a:ext>
            </a:extLst>
          </p:cNvPr>
          <p:cNvSpPr/>
          <p:nvPr/>
        </p:nvSpPr>
        <p:spPr>
          <a:xfrm>
            <a:off x="6785051" y="3802419"/>
            <a:ext cx="2255118" cy="226814"/>
          </a:xfrm>
          <a:prstGeom prst="rect">
            <a:avLst/>
          </a:prstGeom>
          <a:noFill/>
          <a:ln/>
        </p:spPr>
        <p:txBody>
          <a:bodyPr wrap="none" lIns="0" tIns="0" rIns="0" bIns="0" rtlCol="0" anchor="t"/>
          <a:lstStyle/>
          <a:p>
            <a:pPr algn="ctr" defTabSz="685800">
              <a:lnSpc>
                <a:spcPts val="1781"/>
              </a:lnSpc>
            </a:pPr>
            <a:r>
              <a:rPr lang="en-US" sz="1094" dirty="0">
                <a:solidFill>
                  <a:srgbClr val="49495A"/>
                </a:solidFill>
                <a:latin typeface="Open Sans" pitchFamily="34" charset="0"/>
                <a:ea typeface="Open Sans" pitchFamily="34" charset="-122"/>
                <a:cs typeface="Open Sans" pitchFamily="34" charset="-120"/>
              </a:rPr>
              <a:t>Formal entries filed in FY 2024</a:t>
            </a:r>
            <a:endParaRPr lang="en-US" sz="1094" dirty="0">
              <a:solidFill>
                <a:prstClr val="black"/>
              </a:solidFill>
              <a:latin typeface="Aptos" panose="02110004020202020204"/>
            </a:endParaRPr>
          </a:p>
        </p:txBody>
      </p:sp>
      <p:sp>
        <p:nvSpPr>
          <p:cNvPr id="27" name="Text 7">
            <a:extLst>
              <a:ext uri="{FF2B5EF4-FFF2-40B4-BE49-F238E27FC236}">
                <a16:creationId xmlns:a16="http://schemas.microsoft.com/office/drawing/2014/main" id="{C9C5B15D-96A1-492C-823C-774F2F9DB64F}"/>
              </a:ext>
            </a:extLst>
          </p:cNvPr>
          <p:cNvSpPr/>
          <p:nvPr/>
        </p:nvSpPr>
        <p:spPr>
          <a:xfrm>
            <a:off x="6804221" y="4503324"/>
            <a:ext cx="2255118" cy="467767"/>
          </a:xfrm>
          <a:prstGeom prst="rect">
            <a:avLst/>
          </a:prstGeom>
          <a:noFill/>
          <a:ln/>
        </p:spPr>
        <p:txBody>
          <a:bodyPr wrap="none" lIns="0" tIns="0" rIns="0" bIns="0" rtlCol="0" anchor="t"/>
          <a:lstStyle/>
          <a:p>
            <a:pPr algn="ctr" defTabSz="685800">
              <a:lnSpc>
                <a:spcPts val="3656"/>
              </a:lnSpc>
            </a:pPr>
            <a:r>
              <a:rPr lang="en-US" sz="3656" dirty="0">
                <a:solidFill>
                  <a:srgbClr val="49495A"/>
                </a:solidFill>
                <a:latin typeface="Libre Baskerville" pitchFamily="34" charset="0"/>
                <a:ea typeface="Libre Baskerville" pitchFamily="34" charset="-122"/>
                <a:cs typeface="Libre Baskerville" pitchFamily="34" charset="-120"/>
              </a:rPr>
              <a:t>35×</a:t>
            </a:r>
            <a:endParaRPr lang="en-US" sz="3656" dirty="0">
              <a:solidFill>
                <a:prstClr val="black"/>
              </a:solidFill>
              <a:latin typeface="Aptos" panose="02110004020202020204"/>
            </a:endParaRPr>
          </a:p>
        </p:txBody>
      </p:sp>
      <p:sp>
        <p:nvSpPr>
          <p:cNvPr id="28" name="Text 8">
            <a:extLst>
              <a:ext uri="{FF2B5EF4-FFF2-40B4-BE49-F238E27FC236}">
                <a16:creationId xmlns:a16="http://schemas.microsoft.com/office/drawing/2014/main" id="{0155B6AF-B845-5443-8743-569AFE7DF9A3}"/>
              </a:ext>
            </a:extLst>
          </p:cNvPr>
          <p:cNvSpPr/>
          <p:nvPr/>
        </p:nvSpPr>
        <p:spPr>
          <a:xfrm>
            <a:off x="7045769" y="5148197"/>
            <a:ext cx="1772022" cy="221456"/>
          </a:xfrm>
          <a:prstGeom prst="rect">
            <a:avLst/>
          </a:prstGeom>
          <a:noFill/>
          <a:ln/>
        </p:spPr>
        <p:txBody>
          <a:bodyPr wrap="none" lIns="0" tIns="0" rIns="0" bIns="0" rtlCol="0" anchor="t"/>
          <a:lstStyle/>
          <a:p>
            <a:pPr algn="ctr" defTabSz="685800">
              <a:lnSpc>
                <a:spcPts val="1719"/>
              </a:lnSpc>
            </a:pPr>
            <a:r>
              <a:rPr lang="en-US" sz="1375" dirty="0">
                <a:solidFill>
                  <a:srgbClr val="49495A"/>
                </a:solidFill>
                <a:latin typeface="Libre Baskerville" pitchFamily="34" charset="0"/>
                <a:ea typeface="Libre Baskerville" pitchFamily="34" charset="-122"/>
                <a:cs typeface="Libre Baskerville" pitchFamily="34" charset="-120"/>
              </a:rPr>
              <a:t>Volume Ratio</a:t>
            </a:r>
            <a:endParaRPr lang="en-US" sz="1375" dirty="0">
              <a:solidFill>
                <a:prstClr val="black"/>
              </a:solidFill>
              <a:latin typeface="Aptos" panose="02110004020202020204"/>
            </a:endParaRPr>
          </a:p>
        </p:txBody>
      </p:sp>
      <p:sp>
        <p:nvSpPr>
          <p:cNvPr id="29" name="Text 9">
            <a:extLst>
              <a:ext uri="{FF2B5EF4-FFF2-40B4-BE49-F238E27FC236}">
                <a16:creationId xmlns:a16="http://schemas.microsoft.com/office/drawing/2014/main" id="{FD45C4DB-6761-4A45-002F-6445C132E4A6}"/>
              </a:ext>
            </a:extLst>
          </p:cNvPr>
          <p:cNvSpPr/>
          <p:nvPr/>
        </p:nvSpPr>
        <p:spPr>
          <a:xfrm>
            <a:off x="6804221" y="5454709"/>
            <a:ext cx="2255118" cy="226814"/>
          </a:xfrm>
          <a:prstGeom prst="rect">
            <a:avLst/>
          </a:prstGeom>
          <a:noFill/>
          <a:ln/>
        </p:spPr>
        <p:txBody>
          <a:bodyPr wrap="none" lIns="0" tIns="0" rIns="0" bIns="0" rtlCol="0" anchor="t"/>
          <a:lstStyle/>
          <a:p>
            <a:pPr algn="ctr" defTabSz="685800">
              <a:lnSpc>
                <a:spcPts val="1781"/>
              </a:lnSpc>
            </a:pPr>
            <a:r>
              <a:rPr lang="en-US" sz="1094" dirty="0">
                <a:solidFill>
                  <a:srgbClr val="49495A"/>
                </a:solidFill>
                <a:latin typeface="Open Sans" pitchFamily="34" charset="0"/>
                <a:ea typeface="Open Sans" pitchFamily="34" charset="-122"/>
                <a:cs typeface="Open Sans" pitchFamily="34" charset="-120"/>
              </a:rPr>
              <a:t>De minimis to formal entries</a:t>
            </a:r>
            <a:endParaRPr lang="en-US" sz="1094" dirty="0">
              <a:solidFill>
                <a:prstClr val="black"/>
              </a:solidFill>
              <a:latin typeface="Aptos" panose="02110004020202020204"/>
            </a:endParaRPr>
          </a:p>
        </p:txBody>
      </p:sp>
      <p:sp>
        <p:nvSpPr>
          <p:cNvPr id="31" name="Text 13">
            <a:extLst>
              <a:ext uri="{FF2B5EF4-FFF2-40B4-BE49-F238E27FC236}">
                <a16:creationId xmlns:a16="http://schemas.microsoft.com/office/drawing/2014/main" id="{EFAE562E-3A98-6F10-4552-870752D4D17A}"/>
              </a:ext>
            </a:extLst>
          </p:cNvPr>
          <p:cNvSpPr/>
          <p:nvPr/>
        </p:nvSpPr>
        <p:spPr>
          <a:xfrm>
            <a:off x="845264" y="4863413"/>
            <a:ext cx="4372794" cy="178892"/>
          </a:xfrm>
          <a:prstGeom prst="rect">
            <a:avLst/>
          </a:prstGeom>
          <a:noFill/>
          <a:ln/>
        </p:spPr>
        <p:txBody>
          <a:bodyPr wrap="none" lIns="0" tIns="0" rIns="0" bIns="0" rtlCol="0" anchor="t"/>
          <a:lstStyle/>
          <a:p>
            <a:pPr defTabSz="685800">
              <a:lnSpc>
                <a:spcPts val="1406"/>
              </a:lnSpc>
            </a:pP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Storing PII adds security risks and could increase compliance costs</a:t>
            </a:r>
          </a:p>
        </p:txBody>
      </p:sp>
      <p:sp>
        <p:nvSpPr>
          <p:cNvPr id="34" name="Text 0">
            <a:extLst>
              <a:ext uri="{FF2B5EF4-FFF2-40B4-BE49-F238E27FC236}">
                <a16:creationId xmlns:a16="http://schemas.microsoft.com/office/drawing/2014/main" id="{04325020-30D3-298E-0EA4-CC607E3689BC}"/>
              </a:ext>
            </a:extLst>
          </p:cNvPr>
          <p:cNvSpPr/>
          <p:nvPr/>
        </p:nvSpPr>
        <p:spPr>
          <a:xfrm>
            <a:off x="217968" y="987135"/>
            <a:ext cx="9492347" cy="531584"/>
          </a:xfrm>
          <a:prstGeom prst="rect">
            <a:avLst/>
          </a:prstGeom>
          <a:noFill/>
          <a:ln/>
        </p:spPr>
        <p:txBody>
          <a:bodyPr wrap="none" lIns="0" tIns="0" rIns="0" bIns="0" rtlCol="0" anchor="t"/>
          <a:lstStyle/>
          <a:p>
            <a:pPr defTabSz="685800">
              <a:lnSpc>
                <a:spcPts val="4163"/>
              </a:lnSpc>
            </a:pPr>
            <a:r>
              <a:rPr lang="en-US" sz="3338" dirty="0">
                <a:solidFill>
                  <a:srgbClr val="3257B8"/>
                </a:solidFill>
                <a:latin typeface="Roboto Slab" pitchFamily="34" charset="0"/>
                <a:ea typeface="Roboto Slab" pitchFamily="34" charset="-122"/>
                <a:cs typeface="Roboto Slab" pitchFamily="34" charset="-120"/>
              </a:rPr>
              <a:t>Challenges</a:t>
            </a:r>
            <a:endParaRPr lang="en-US" sz="3338" dirty="0">
              <a:solidFill>
                <a:prstClr val="black"/>
              </a:solidFill>
              <a:latin typeface="Aptos" panose="02110004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
            <a:extLst>
              <a:ext uri="{FF2B5EF4-FFF2-40B4-BE49-F238E27FC236}">
                <a16:creationId xmlns:a16="http://schemas.microsoft.com/office/drawing/2014/main" id="{A3C4F7E4-203A-FBE3-0F6F-BDF6E2BF6D75}"/>
              </a:ext>
            </a:extLst>
          </p:cNvPr>
          <p:cNvSpPr/>
          <p:nvPr/>
        </p:nvSpPr>
        <p:spPr>
          <a:xfrm>
            <a:off x="217967" y="1623724"/>
            <a:ext cx="2555051" cy="1052387"/>
          </a:xfrm>
          <a:prstGeom prst="roundRect">
            <a:avLst>
              <a:gd name="adj" fmla="val 1553"/>
            </a:avLst>
          </a:prstGeom>
          <a:solidFill>
            <a:schemeClr val="bg1">
              <a:lumMod val="95000"/>
            </a:schemeClr>
          </a:solidFill>
          <a:ln/>
        </p:spPr>
        <p:txBody>
          <a:bodyPr/>
          <a:lstStyle/>
          <a:p>
            <a:pPr defTabSz="685800"/>
            <a:endParaRPr lang="en-US" sz="1350">
              <a:solidFill>
                <a:prstClr val="black"/>
              </a:solidFill>
              <a:latin typeface="Aptos" panose="02110004020202020204"/>
            </a:endParaRPr>
          </a:p>
        </p:txBody>
      </p:sp>
      <p:sp>
        <p:nvSpPr>
          <p:cNvPr id="7" name="Text 0">
            <a:extLst>
              <a:ext uri="{FF2B5EF4-FFF2-40B4-BE49-F238E27FC236}">
                <a16:creationId xmlns:a16="http://schemas.microsoft.com/office/drawing/2014/main" id="{A517CC33-709E-64EC-2EEA-D319335325DC}"/>
              </a:ext>
            </a:extLst>
          </p:cNvPr>
          <p:cNvSpPr/>
          <p:nvPr/>
        </p:nvSpPr>
        <p:spPr>
          <a:xfrm>
            <a:off x="217968" y="987135"/>
            <a:ext cx="9492347" cy="531584"/>
          </a:xfrm>
          <a:prstGeom prst="rect">
            <a:avLst/>
          </a:prstGeom>
          <a:noFill/>
          <a:ln/>
        </p:spPr>
        <p:txBody>
          <a:bodyPr wrap="none" lIns="0" tIns="0" rIns="0" bIns="0" rtlCol="0" anchor="t"/>
          <a:lstStyle/>
          <a:p>
            <a:pPr defTabSz="685800">
              <a:lnSpc>
                <a:spcPts val="4163"/>
              </a:lnSpc>
            </a:pPr>
            <a:r>
              <a:rPr lang="en-US" sz="3338" dirty="0">
                <a:solidFill>
                  <a:srgbClr val="3257B8"/>
                </a:solidFill>
                <a:latin typeface="Roboto Slab" pitchFamily="34" charset="0"/>
                <a:ea typeface="Roboto Slab" pitchFamily="34" charset="-122"/>
                <a:cs typeface="Roboto Slab" pitchFamily="34" charset="-120"/>
              </a:rPr>
              <a:t>Importer of Record</a:t>
            </a:r>
            <a:endParaRPr lang="en-US" sz="3338" dirty="0">
              <a:solidFill>
                <a:prstClr val="black"/>
              </a:solidFill>
              <a:latin typeface="Aptos" panose="02110004020202020204"/>
            </a:endParaRPr>
          </a:p>
        </p:txBody>
      </p:sp>
      <p:sp>
        <p:nvSpPr>
          <p:cNvPr id="12" name="TextBox 11">
            <a:extLst>
              <a:ext uri="{FF2B5EF4-FFF2-40B4-BE49-F238E27FC236}">
                <a16:creationId xmlns:a16="http://schemas.microsoft.com/office/drawing/2014/main" id="{E317939C-F5D5-38C7-A2E4-58CB0A5C2FBA}"/>
              </a:ext>
            </a:extLst>
          </p:cNvPr>
          <p:cNvSpPr txBox="1"/>
          <p:nvPr/>
        </p:nvSpPr>
        <p:spPr>
          <a:xfrm>
            <a:off x="217968" y="1696450"/>
            <a:ext cx="5675128" cy="4247317"/>
          </a:xfrm>
          <a:prstGeom prst="rect">
            <a:avLst/>
          </a:prstGeom>
          <a:noFill/>
        </p:spPr>
        <p:txBody>
          <a:bodyPr wrap="square" rtlCol="0">
            <a:spAutoFit/>
          </a:bodyPr>
          <a:lstStyle/>
          <a:p>
            <a:pPr defTabSz="685800"/>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 Supply chain visibility</a:t>
            </a:r>
          </a:p>
          <a:p>
            <a:pPr defTabSz="685800"/>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 Accuracy of data</a:t>
            </a:r>
          </a:p>
          <a:p>
            <a:pPr defTabSz="685800"/>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 Financially liable</a:t>
            </a:r>
          </a:p>
          <a:p>
            <a:pPr defTabSz="685800"/>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 Reasonable care standard</a:t>
            </a:r>
          </a:p>
          <a:p>
            <a:pPr defTabSz="685800"/>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defTabSz="685800"/>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defTabSz="685800"/>
            <a:r>
              <a:rPr lang="en-US" sz="1350" b="1" dirty="0">
                <a:solidFill>
                  <a:prstClr val="black"/>
                </a:solidFill>
                <a:latin typeface="Roboto" panose="02000000000000000000" pitchFamily="2" charset="0"/>
                <a:ea typeface="Roboto" panose="02000000000000000000" pitchFamily="2" charset="0"/>
                <a:cs typeface="Roboto" panose="02000000000000000000" pitchFamily="2" charset="0"/>
              </a:rPr>
              <a:t>Who is ultimately responsible?</a:t>
            </a:r>
          </a:p>
          <a:p>
            <a:pPr defTabSz="685800"/>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214313" indent="-214313" defTabSz="685800">
              <a:buFontTx/>
              <a:buChar char="-"/>
            </a:pP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CBP’s expectation is that every importer, including individual consumers, is responsible for compliance</a:t>
            </a:r>
          </a:p>
          <a:p>
            <a:pPr marL="214313" indent="-214313" defTabSz="685800">
              <a:buFontTx/>
              <a:buChar char="-"/>
            </a:pPr>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214313" indent="-214313" defTabSz="685800">
              <a:buFontTx/>
              <a:buChar char="-"/>
            </a:pP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CBP maintains that a lack of awareness does not exempt importers from compliance</a:t>
            </a:r>
          </a:p>
          <a:p>
            <a:pPr marL="214313" indent="-214313" defTabSz="685800">
              <a:buFontTx/>
              <a:buChar char="-"/>
            </a:pPr>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214313" indent="-214313" defTabSz="685800">
              <a:buFontTx/>
              <a:buChar char="-"/>
            </a:pP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Failure to meet the reasonable care standard could result in penalties under 19 U.S.C. §1592</a:t>
            </a:r>
          </a:p>
          <a:p>
            <a:pPr marL="214313" indent="-214313" defTabSz="685800">
              <a:buFontTx/>
              <a:buChar char="-"/>
            </a:pPr>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214313" indent="-214313" defTabSz="685800">
              <a:buFontTx/>
              <a:buChar char="-"/>
            </a:pP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In cases where the broker is the importer, penalties under 19 U.S.C. §1641 could also be applicable</a:t>
            </a:r>
          </a:p>
          <a:p>
            <a:pPr defTabSz="685800"/>
            <a:endParaRPr lang="en-US" sz="1350" dirty="0">
              <a:solidFill>
                <a:prstClr val="black"/>
              </a:solidFill>
              <a:latin typeface="Aptos" panose="02110004020202020204"/>
            </a:endParaRPr>
          </a:p>
        </p:txBody>
      </p:sp>
      <p:pic>
        <p:nvPicPr>
          <p:cNvPr id="16" name="Picture 15">
            <a:extLst>
              <a:ext uri="{FF2B5EF4-FFF2-40B4-BE49-F238E27FC236}">
                <a16:creationId xmlns:a16="http://schemas.microsoft.com/office/drawing/2014/main" id="{82739284-BF49-1CCB-0B32-336D4C37C146}"/>
              </a:ext>
            </a:extLst>
          </p:cNvPr>
          <p:cNvPicPr>
            <a:picLocks noChangeAspect="1"/>
          </p:cNvPicPr>
          <p:nvPr/>
        </p:nvPicPr>
        <p:blipFill>
          <a:blip r:embed="rId2"/>
          <a:srcRect l="-2" r="-341" b="8"/>
          <a:stretch/>
        </p:blipFill>
        <p:spPr>
          <a:xfrm>
            <a:off x="6003256" y="857250"/>
            <a:ext cx="3140744" cy="5143500"/>
          </a:xfrm>
          <a:prstGeom prst="rect">
            <a:avLst/>
          </a:prstGeom>
        </p:spPr>
      </p:pic>
    </p:spTree>
    <p:extLst>
      <p:ext uri="{BB962C8B-B14F-4D97-AF65-F5344CB8AC3E}">
        <p14:creationId xmlns:p14="http://schemas.microsoft.com/office/powerpoint/2010/main" val="252407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538610" y="2181180"/>
            <a:ext cx="255166" cy="255166"/>
          </a:xfrm>
          <a:prstGeom prst="roundRect">
            <a:avLst>
              <a:gd name="adj" fmla="val 6667"/>
            </a:avLst>
          </a:prstGeom>
          <a:solidFill>
            <a:srgbClr val="EAE8F3"/>
          </a:solidFill>
          <a:ln/>
        </p:spPr>
        <p:txBody>
          <a:bodyPr/>
          <a:lstStyle/>
          <a:p>
            <a:pPr defTabSz="685800"/>
            <a:endParaRPr lang="en-US" sz="1350">
              <a:solidFill>
                <a:prstClr val="black"/>
              </a:solidFill>
              <a:latin typeface="Roboto" panose="02000000000000000000" pitchFamily="2" charset="0"/>
              <a:ea typeface="Roboto" panose="02000000000000000000" pitchFamily="2" charset="0"/>
              <a:cs typeface="Roboto" panose="02000000000000000000" pitchFamily="2" charset="0"/>
            </a:endParaRPr>
          </a:p>
        </p:txBody>
      </p:sp>
      <p:pic>
        <p:nvPicPr>
          <p:cNvPr id="4" name="Image 0" descr="preencoded.png"/>
          <p:cNvPicPr>
            <a:picLocks noChangeAspect="1"/>
          </p:cNvPicPr>
          <p:nvPr/>
        </p:nvPicPr>
        <p:blipFill>
          <a:blip r:embed="rId3"/>
          <a:stretch>
            <a:fillRect/>
          </a:stretch>
        </p:blipFill>
        <p:spPr>
          <a:xfrm>
            <a:off x="581100" y="2202425"/>
            <a:ext cx="170111" cy="212601"/>
          </a:xfrm>
          <a:prstGeom prst="rect">
            <a:avLst/>
          </a:prstGeom>
        </p:spPr>
      </p:pic>
      <p:sp>
        <p:nvSpPr>
          <p:cNvPr id="5" name="Text 2"/>
          <p:cNvSpPr/>
          <p:nvPr/>
        </p:nvSpPr>
        <p:spPr>
          <a:xfrm>
            <a:off x="907183" y="2181180"/>
            <a:ext cx="2462510" cy="177180"/>
          </a:xfrm>
          <a:prstGeom prst="rect">
            <a:avLst/>
          </a:prstGeom>
          <a:noFill/>
          <a:ln/>
        </p:spPr>
        <p:txBody>
          <a:bodyPr wrap="none" lIns="0" tIns="0" rIns="0" bIns="0" rtlCol="0" anchor="t"/>
          <a:lstStyle/>
          <a:p>
            <a:pPr defTabSz="685800">
              <a:lnSpc>
                <a:spcPts val="1375"/>
              </a:lnSpc>
            </a:pPr>
            <a:r>
              <a:rPr lang="en-US" sz="1350" b="1" dirty="0">
                <a:solidFill>
                  <a:srgbClr val="49495A"/>
                </a:solidFill>
                <a:latin typeface="Roboto" panose="02000000000000000000" pitchFamily="2" charset="0"/>
                <a:ea typeface="Roboto" panose="02000000000000000000" pitchFamily="2" charset="0"/>
                <a:cs typeface="Roboto" panose="02000000000000000000" pitchFamily="2" charset="0"/>
              </a:rPr>
              <a:t>Entry Volumes Are Set to Increase</a:t>
            </a:r>
            <a:endParaRPr lang="en-US" sz="1350" b="1"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6" name="Text 3"/>
          <p:cNvSpPr/>
          <p:nvPr/>
        </p:nvSpPr>
        <p:spPr>
          <a:xfrm>
            <a:off x="907182" y="2426375"/>
            <a:ext cx="3650605" cy="362843"/>
          </a:xfrm>
          <a:prstGeom prst="rect">
            <a:avLst/>
          </a:prstGeom>
          <a:noFill/>
          <a:ln/>
        </p:spPr>
        <p:txBody>
          <a:bodyPr wrap="square" lIns="0" tIns="0" rIns="0" bIns="0" rtlCol="0" anchor="t"/>
          <a:lstStyle/>
          <a:p>
            <a:pPr defTabSz="685800">
              <a:lnSpc>
                <a:spcPts val="1406"/>
              </a:lnSpc>
            </a:pPr>
            <a:r>
              <a:rPr lang="en-US" sz="1350" dirty="0">
                <a:solidFill>
                  <a:srgbClr val="49495A"/>
                </a:solidFill>
                <a:latin typeface="Roboto" panose="02000000000000000000" pitchFamily="2" charset="0"/>
                <a:ea typeface="Roboto" panose="02000000000000000000" pitchFamily="2" charset="0"/>
                <a:cs typeface="Roboto" panose="02000000000000000000" pitchFamily="2" charset="0"/>
              </a:rPr>
              <a:t>35x more volume under de minimis shipments entry summary volumes</a:t>
            </a:r>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7" name="Shape 4"/>
          <p:cNvSpPr/>
          <p:nvPr/>
        </p:nvSpPr>
        <p:spPr>
          <a:xfrm>
            <a:off x="538610" y="4293342"/>
            <a:ext cx="255166" cy="255166"/>
          </a:xfrm>
          <a:prstGeom prst="roundRect">
            <a:avLst>
              <a:gd name="adj" fmla="val 6667"/>
            </a:avLst>
          </a:prstGeom>
          <a:solidFill>
            <a:srgbClr val="EAE8F3"/>
          </a:solidFill>
          <a:ln/>
        </p:spPr>
        <p:txBody>
          <a:bodyPr/>
          <a:lstStyle/>
          <a:p>
            <a:pPr defTabSz="685800"/>
            <a:endParaRPr lang="en-US" sz="1350">
              <a:solidFill>
                <a:prstClr val="black"/>
              </a:solidFill>
              <a:latin typeface="Roboto" panose="02000000000000000000" pitchFamily="2" charset="0"/>
              <a:ea typeface="Roboto" panose="02000000000000000000" pitchFamily="2" charset="0"/>
              <a:cs typeface="Roboto" panose="02000000000000000000" pitchFamily="2" charset="0"/>
            </a:endParaRPr>
          </a:p>
        </p:txBody>
      </p:sp>
      <p:pic>
        <p:nvPicPr>
          <p:cNvPr id="8" name="Image 1" descr="preencoded.png"/>
          <p:cNvPicPr>
            <a:picLocks noChangeAspect="1"/>
          </p:cNvPicPr>
          <p:nvPr/>
        </p:nvPicPr>
        <p:blipFill>
          <a:blip r:embed="rId4"/>
          <a:stretch>
            <a:fillRect/>
          </a:stretch>
        </p:blipFill>
        <p:spPr>
          <a:xfrm>
            <a:off x="581100" y="4314587"/>
            <a:ext cx="170111" cy="212601"/>
          </a:xfrm>
          <a:prstGeom prst="rect">
            <a:avLst/>
          </a:prstGeom>
        </p:spPr>
      </p:pic>
      <p:sp>
        <p:nvSpPr>
          <p:cNvPr id="9" name="Text 5"/>
          <p:cNvSpPr/>
          <p:nvPr/>
        </p:nvSpPr>
        <p:spPr>
          <a:xfrm>
            <a:off x="907182" y="4293341"/>
            <a:ext cx="2383855" cy="177180"/>
          </a:xfrm>
          <a:prstGeom prst="rect">
            <a:avLst/>
          </a:prstGeom>
          <a:noFill/>
          <a:ln/>
        </p:spPr>
        <p:txBody>
          <a:bodyPr wrap="none" lIns="0" tIns="0" rIns="0" bIns="0" rtlCol="0" anchor="t"/>
          <a:lstStyle/>
          <a:p>
            <a:pPr defTabSz="685800">
              <a:lnSpc>
                <a:spcPts val="1375"/>
              </a:lnSpc>
            </a:pPr>
            <a:r>
              <a:rPr lang="en-US" sz="1350" b="1" dirty="0">
                <a:solidFill>
                  <a:srgbClr val="49495A"/>
                </a:solidFill>
                <a:latin typeface="Roboto" panose="02000000000000000000" pitchFamily="2" charset="0"/>
                <a:ea typeface="Roboto" panose="02000000000000000000" pitchFamily="2" charset="0"/>
                <a:cs typeface="Roboto" panose="02000000000000000000" pitchFamily="2" charset="0"/>
              </a:rPr>
              <a:t>Scalable Solutions &amp; Automation</a:t>
            </a:r>
            <a:endParaRPr lang="en-US" sz="1350" b="1"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0" name="Text 6"/>
          <p:cNvSpPr/>
          <p:nvPr/>
        </p:nvSpPr>
        <p:spPr>
          <a:xfrm>
            <a:off x="907183" y="4538535"/>
            <a:ext cx="3395439" cy="308222"/>
          </a:xfrm>
          <a:prstGeom prst="rect">
            <a:avLst/>
          </a:prstGeom>
          <a:noFill/>
          <a:ln/>
        </p:spPr>
        <p:txBody>
          <a:bodyPr wrap="none" lIns="0" tIns="0" rIns="0" bIns="0" rtlCol="0" anchor="t"/>
          <a:lstStyle/>
          <a:p>
            <a:pPr defTabSz="685800">
              <a:lnSpc>
                <a:spcPts val="1406"/>
              </a:lnSpc>
            </a:pPr>
            <a:r>
              <a:rPr lang="en-US" sz="1350" dirty="0">
                <a:solidFill>
                  <a:srgbClr val="49495A"/>
                </a:solidFill>
                <a:latin typeface="Roboto" panose="02000000000000000000" pitchFamily="2" charset="0"/>
                <a:ea typeface="Roboto" panose="02000000000000000000" pitchFamily="2" charset="0"/>
                <a:cs typeface="Roboto" panose="02000000000000000000" pitchFamily="2" charset="0"/>
              </a:rPr>
              <a:t>Solutions should be scalable</a:t>
            </a:r>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1" name="Text 7"/>
          <p:cNvSpPr/>
          <p:nvPr/>
        </p:nvSpPr>
        <p:spPr>
          <a:xfrm>
            <a:off x="921396" y="4733349"/>
            <a:ext cx="3650605" cy="362843"/>
          </a:xfrm>
          <a:prstGeom prst="rect">
            <a:avLst/>
          </a:prstGeom>
          <a:noFill/>
          <a:ln/>
        </p:spPr>
        <p:txBody>
          <a:bodyPr wrap="square" lIns="0" tIns="0" rIns="0" bIns="0" rtlCol="0" anchor="t"/>
          <a:lstStyle/>
          <a:p>
            <a:pPr defTabSz="685800">
              <a:lnSpc>
                <a:spcPts val="1406"/>
              </a:lnSpc>
            </a:pPr>
            <a:r>
              <a:rPr lang="en-US" sz="1350" dirty="0">
                <a:solidFill>
                  <a:srgbClr val="49495A"/>
                </a:solidFill>
                <a:latin typeface="Roboto" panose="02000000000000000000" pitchFamily="2" charset="0"/>
                <a:ea typeface="Roboto" panose="02000000000000000000" pitchFamily="2" charset="0"/>
                <a:cs typeface="Roboto" panose="02000000000000000000" pitchFamily="2" charset="0"/>
              </a:rPr>
              <a:t>Is automation required?</a:t>
            </a:r>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2" name="Shape 8"/>
          <p:cNvSpPr/>
          <p:nvPr/>
        </p:nvSpPr>
        <p:spPr>
          <a:xfrm>
            <a:off x="4572000" y="2181180"/>
            <a:ext cx="255166" cy="255166"/>
          </a:xfrm>
          <a:prstGeom prst="roundRect">
            <a:avLst>
              <a:gd name="adj" fmla="val 6667"/>
            </a:avLst>
          </a:prstGeom>
          <a:solidFill>
            <a:srgbClr val="EAE8F3"/>
          </a:solidFill>
          <a:ln/>
        </p:spPr>
        <p:txBody>
          <a:bodyPr/>
          <a:lstStyle/>
          <a:p>
            <a:pPr defTabSz="685800"/>
            <a:endParaRPr lang="en-US" sz="1350">
              <a:solidFill>
                <a:prstClr val="black"/>
              </a:solidFill>
              <a:latin typeface="Roboto" panose="02000000000000000000" pitchFamily="2" charset="0"/>
              <a:ea typeface="Roboto" panose="02000000000000000000" pitchFamily="2" charset="0"/>
              <a:cs typeface="Roboto" panose="02000000000000000000" pitchFamily="2" charset="0"/>
            </a:endParaRPr>
          </a:p>
        </p:txBody>
      </p:sp>
      <p:pic>
        <p:nvPicPr>
          <p:cNvPr id="13" name="Image 2" descr="preencoded.png"/>
          <p:cNvPicPr>
            <a:picLocks noChangeAspect="1"/>
          </p:cNvPicPr>
          <p:nvPr/>
        </p:nvPicPr>
        <p:blipFill>
          <a:blip r:embed="rId5"/>
          <a:stretch>
            <a:fillRect/>
          </a:stretch>
        </p:blipFill>
        <p:spPr>
          <a:xfrm>
            <a:off x="4614490" y="2202425"/>
            <a:ext cx="170111" cy="212601"/>
          </a:xfrm>
          <a:prstGeom prst="rect">
            <a:avLst/>
          </a:prstGeom>
        </p:spPr>
      </p:pic>
      <p:sp>
        <p:nvSpPr>
          <p:cNvPr id="14" name="Text 9"/>
          <p:cNvSpPr/>
          <p:nvPr/>
        </p:nvSpPr>
        <p:spPr>
          <a:xfrm>
            <a:off x="4940573" y="2181180"/>
            <a:ext cx="2506266" cy="177180"/>
          </a:xfrm>
          <a:prstGeom prst="rect">
            <a:avLst/>
          </a:prstGeom>
          <a:noFill/>
          <a:ln/>
        </p:spPr>
        <p:txBody>
          <a:bodyPr wrap="none" lIns="0" tIns="0" rIns="0" bIns="0" rtlCol="0" anchor="t"/>
          <a:lstStyle/>
          <a:p>
            <a:pPr defTabSz="685800">
              <a:lnSpc>
                <a:spcPts val="1375"/>
              </a:lnSpc>
            </a:pPr>
            <a:r>
              <a:rPr lang="en-US" sz="1350" b="1" dirty="0">
                <a:solidFill>
                  <a:srgbClr val="49495A"/>
                </a:solidFill>
                <a:latin typeface="Roboto" panose="02000000000000000000" pitchFamily="2" charset="0"/>
                <a:ea typeface="Roboto" panose="02000000000000000000" pitchFamily="2" charset="0"/>
                <a:cs typeface="Roboto" panose="02000000000000000000" pitchFamily="2" charset="0"/>
              </a:rPr>
              <a:t>Proactive Customer Conversations</a:t>
            </a:r>
            <a:endParaRPr lang="en-US" sz="1350" b="1"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5" name="Text 10"/>
          <p:cNvSpPr/>
          <p:nvPr/>
        </p:nvSpPr>
        <p:spPr>
          <a:xfrm>
            <a:off x="4940573" y="2426375"/>
            <a:ext cx="3650605" cy="362843"/>
          </a:xfrm>
          <a:prstGeom prst="rect">
            <a:avLst/>
          </a:prstGeom>
          <a:noFill/>
          <a:ln/>
        </p:spPr>
        <p:txBody>
          <a:bodyPr wrap="square" lIns="0" tIns="0" rIns="0" bIns="0" rtlCol="0" anchor="t"/>
          <a:lstStyle/>
          <a:p>
            <a:pPr defTabSz="685800">
              <a:lnSpc>
                <a:spcPts val="1406"/>
              </a:lnSpc>
            </a:pPr>
            <a:r>
              <a:rPr lang="en-US" sz="1350" dirty="0">
                <a:solidFill>
                  <a:srgbClr val="49495A"/>
                </a:solidFill>
                <a:latin typeface="Roboto" panose="02000000000000000000" pitchFamily="2" charset="0"/>
                <a:ea typeface="Roboto" panose="02000000000000000000" pitchFamily="2" charset="0"/>
                <a:cs typeface="Roboto" panose="02000000000000000000" pitchFamily="2" charset="0"/>
              </a:rPr>
              <a:t>Identify areas where proactive conversations with clients are needed to help them prepare for the shift.</a:t>
            </a:r>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6" name="Shape 11"/>
          <p:cNvSpPr/>
          <p:nvPr/>
        </p:nvSpPr>
        <p:spPr>
          <a:xfrm>
            <a:off x="538610" y="3147714"/>
            <a:ext cx="255166" cy="255166"/>
          </a:xfrm>
          <a:prstGeom prst="roundRect">
            <a:avLst>
              <a:gd name="adj" fmla="val 6667"/>
            </a:avLst>
          </a:prstGeom>
          <a:solidFill>
            <a:srgbClr val="EAE8F3"/>
          </a:solidFill>
          <a:ln/>
        </p:spPr>
        <p:txBody>
          <a:bodyPr/>
          <a:lstStyle/>
          <a:p>
            <a:pPr defTabSz="685800"/>
            <a:endParaRPr lang="en-US" sz="1350">
              <a:solidFill>
                <a:prstClr val="black"/>
              </a:solidFill>
              <a:latin typeface="Roboto" panose="02000000000000000000" pitchFamily="2" charset="0"/>
              <a:ea typeface="Roboto" panose="02000000000000000000" pitchFamily="2" charset="0"/>
              <a:cs typeface="Roboto" panose="02000000000000000000" pitchFamily="2" charset="0"/>
            </a:endParaRPr>
          </a:p>
        </p:txBody>
      </p:sp>
      <p:pic>
        <p:nvPicPr>
          <p:cNvPr id="17" name="Image 3" descr="preencoded.png"/>
          <p:cNvPicPr>
            <a:picLocks noChangeAspect="1"/>
          </p:cNvPicPr>
          <p:nvPr/>
        </p:nvPicPr>
        <p:blipFill>
          <a:blip r:embed="rId6"/>
          <a:stretch>
            <a:fillRect/>
          </a:stretch>
        </p:blipFill>
        <p:spPr>
          <a:xfrm>
            <a:off x="581100" y="3168959"/>
            <a:ext cx="170111" cy="212601"/>
          </a:xfrm>
          <a:prstGeom prst="rect">
            <a:avLst/>
          </a:prstGeom>
        </p:spPr>
      </p:pic>
      <p:sp>
        <p:nvSpPr>
          <p:cNvPr id="18" name="Text 12"/>
          <p:cNvSpPr/>
          <p:nvPr/>
        </p:nvSpPr>
        <p:spPr>
          <a:xfrm>
            <a:off x="907183" y="3147714"/>
            <a:ext cx="2174900" cy="177180"/>
          </a:xfrm>
          <a:prstGeom prst="rect">
            <a:avLst/>
          </a:prstGeom>
          <a:noFill/>
          <a:ln/>
        </p:spPr>
        <p:txBody>
          <a:bodyPr wrap="none" lIns="0" tIns="0" rIns="0" bIns="0" rtlCol="0" anchor="t"/>
          <a:lstStyle/>
          <a:p>
            <a:pPr defTabSz="685800">
              <a:lnSpc>
                <a:spcPts val="1375"/>
              </a:lnSpc>
            </a:pPr>
            <a:r>
              <a:rPr lang="en-US" sz="1350" b="1" dirty="0">
                <a:solidFill>
                  <a:srgbClr val="49495A"/>
                </a:solidFill>
                <a:latin typeface="Roboto" panose="02000000000000000000" pitchFamily="2" charset="0"/>
                <a:ea typeface="Roboto" panose="02000000000000000000" pitchFamily="2" charset="0"/>
                <a:cs typeface="Roboto" panose="02000000000000000000" pitchFamily="2" charset="0"/>
              </a:rPr>
              <a:t>Navigating the Shift to B2B2C</a:t>
            </a:r>
            <a:endParaRPr lang="en-US" sz="1350" b="1"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9" name="Text 13"/>
          <p:cNvSpPr/>
          <p:nvPr/>
        </p:nvSpPr>
        <p:spPr>
          <a:xfrm>
            <a:off x="907182" y="3392908"/>
            <a:ext cx="3650605" cy="544265"/>
          </a:xfrm>
          <a:prstGeom prst="rect">
            <a:avLst/>
          </a:prstGeom>
          <a:noFill/>
          <a:ln/>
        </p:spPr>
        <p:txBody>
          <a:bodyPr wrap="square" lIns="0" tIns="0" rIns="0" bIns="0" rtlCol="0" anchor="t"/>
          <a:lstStyle/>
          <a:p>
            <a:pPr defTabSz="685800">
              <a:lnSpc>
                <a:spcPts val="1406"/>
              </a:lnSpc>
            </a:pPr>
            <a:r>
              <a:rPr lang="en-US" sz="1350" dirty="0">
                <a:solidFill>
                  <a:srgbClr val="49495A"/>
                </a:solidFill>
                <a:latin typeface="Roboto" panose="02000000000000000000" pitchFamily="2" charset="0"/>
                <a:ea typeface="Roboto" panose="02000000000000000000" pitchFamily="2" charset="0"/>
                <a:cs typeface="Roboto" panose="02000000000000000000" pitchFamily="2" charset="0"/>
              </a:rPr>
              <a:t>The transition from de minimis-based models presents a business opportunity to position your team as subject matter experts, helping clients adjust to the new landscape.</a:t>
            </a:r>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20" name="Shape 14"/>
          <p:cNvSpPr/>
          <p:nvPr/>
        </p:nvSpPr>
        <p:spPr>
          <a:xfrm>
            <a:off x="4572000" y="3169884"/>
            <a:ext cx="255166" cy="255166"/>
          </a:xfrm>
          <a:prstGeom prst="roundRect">
            <a:avLst>
              <a:gd name="adj" fmla="val 6667"/>
            </a:avLst>
          </a:prstGeom>
          <a:solidFill>
            <a:srgbClr val="EAE8F3"/>
          </a:solidFill>
          <a:ln/>
        </p:spPr>
        <p:txBody>
          <a:bodyPr/>
          <a:lstStyle/>
          <a:p>
            <a:pPr defTabSz="685800"/>
            <a:endParaRPr lang="en-US" sz="1350">
              <a:solidFill>
                <a:prstClr val="black"/>
              </a:solidFill>
              <a:latin typeface="Roboto" panose="02000000000000000000" pitchFamily="2" charset="0"/>
              <a:ea typeface="Roboto" panose="02000000000000000000" pitchFamily="2" charset="0"/>
              <a:cs typeface="Roboto" panose="02000000000000000000" pitchFamily="2" charset="0"/>
            </a:endParaRPr>
          </a:p>
        </p:txBody>
      </p:sp>
      <p:pic>
        <p:nvPicPr>
          <p:cNvPr id="21" name="Image 4" descr="preencoded.png"/>
          <p:cNvPicPr>
            <a:picLocks noChangeAspect="1"/>
          </p:cNvPicPr>
          <p:nvPr/>
        </p:nvPicPr>
        <p:blipFill>
          <a:blip r:embed="rId7"/>
          <a:stretch>
            <a:fillRect/>
          </a:stretch>
        </p:blipFill>
        <p:spPr>
          <a:xfrm>
            <a:off x="4614490" y="3191129"/>
            <a:ext cx="170111" cy="212601"/>
          </a:xfrm>
          <a:prstGeom prst="rect">
            <a:avLst/>
          </a:prstGeom>
        </p:spPr>
      </p:pic>
      <p:sp>
        <p:nvSpPr>
          <p:cNvPr id="22" name="Text 15"/>
          <p:cNvSpPr/>
          <p:nvPr/>
        </p:nvSpPr>
        <p:spPr>
          <a:xfrm>
            <a:off x="4940573" y="3169884"/>
            <a:ext cx="2108746" cy="177180"/>
          </a:xfrm>
          <a:prstGeom prst="rect">
            <a:avLst/>
          </a:prstGeom>
          <a:noFill/>
          <a:ln/>
        </p:spPr>
        <p:txBody>
          <a:bodyPr wrap="none" lIns="0" tIns="0" rIns="0" bIns="0" rtlCol="0" anchor="t"/>
          <a:lstStyle/>
          <a:p>
            <a:pPr defTabSz="685800">
              <a:lnSpc>
                <a:spcPts val="1375"/>
              </a:lnSpc>
            </a:pPr>
            <a:r>
              <a:rPr lang="en-US" sz="1350" b="1" dirty="0">
                <a:solidFill>
                  <a:srgbClr val="49495A"/>
                </a:solidFill>
                <a:latin typeface="Roboto" panose="02000000000000000000" pitchFamily="2" charset="0"/>
                <a:ea typeface="Roboto" panose="02000000000000000000" pitchFamily="2" charset="0"/>
                <a:cs typeface="Roboto" panose="02000000000000000000" pitchFamily="2" charset="0"/>
              </a:rPr>
              <a:t>Increased Compliance Needs</a:t>
            </a:r>
            <a:endParaRPr lang="en-US" sz="1350" b="1"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23" name="Text 16"/>
          <p:cNvSpPr/>
          <p:nvPr/>
        </p:nvSpPr>
        <p:spPr>
          <a:xfrm>
            <a:off x="4940573" y="3415079"/>
            <a:ext cx="3650605" cy="362843"/>
          </a:xfrm>
          <a:prstGeom prst="rect">
            <a:avLst/>
          </a:prstGeom>
          <a:noFill/>
          <a:ln/>
        </p:spPr>
        <p:txBody>
          <a:bodyPr wrap="square" lIns="0" tIns="0" rIns="0" bIns="0" rtlCol="0" anchor="t"/>
          <a:lstStyle/>
          <a:p>
            <a:pPr defTabSz="685800">
              <a:lnSpc>
                <a:spcPts val="1406"/>
              </a:lnSpc>
            </a:pPr>
            <a:r>
              <a:rPr lang="en-US" sz="1350" dirty="0">
                <a:solidFill>
                  <a:srgbClr val="49495A"/>
                </a:solidFill>
                <a:latin typeface="Roboto" panose="02000000000000000000" pitchFamily="2" charset="0"/>
                <a:ea typeface="Roboto" panose="02000000000000000000" pitchFamily="2" charset="0"/>
                <a:cs typeface="Roboto" panose="02000000000000000000" pitchFamily="2" charset="0"/>
              </a:rPr>
              <a:t>More formal entries coupled with increased enforcement will likely drive a higher demand for compliance consulting.</a:t>
            </a:r>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24" name="Shape 17"/>
          <p:cNvSpPr/>
          <p:nvPr/>
        </p:nvSpPr>
        <p:spPr>
          <a:xfrm>
            <a:off x="4671195" y="4295670"/>
            <a:ext cx="255166" cy="255166"/>
          </a:xfrm>
          <a:prstGeom prst="roundRect">
            <a:avLst>
              <a:gd name="adj" fmla="val 6667"/>
            </a:avLst>
          </a:prstGeom>
          <a:solidFill>
            <a:srgbClr val="EAE8F3"/>
          </a:solidFill>
          <a:ln/>
        </p:spPr>
        <p:txBody>
          <a:bodyPr/>
          <a:lstStyle/>
          <a:p>
            <a:pPr defTabSz="685800"/>
            <a:endParaRPr lang="en-US" sz="1350">
              <a:solidFill>
                <a:prstClr val="black"/>
              </a:solidFill>
              <a:latin typeface="Roboto" panose="02000000000000000000" pitchFamily="2" charset="0"/>
              <a:ea typeface="Roboto" panose="02000000000000000000" pitchFamily="2" charset="0"/>
              <a:cs typeface="Roboto" panose="02000000000000000000" pitchFamily="2" charset="0"/>
            </a:endParaRPr>
          </a:p>
        </p:txBody>
      </p:sp>
      <p:pic>
        <p:nvPicPr>
          <p:cNvPr id="25" name="Image 5" descr="preencoded.png"/>
          <p:cNvPicPr>
            <a:picLocks noChangeAspect="1"/>
          </p:cNvPicPr>
          <p:nvPr/>
        </p:nvPicPr>
        <p:blipFill>
          <a:blip r:embed="rId8"/>
          <a:stretch>
            <a:fillRect/>
          </a:stretch>
        </p:blipFill>
        <p:spPr>
          <a:xfrm>
            <a:off x="4713685" y="4316915"/>
            <a:ext cx="170111" cy="212601"/>
          </a:xfrm>
          <a:prstGeom prst="rect">
            <a:avLst/>
          </a:prstGeom>
        </p:spPr>
      </p:pic>
      <p:sp>
        <p:nvSpPr>
          <p:cNvPr id="26" name="Text 18"/>
          <p:cNvSpPr/>
          <p:nvPr/>
        </p:nvSpPr>
        <p:spPr>
          <a:xfrm>
            <a:off x="5039767" y="4295669"/>
            <a:ext cx="2441675" cy="177180"/>
          </a:xfrm>
          <a:prstGeom prst="rect">
            <a:avLst/>
          </a:prstGeom>
          <a:noFill/>
          <a:ln/>
        </p:spPr>
        <p:txBody>
          <a:bodyPr wrap="none" lIns="0" tIns="0" rIns="0" bIns="0" rtlCol="0" anchor="t"/>
          <a:lstStyle/>
          <a:p>
            <a:pPr defTabSz="685800">
              <a:lnSpc>
                <a:spcPts val="1375"/>
              </a:lnSpc>
            </a:pPr>
            <a:r>
              <a:rPr lang="en-US" sz="1350" b="1" dirty="0">
                <a:solidFill>
                  <a:srgbClr val="49495A"/>
                </a:solidFill>
                <a:latin typeface="Roboto" panose="02000000000000000000" pitchFamily="2" charset="0"/>
                <a:ea typeface="Roboto" panose="02000000000000000000" pitchFamily="2" charset="0"/>
                <a:cs typeface="Roboto" panose="02000000000000000000" pitchFamily="2" charset="0"/>
              </a:rPr>
              <a:t>CBP's Capacity to Handle Volume</a:t>
            </a:r>
            <a:endParaRPr lang="en-US" sz="1350" b="1"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27" name="Text 19"/>
          <p:cNvSpPr/>
          <p:nvPr/>
        </p:nvSpPr>
        <p:spPr>
          <a:xfrm>
            <a:off x="5039767" y="4540864"/>
            <a:ext cx="3650605" cy="362843"/>
          </a:xfrm>
          <a:prstGeom prst="rect">
            <a:avLst/>
          </a:prstGeom>
          <a:noFill/>
          <a:ln/>
        </p:spPr>
        <p:txBody>
          <a:bodyPr wrap="square" lIns="0" tIns="0" rIns="0" bIns="0" rtlCol="0" anchor="t"/>
          <a:lstStyle/>
          <a:p>
            <a:pPr defTabSz="685800">
              <a:lnSpc>
                <a:spcPts val="1406"/>
              </a:lnSpc>
            </a:pPr>
            <a:r>
              <a:rPr lang="en-US" sz="1350" dirty="0">
                <a:solidFill>
                  <a:srgbClr val="49495A"/>
                </a:solidFill>
                <a:latin typeface="Roboto" panose="02000000000000000000" pitchFamily="2" charset="0"/>
                <a:ea typeface="Roboto" panose="02000000000000000000" pitchFamily="2" charset="0"/>
                <a:cs typeface="Roboto" panose="02000000000000000000" pitchFamily="2" charset="0"/>
              </a:rPr>
              <a:t>How will CBP manage the increased volume? What strain might this place on their resources?</a:t>
            </a:r>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28" name="Text 0">
            <a:extLst>
              <a:ext uri="{FF2B5EF4-FFF2-40B4-BE49-F238E27FC236}">
                <a16:creationId xmlns:a16="http://schemas.microsoft.com/office/drawing/2014/main" id="{B8BDEDC1-80C3-F443-CEF2-0B8B9F31946B}"/>
              </a:ext>
            </a:extLst>
          </p:cNvPr>
          <p:cNvSpPr/>
          <p:nvPr/>
        </p:nvSpPr>
        <p:spPr>
          <a:xfrm>
            <a:off x="293593" y="1012082"/>
            <a:ext cx="9492347" cy="531584"/>
          </a:xfrm>
          <a:prstGeom prst="rect">
            <a:avLst/>
          </a:prstGeom>
          <a:noFill/>
          <a:ln/>
        </p:spPr>
        <p:txBody>
          <a:bodyPr wrap="none" lIns="0" tIns="0" rIns="0" bIns="0" rtlCol="0" anchor="t"/>
          <a:lstStyle/>
          <a:p>
            <a:pPr defTabSz="685800">
              <a:lnSpc>
                <a:spcPts val="4163"/>
              </a:lnSpc>
            </a:pPr>
            <a:r>
              <a:rPr lang="en-US" sz="3338" dirty="0">
                <a:solidFill>
                  <a:srgbClr val="3257B8"/>
                </a:solidFill>
                <a:latin typeface="Roboto Slab" pitchFamily="34" charset="0"/>
                <a:ea typeface="Roboto Slab" pitchFamily="34" charset="-122"/>
                <a:cs typeface="Roboto Slab" pitchFamily="34" charset="-120"/>
              </a:rPr>
              <a:t>Key Considerations</a:t>
            </a:r>
            <a:endParaRPr lang="en-US" sz="3338" dirty="0">
              <a:solidFill>
                <a:prstClr val="black"/>
              </a:solidFill>
              <a:latin typeface="Aptos" panose="02110004020202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93A3C-D5B2-F35C-8B88-0407083D4C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9C4D44-50FA-A1F7-5C75-37A3586C465C}"/>
              </a:ext>
            </a:extLst>
          </p:cNvPr>
          <p:cNvSpPr>
            <a:spLocks noGrp="1"/>
          </p:cNvSpPr>
          <p:nvPr>
            <p:ph type="title"/>
          </p:nvPr>
        </p:nvSpPr>
        <p:spPr>
          <a:xfrm>
            <a:off x="1169072" y="3505877"/>
            <a:ext cx="7539258" cy="913067"/>
          </a:xfrm>
        </p:spPr>
        <p:txBody>
          <a:bodyPr>
            <a:normAutofit fontScale="90000"/>
          </a:bodyPr>
          <a:lstStyle/>
          <a:p>
            <a:r>
              <a:rPr lang="en-US" sz="3300" dirty="0"/>
              <a:t>Small but Mighty: Cracking the Code of Low Value Shipments</a:t>
            </a:r>
            <a:br>
              <a:rPr lang="en-US" sz="3300" dirty="0"/>
            </a:br>
            <a:br>
              <a:rPr lang="en-US" sz="3300" dirty="0"/>
            </a:br>
            <a:r>
              <a:rPr lang="en-US" sz="3300" dirty="0"/>
              <a:t>NCBFAA Annual Conference 2025</a:t>
            </a:r>
            <a:br>
              <a:rPr lang="en-US" sz="3300" dirty="0"/>
            </a:br>
            <a:br>
              <a:rPr lang="en-US" sz="3300" dirty="0"/>
            </a:br>
            <a:br>
              <a:rPr lang="en-US" sz="3300" dirty="0"/>
            </a:br>
            <a:endParaRPr lang="en-US" sz="3300" dirty="0"/>
          </a:p>
        </p:txBody>
      </p:sp>
      <p:sp>
        <p:nvSpPr>
          <p:cNvPr id="3" name="Footer Placeholder 3">
            <a:extLst>
              <a:ext uri="{FF2B5EF4-FFF2-40B4-BE49-F238E27FC236}">
                <a16:creationId xmlns:a16="http://schemas.microsoft.com/office/drawing/2014/main" id="{EADF6621-0B1E-70E1-4A4F-1450471FFDF4}"/>
              </a:ext>
            </a:extLst>
          </p:cNvPr>
          <p:cNvSpPr txBox="1">
            <a:spLocks/>
          </p:cNvSpPr>
          <p:nvPr/>
        </p:nvSpPr>
        <p:spPr>
          <a:xfrm>
            <a:off x="1454058" y="5638395"/>
            <a:ext cx="6969287"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D4573"/>
                </a:solidFill>
                <a:effectLst/>
                <a:uLnTx/>
                <a:uFillTx/>
                <a:latin typeface="Calibri" panose="020F0502020204030204"/>
                <a:ea typeface="+mn-ea"/>
                <a:cs typeface="+mn-cs"/>
              </a:rPr>
              <a:t>Copyright © Sandler, Travis &amp; Rosenberg, P.A. |  www.strtrade.com |  All rights reserved.</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D457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113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B08E1-1579-6F46-8CF3-768976BE9A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B877E3-C274-228F-6367-AC5EB65BC712}"/>
              </a:ext>
            </a:extLst>
          </p:cNvPr>
          <p:cNvSpPr>
            <a:spLocks noGrp="1"/>
          </p:cNvSpPr>
          <p:nvPr>
            <p:ph type="title"/>
          </p:nvPr>
        </p:nvSpPr>
        <p:spPr/>
        <p:txBody>
          <a:bodyPr/>
          <a:lstStyle/>
          <a:p>
            <a:r>
              <a:rPr lang="en-US" dirty="0"/>
              <a:t>DE MINIMIS TIMELINE</a:t>
            </a:r>
          </a:p>
        </p:txBody>
      </p:sp>
      <p:sp>
        <p:nvSpPr>
          <p:cNvPr id="3" name="Content Placeholder 2">
            <a:extLst>
              <a:ext uri="{FF2B5EF4-FFF2-40B4-BE49-F238E27FC236}">
                <a16:creationId xmlns:a16="http://schemas.microsoft.com/office/drawing/2014/main" id="{F7871844-D259-A250-A8D8-06E8CCD25323}"/>
              </a:ext>
            </a:extLst>
          </p:cNvPr>
          <p:cNvSpPr>
            <a:spLocks noGrp="1"/>
          </p:cNvSpPr>
          <p:nvPr>
            <p:ph idx="1"/>
          </p:nvPr>
        </p:nvSpPr>
        <p:spPr>
          <a:xfrm>
            <a:off x="962292" y="1582999"/>
            <a:ext cx="7886700" cy="3263504"/>
          </a:xfrm>
        </p:spPr>
        <p:txBody>
          <a:bodyPr/>
          <a:lstStyle/>
          <a:p>
            <a:pPr>
              <a:lnSpc>
                <a:spcPct val="100000"/>
              </a:lnSpc>
              <a:spcBef>
                <a:spcPts val="0"/>
              </a:spcBef>
            </a:pPr>
            <a:r>
              <a:rPr lang="en-US" dirty="0"/>
              <a:t>July 6, 2018: First section 301 tariffs implemented; de minimis entries exempted from trade remedy tariffs, except for AD/CVD.</a:t>
            </a:r>
          </a:p>
          <a:p>
            <a:pPr>
              <a:lnSpc>
                <a:spcPct val="100000"/>
              </a:lnSpc>
              <a:spcBef>
                <a:spcPts val="0"/>
              </a:spcBef>
            </a:pPr>
            <a:endParaRPr lang="en-US" dirty="0"/>
          </a:p>
          <a:p>
            <a:pPr>
              <a:lnSpc>
                <a:spcPct val="100000"/>
              </a:lnSpc>
              <a:spcBef>
                <a:spcPts val="0"/>
              </a:spcBef>
            </a:pPr>
            <a:r>
              <a:rPr lang="en-US" dirty="0"/>
              <a:t>July 23, 2019: Section 321 data pilot created: additional data requirements to supplement de minimis shipments. Voluntary, about 20 participants. </a:t>
            </a:r>
          </a:p>
          <a:p>
            <a:pPr>
              <a:lnSpc>
                <a:spcPct val="100000"/>
              </a:lnSpc>
              <a:spcBef>
                <a:spcPts val="0"/>
              </a:spcBef>
            </a:pPr>
            <a:endParaRPr lang="en-US" dirty="0"/>
          </a:p>
          <a:p>
            <a:pPr>
              <a:lnSpc>
                <a:spcPct val="100000"/>
              </a:lnSpc>
              <a:spcBef>
                <a:spcPts val="0"/>
              </a:spcBef>
            </a:pPr>
            <a:r>
              <a:rPr lang="en-US" dirty="0"/>
              <a:t>August 13, 2019: Type 86 created to submit the PGA record set to require brokers to file 321 entries and allow duty-free release of PGA regulated goods in a de minimis environment for the first time, as well as address concerns from the PGAs that had no de minimis concept.</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108B50BF-472A-B961-2407-119688B7536D}"/>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7595A"/>
                </a:solidFill>
                <a:effectLst/>
                <a:uLnTx/>
                <a:uFillTx/>
                <a:latin typeface="Calibri Light" panose="020F0302020204030204"/>
                <a:ea typeface="+mn-ea"/>
                <a:cs typeface="+mn-cs"/>
              </a:rPr>
              <a:t>Copyright © Sandler, Travis &amp; Rosenberg, P.A. |  www.strtrade.com |  All rights reserved.</a:t>
            </a:r>
          </a:p>
        </p:txBody>
      </p:sp>
      <p:sp>
        <p:nvSpPr>
          <p:cNvPr id="5" name="Slide Number Placeholder 4">
            <a:extLst>
              <a:ext uri="{FF2B5EF4-FFF2-40B4-BE49-F238E27FC236}">
                <a16:creationId xmlns:a16="http://schemas.microsoft.com/office/drawing/2014/main" id="{B0F5855A-EB93-CE69-6E1D-EA7B5819DD41}"/>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6CE8A1-6974-4F60-A884-8B939ED38A57}" type="slidenum">
              <a:rPr kumimoji="0" lang="en-US" sz="900" b="1" i="0" u="none" strike="noStrike" kern="1200" cap="none" spc="0" normalizeH="0" baseline="0" noProof="0">
                <a:ln>
                  <a:noFill/>
                </a:ln>
                <a:solidFill>
                  <a:srgbClr val="0D4573">
                    <a:tint val="75000"/>
                  </a:srgbClr>
                </a:solidFill>
                <a:effectLst/>
                <a:uLnTx/>
                <a:uFillTx/>
                <a:latin typeface="Calibri Light" panose="020F03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dirty="0">
              <a:ln>
                <a:noFill/>
              </a:ln>
              <a:solidFill>
                <a:srgbClr val="0D4573">
                  <a:tint val="7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053052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EA10C-D779-9DF6-1532-D06B945BF8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C8570-297C-549E-61EC-971A6448D2AF}"/>
              </a:ext>
            </a:extLst>
          </p:cNvPr>
          <p:cNvSpPr>
            <a:spLocks noGrp="1"/>
          </p:cNvSpPr>
          <p:nvPr>
            <p:ph type="title"/>
          </p:nvPr>
        </p:nvSpPr>
        <p:spPr>
          <a:xfrm>
            <a:off x="833541" y="868019"/>
            <a:ext cx="8310460" cy="451906"/>
          </a:xfrm>
        </p:spPr>
        <p:txBody>
          <a:bodyPr/>
          <a:lstStyle/>
          <a:p>
            <a:r>
              <a:rPr lang="en-US" dirty="0"/>
              <a:t>DE MINIMIS TIMELINE</a:t>
            </a:r>
          </a:p>
        </p:txBody>
      </p:sp>
      <p:sp>
        <p:nvSpPr>
          <p:cNvPr id="3" name="Content Placeholder 2">
            <a:extLst>
              <a:ext uri="{FF2B5EF4-FFF2-40B4-BE49-F238E27FC236}">
                <a16:creationId xmlns:a16="http://schemas.microsoft.com/office/drawing/2014/main" id="{9739CB50-5ECD-42CA-5B05-C95174AC019D}"/>
              </a:ext>
            </a:extLst>
          </p:cNvPr>
          <p:cNvSpPr>
            <a:spLocks noGrp="1"/>
          </p:cNvSpPr>
          <p:nvPr>
            <p:ph idx="1"/>
          </p:nvPr>
        </p:nvSpPr>
        <p:spPr>
          <a:xfrm>
            <a:off x="833540" y="1260177"/>
            <a:ext cx="7886700" cy="3263504"/>
          </a:xfrm>
        </p:spPr>
        <p:txBody>
          <a:bodyPr/>
          <a:lstStyle/>
          <a:p>
            <a:r>
              <a:rPr lang="en-US" b="1" dirty="0"/>
              <a:t>July 2020</a:t>
            </a:r>
            <a:r>
              <a:rPr lang="en-US" dirty="0"/>
              <a:t>: CBP issued a CSMS and a ruling, outlining who the “person” per day could be for the $800 value threshold.</a:t>
            </a:r>
          </a:p>
          <a:p>
            <a:r>
              <a:rPr lang="en-US" b="1" dirty="0"/>
              <a:t>January 14, 2025</a:t>
            </a:r>
            <a:r>
              <a:rPr lang="en-US" dirty="0"/>
              <a:t>: CBP issues NPRM on ELVS goods</a:t>
            </a:r>
          </a:p>
          <a:p>
            <a:r>
              <a:rPr lang="en-US" b="1" dirty="0"/>
              <a:t>January 21, 2025</a:t>
            </a:r>
            <a:r>
              <a:rPr lang="en-US" dirty="0"/>
              <a:t>: CBP issues NPRM to add more data requirements for Section 321 entries and prohibit goods subject to other trade remedies (section 210, 301, 232, etc.) in addition to AD/CVD from use.</a:t>
            </a:r>
          </a:p>
          <a:p>
            <a:r>
              <a:rPr lang="en-US" b="1" dirty="0"/>
              <a:t>February 1, 2025</a:t>
            </a:r>
            <a:r>
              <a:rPr lang="en-US" dirty="0"/>
              <a:t>: Executive Order establishes IEEPA on Canada/Mexico; bans IEEPA goods from using de minimis</a:t>
            </a:r>
          </a:p>
          <a:p>
            <a:r>
              <a:rPr lang="en-US" b="1" dirty="0"/>
              <a:t>March 2, 2025</a:t>
            </a:r>
            <a:r>
              <a:rPr lang="en-US" dirty="0"/>
              <a:t>: E.O amends IEEPA on Canada/Mexico to allow de minimis to be used until such time as Commerce decides can fully collect duty</a:t>
            </a:r>
          </a:p>
          <a:p>
            <a:r>
              <a:rPr lang="en-US" b="1" dirty="0"/>
              <a:t>April 2, 2025: </a:t>
            </a:r>
            <a:r>
              <a:rPr lang="en-US" dirty="0"/>
              <a:t>E.O.  announces China, HK products entered with all applicable duties from May 2nd</a:t>
            </a:r>
          </a:p>
        </p:txBody>
      </p:sp>
      <p:sp>
        <p:nvSpPr>
          <p:cNvPr id="4" name="Footer Placeholder 3">
            <a:extLst>
              <a:ext uri="{FF2B5EF4-FFF2-40B4-BE49-F238E27FC236}">
                <a16:creationId xmlns:a16="http://schemas.microsoft.com/office/drawing/2014/main" id="{161504F9-FDA8-ED00-B9A8-BCD8CFAC2CDE}"/>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7595A"/>
                </a:solidFill>
                <a:effectLst/>
                <a:uLnTx/>
                <a:uFillTx/>
                <a:latin typeface="Calibri Light" panose="020F0302020204030204"/>
                <a:ea typeface="+mn-ea"/>
                <a:cs typeface="+mn-cs"/>
              </a:rPr>
              <a:t>Copyright © Sandler, Travis &amp; Rosenberg, P.A. |  www.strtrade.com |  All rights reserved.</a:t>
            </a:r>
          </a:p>
        </p:txBody>
      </p:sp>
      <p:sp>
        <p:nvSpPr>
          <p:cNvPr id="5" name="Slide Number Placeholder 4">
            <a:extLst>
              <a:ext uri="{FF2B5EF4-FFF2-40B4-BE49-F238E27FC236}">
                <a16:creationId xmlns:a16="http://schemas.microsoft.com/office/drawing/2014/main" id="{B8F47BFE-136A-F452-068B-9462D23A0347}"/>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6CE8A1-6974-4F60-A884-8B939ED38A57}" type="slidenum">
              <a:rPr kumimoji="0" lang="en-US" sz="900" b="1" i="0" u="none" strike="noStrike" kern="1200" cap="none" spc="0" normalizeH="0" baseline="0" noProof="0">
                <a:ln>
                  <a:noFill/>
                </a:ln>
                <a:solidFill>
                  <a:srgbClr val="0D4573">
                    <a:tint val="75000"/>
                  </a:srgbClr>
                </a:solidFill>
                <a:effectLst/>
                <a:uLnTx/>
                <a:uFillTx/>
                <a:latin typeface="Calibri Light" panose="020F03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dirty="0">
              <a:ln>
                <a:noFill/>
              </a:ln>
              <a:solidFill>
                <a:srgbClr val="0D4573">
                  <a:tint val="7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275011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4FCF5-027F-A92F-6954-164C1CEBC2FC}"/>
            </a:ext>
          </a:extLst>
        </p:cNvPr>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F7239D2D-E9C5-2C7D-D0D8-C060D5F9882D}"/>
              </a:ext>
            </a:extLst>
          </p:cNvPr>
          <p:cNvSpPr>
            <a:spLocks noGrp="1"/>
          </p:cNvSpPr>
          <p:nvPr>
            <p:ph idx="1"/>
          </p:nvPr>
        </p:nvSpPr>
        <p:spPr>
          <a:xfrm>
            <a:off x="630334" y="1614056"/>
            <a:ext cx="8450036" cy="2646045"/>
          </a:xfrm>
        </p:spPr>
        <p:txBody>
          <a:bodyPr/>
          <a:lstStyle/>
          <a:p>
            <a:pPr marL="172641" lvl="1" indent="0" algn="just">
              <a:buClr>
                <a:schemeClr val="accent2"/>
              </a:buClr>
              <a:buNone/>
            </a:pPr>
            <a:endParaRPr lang="en-US" altLang="en-US" dirty="0"/>
          </a:p>
          <a:p>
            <a:pPr marL="214313" indent="-214313">
              <a:lnSpc>
                <a:spcPct val="107000"/>
              </a:lnSpc>
              <a:spcBef>
                <a:spcPts val="0"/>
              </a:spcBef>
              <a:tabLst>
                <a:tab pos="42863" algn="l"/>
                <a:tab pos="3429000" algn="r"/>
              </a:tabLst>
            </a:pPr>
            <a:r>
              <a:rPr lang="en-US" sz="1500" b="1" i="1" dirty="0">
                <a:solidFill>
                  <a:srgbClr val="000000"/>
                </a:solidFill>
                <a:latin typeface="Calibri" panose="020F0502020204030204" pitchFamily="34" charset="0"/>
                <a:ea typeface="Calibri" panose="020F0502020204030204" pitchFamily="34" charset="0"/>
                <a:cs typeface="Calibri" panose="020F0502020204030204" pitchFamily="34" charset="0"/>
              </a:rPr>
              <a:t>NPRM January 14, 2025: Entry of Low Value Shipments</a:t>
            </a:r>
          </a:p>
          <a:p>
            <a:pPr>
              <a:lnSpc>
                <a:spcPct val="107000"/>
              </a:lnSpc>
              <a:spcBef>
                <a:spcPts val="0"/>
              </a:spcBef>
              <a:tabLst>
                <a:tab pos="42863" algn="l"/>
                <a:tab pos="3429000" algn="r"/>
              </a:tabLst>
            </a:pPr>
            <a:endParaRPr lang="en-US" sz="135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57213" lvl="1" indent="-214313">
              <a:lnSpc>
                <a:spcPct val="107000"/>
              </a:lnSpc>
              <a:spcBef>
                <a:spcPts val="0"/>
              </a:spcBef>
              <a:tabLst>
                <a:tab pos="42863" algn="l"/>
                <a:tab pos="3429000" algn="r"/>
              </a:tabLst>
            </a:pPr>
            <a:r>
              <a:rPr lang="en-US" sz="1500" dirty="0">
                <a:solidFill>
                  <a:srgbClr val="000000"/>
                </a:solidFill>
                <a:latin typeface="Calibri" panose="020F0502020204030204" pitchFamily="34" charset="0"/>
                <a:ea typeface="Calibri" panose="020F0502020204030204" pitchFamily="34" charset="0"/>
                <a:cs typeface="Calibri" panose="020F0502020204030204" pitchFamily="34" charset="0"/>
              </a:rPr>
              <a:t>Basic entry process – B/L plus COO, shipper, person claiming exemption, specific merchandise description, manifest quantity, shipment weight, fair retail value in country of shipment, final U.S. deliver to party</a:t>
            </a:r>
          </a:p>
          <a:p>
            <a:pPr marL="987029" lvl="2" indent="-214313">
              <a:lnSpc>
                <a:spcPct val="107000"/>
              </a:lnSpc>
              <a:spcBef>
                <a:spcPts val="0"/>
              </a:spcBef>
              <a:tabLst>
                <a:tab pos="42863" algn="l"/>
                <a:tab pos="3429000" algn="r"/>
              </a:tabLs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Ente</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red w/reasonable care by owner, purchaser, or consignee, or designated customs broker</a:t>
            </a:r>
            <a:endPar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57213" lvl="1" indent="-214313">
              <a:lnSpc>
                <a:spcPct val="107000"/>
              </a:lnSpc>
              <a:spcBef>
                <a:spcPts val="0"/>
              </a:spcBef>
              <a:tabLst>
                <a:tab pos="42863" algn="l"/>
                <a:tab pos="3429000" algn="r"/>
              </a:tabLst>
            </a:pPr>
            <a:endParaRPr lang="en-US" sz="15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57213" lvl="1" indent="-214313">
              <a:lnSpc>
                <a:spcPct val="107000"/>
              </a:lnSpc>
              <a:spcBef>
                <a:spcPts val="0"/>
              </a:spcBef>
              <a:tabLst>
                <a:tab pos="42863" algn="l"/>
                <a:tab pos="3429000" algn="r"/>
              </a:tabLst>
            </a:pPr>
            <a:r>
              <a:rPr lang="en-US" sz="1500" dirty="0">
                <a:solidFill>
                  <a:srgbClr val="000000"/>
                </a:solidFill>
                <a:latin typeface="Calibri" panose="020F0502020204030204" pitchFamily="34" charset="0"/>
                <a:ea typeface="Calibri" panose="020F0502020204030204" pitchFamily="34" charset="0"/>
                <a:cs typeface="Calibri" panose="020F0502020204030204" pitchFamily="34" charset="0"/>
              </a:rPr>
              <a:t>Enhanced entry process requires information for basic </a:t>
            </a:r>
            <a:r>
              <a:rPr lang="en-US" sz="1500" b="1" i="1" dirty="0">
                <a:solidFill>
                  <a:srgbClr val="000000"/>
                </a:solidFill>
                <a:latin typeface="Calibri" panose="020F0502020204030204" pitchFamily="34" charset="0"/>
                <a:ea typeface="Calibri" panose="020F0502020204030204" pitchFamily="34" charset="0"/>
                <a:cs typeface="Calibri" panose="020F0502020204030204" pitchFamily="34" charset="0"/>
              </a:rPr>
              <a:t>plus</a:t>
            </a:r>
            <a:r>
              <a:rPr lang="en-US" sz="1500" dirty="0">
                <a:solidFill>
                  <a:srgbClr val="000000"/>
                </a:solidFill>
                <a:latin typeface="Calibri" panose="020F0502020204030204" pitchFamily="34" charset="0"/>
                <a:ea typeface="Calibri" panose="020F0502020204030204" pitchFamily="34" charset="0"/>
                <a:cs typeface="Calibri" panose="020F0502020204030204" pitchFamily="34" charset="0"/>
              </a:rPr>
              <a:t> clearance tracing ID number, country of shipment, 10-digit HTSUS, product info (either URL, picture, identifier or x-ray), seller, purchaser, other govt agency data/docs, advertised retail product description, marketplace. CBP may grant HTSUS waiver (if not subject to OGA requirements)</a:t>
            </a:r>
          </a:p>
          <a:p>
            <a:pPr marL="987029" lvl="2" indent="-214313">
              <a:lnSpc>
                <a:spcPct val="107000"/>
              </a:lnSpc>
              <a:spcBef>
                <a:spcPts val="0"/>
              </a:spcBef>
              <a:tabLst>
                <a:tab pos="42863" algn="l"/>
                <a:tab pos="3429000" algn="r"/>
              </a:tabLs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Entered w/reasonable care by owner, purchaser, or express consignment operator or carrier, or designated customs broker</a:t>
            </a:r>
          </a:p>
          <a:p>
            <a:pPr marL="987029" lvl="2" indent="-214313">
              <a:lnSpc>
                <a:spcPct val="107000"/>
              </a:lnSpc>
              <a:spcBef>
                <a:spcPts val="0"/>
              </a:spcBef>
              <a:tabLst>
                <a:tab pos="42863" algn="l"/>
                <a:tab pos="3429000" algn="r"/>
              </a:tabLst>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644129" lvl="1" indent="-214313">
              <a:lnSpc>
                <a:spcPct val="107000"/>
              </a:lnSpc>
              <a:spcBef>
                <a:spcPts val="0"/>
              </a:spcBef>
              <a:tabLst>
                <a:tab pos="42863" algn="l"/>
                <a:tab pos="3429000" algn="r"/>
              </a:tabLst>
            </a:pPr>
            <a:r>
              <a:rPr lang="en-US" sz="1500" dirty="0">
                <a:solidFill>
                  <a:srgbClr val="000000"/>
                </a:solidFill>
                <a:latin typeface="Calibri" panose="020F0502020204030204" pitchFamily="34" charset="0"/>
                <a:ea typeface="Calibri" panose="020F0502020204030204" pitchFamily="34" charset="0"/>
                <a:cs typeface="Calibri" panose="020F0502020204030204" pitchFamily="34" charset="0"/>
              </a:rPr>
              <a:t>Comments due March 17</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172641" lvl="1" indent="0" algn="just">
              <a:buClr>
                <a:schemeClr val="accent2"/>
              </a:buClr>
              <a:buNone/>
            </a:pPr>
            <a:endParaRPr lang="en-US" altLang="en-US" dirty="0"/>
          </a:p>
          <a:p>
            <a:pPr marL="172641" lvl="1" indent="0" algn="just">
              <a:buClr>
                <a:schemeClr val="accent2"/>
              </a:buClr>
              <a:buNone/>
            </a:pPr>
            <a:endParaRPr lang="en-US" altLang="en-US" dirty="0"/>
          </a:p>
          <a:p>
            <a:pPr marL="172641" lvl="1" indent="0" algn="just">
              <a:buClr>
                <a:schemeClr val="accent2"/>
              </a:buClr>
              <a:buNone/>
            </a:pPr>
            <a:endParaRPr lang="en-US" altLang="en-US" dirty="0"/>
          </a:p>
        </p:txBody>
      </p:sp>
      <p:sp>
        <p:nvSpPr>
          <p:cNvPr id="6" name="Title 1">
            <a:extLst>
              <a:ext uri="{FF2B5EF4-FFF2-40B4-BE49-F238E27FC236}">
                <a16:creationId xmlns:a16="http://schemas.microsoft.com/office/drawing/2014/main" id="{EF600E7C-A63A-C2ED-121A-5F4A2E82337F}"/>
              </a:ext>
            </a:extLst>
          </p:cNvPr>
          <p:cNvSpPr txBox="1">
            <a:spLocks/>
          </p:cNvSpPr>
          <p:nvPr/>
        </p:nvSpPr>
        <p:spPr>
          <a:xfrm>
            <a:off x="759094" y="1194494"/>
            <a:ext cx="7625813" cy="49975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kern="1200">
                <a:solidFill>
                  <a:srgbClr val="696C7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113E6A"/>
                </a:solidFill>
                <a:effectLst/>
                <a:uLnTx/>
                <a:uFillTx/>
                <a:latin typeface="Calibri Light" panose="020F0302020204030204"/>
                <a:ea typeface="+mj-ea"/>
                <a:cs typeface="+mj-cs"/>
              </a:rPr>
              <a:t>De Minimis – Winds of Change?</a:t>
            </a:r>
          </a:p>
        </p:txBody>
      </p:sp>
      <p:sp>
        <p:nvSpPr>
          <p:cNvPr id="2" name="Footer Placeholder 1">
            <a:extLst>
              <a:ext uri="{FF2B5EF4-FFF2-40B4-BE49-F238E27FC236}">
                <a16:creationId xmlns:a16="http://schemas.microsoft.com/office/drawing/2014/main" id="{28BDF751-B075-A181-16B6-634FAF32E793}"/>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7595A"/>
                </a:solidFill>
                <a:effectLst/>
                <a:uLnTx/>
                <a:uFillTx/>
                <a:latin typeface="Calibri Light" panose="020F0302020204030204"/>
                <a:ea typeface="+mn-ea"/>
                <a:cs typeface="+mn-cs"/>
              </a:rPr>
              <a:t>Copyright © Sandler, Travis &amp; Rosenberg, P.A. |  www.strtrade.com |  All rights reserved.</a:t>
            </a:r>
          </a:p>
        </p:txBody>
      </p:sp>
      <p:sp>
        <p:nvSpPr>
          <p:cNvPr id="3" name="Slide Number Placeholder 2">
            <a:extLst>
              <a:ext uri="{FF2B5EF4-FFF2-40B4-BE49-F238E27FC236}">
                <a16:creationId xmlns:a16="http://schemas.microsoft.com/office/drawing/2014/main" id="{91DF42E8-4709-C548-FCB2-BABB9A39DF39}"/>
              </a:ext>
            </a:extLst>
          </p:cNvPr>
          <p:cNvSpPr>
            <a:spLocks noGrp="1"/>
          </p:cNvSpPr>
          <p:nvPr>
            <p:ph type="sldNum" sz="quarter" idx="12"/>
          </p:nvPr>
        </p:nvSpPr>
        <p:spPr>
          <a:xfrm>
            <a:off x="8298180" y="5726430"/>
            <a:ext cx="274320" cy="205740"/>
          </a:xfrm>
          <a:prstGeom prst="rect">
            <a:avLst/>
          </a:prstGeom>
        </p:spPr>
        <p:txBody>
          <a:bodyPr vert="horz" lIns="0" tIns="0" rIns="0" bIns="0" rtlCol="0" anchor="ctr" anchorCtr="0"/>
          <a:lstStyle>
            <a:defPPr>
              <a:defRPr lang="en-US"/>
            </a:defPPr>
            <a:lvl1pPr marL="0" algn="r" defTabSz="685800" rtl="0" eaLnBrk="1" latinLnBrk="0" hangingPunct="1">
              <a:defRPr sz="1200" kern="1200">
                <a:solidFill>
                  <a:srgbClr val="696C7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EB7D472E-F8B6-41DF-8081-511D8C544CE0}" type="slidenum">
              <a:rPr kumimoji="0" lang="en-US" sz="1200" b="0" i="0" u="none" strike="noStrike" kern="1200" cap="none" spc="0" normalizeH="0" baseline="0" noProof="0">
                <a:ln>
                  <a:noFill/>
                </a:ln>
                <a:solidFill>
                  <a:srgbClr val="696C71"/>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696C7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170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DBAC4-2F60-EA51-0934-3E040865287D}"/>
            </a:ext>
          </a:extLst>
        </p:cNvPr>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58FD255E-F365-4514-CB37-FB21DC32BFB5}"/>
              </a:ext>
            </a:extLst>
          </p:cNvPr>
          <p:cNvSpPr>
            <a:spLocks noGrp="1"/>
          </p:cNvSpPr>
          <p:nvPr>
            <p:ph idx="1"/>
          </p:nvPr>
        </p:nvSpPr>
        <p:spPr>
          <a:xfrm>
            <a:off x="630334" y="1614056"/>
            <a:ext cx="8450036" cy="2646045"/>
          </a:xfrm>
        </p:spPr>
        <p:txBody>
          <a:bodyPr/>
          <a:lstStyle/>
          <a:p>
            <a:pPr>
              <a:lnSpc>
                <a:spcPct val="107000"/>
              </a:lnSpc>
              <a:spcBef>
                <a:spcPts val="0"/>
              </a:spcBef>
              <a:tabLst>
                <a:tab pos="42863" algn="l"/>
                <a:tab pos="3429000" algn="r"/>
              </a:tabLst>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14313" indent="-214313">
              <a:lnSpc>
                <a:spcPct val="107000"/>
              </a:lnSpc>
              <a:spcBef>
                <a:spcPts val="0"/>
              </a:spcBef>
              <a:tabLst>
                <a:tab pos="42863" algn="l"/>
                <a:tab pos="3429000" algn="r"/>
              </a:tabLst>
            </a:pPr>
            <a:r>
              <a:rPr lang="en-US" sz="1800" b="1" i="1" dirty="0">
                <a:solidFill>
                  <a:srgbClr val="000000"/>
                </a:solidFill>
                <a:latin typeface="Calibri" panose="020F0502020204030204" pitchFamily="34" charset="0"/>
                <a:ea typeface="Calibri" panose="020F0502020204030204" pitchFamily="34" charset="0"/>
                <a:cs typeface="Calibri" panose="020F0502020204030204" pitchFamily="34" charset="0"/>
              </a:rPr>
              <a:t>NPRM January 21, 2025: Trade and National Security Actions and Low Value Shipments</a:t>
            </a:r>
          </a:p>
          <a:p>
            <a:pPr>
              <a:lnSpc>
                <a:spcPct val="107000"/>
              </a:lnSpc>
              <a:spcBef>
                <a:spcPts val="0"/>
              </a:spcBef>
              <a:tabLst>
                <a:tab pos="42863" algn="l"/>
                <a:tab pos="3429000" algn="r"/>
              </a:tabLst>
            </a:pPr>
            <a:endParaRPr lang="en-US" sz="135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57213" lvl="1" indent="-214313">
              <a:lnSpc>
                <a:spcPct val="107000"/>
              </a:lnSpc>
              <a:spcBef>
                <a:spcPts val="0"/>
              </a:spcBef>
              <a:tabLst>
                <a:tab pos="42863" algn="l"/>
                <a:tab pos="3429000" algn="r"/>
              </a:tabLst>
            </a:pPr>
            <a:r>
              <a:rPr lang="en-US" sz="1500" dirty="0">
                <a:solidFill>
                  <a:srgbClr val="000000"/>
                </a:solidFill>
                <a:latin typeface="Calibri" panose="020F0502020204030204" pitchFamily="34" charset="0"/>
                <a:ea typeface="Calibri" panose="020F0502020204030204" pitchFamily="34" charset="0"/>
                <a:cs typeface="Calibri" panose="020F0502020204030204" pitchFamily="34" charset="0"/>
              </a:rPr>
              <a:t>Prohibits de minimis for merchandise subject to section 232, 201, 301</a:t>
            </a:r>
          </a:p>
          <a:p>
            <a:pPr lvl="1">
              <a:lnSpc>
                <a:spcPct val="107000"/>
              </a:lnSpc>
              <a:spcBef>
                <a:spcPts val="0"/>
              </a:spcBef>
              <a:tabLst>
                <a:tab pos="42863" algn="l"/>
                <a:tab pos="3429000" algn="r"/>
              </a:tabLst>
            </a:pPr>
            <a:endParaRPr lang="en-US" sz="15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57213" lvl="1" indent="-214313">
              <a:lnSpc>
                <a:spcPct val="107000"/>
              </a:lnSpc>
              <a:spcBef>
                <a:spcPts val="0"/>
              </a:spcBef>
              <a:tabLst>
                <a:tab pos="42863" algn="l"/>
                <a:tab pos="3429000" algn="r"/>
              </a:tabLst>
            </a:pPr>
            <a:r>
              <a:rPr lang="en-US" sz="1500" dirty="0">
                <a:solidFill>
                  <a:srgbClr val="000000"/>
                </a:solidFill>
                <a:latin typeface="Calibri" panose="020F0502020204030204" pitchFamily="34" charset="0"/>
                <a:ea typeface="Calibri" panose="020F0502020204030204" pitchFamily="34" charset="0"/>
                <a:cs typeface="Calibri" panose="020F0502020204030204" pitchFamily="34" charset="0"/>
              </a:rPr>
              <a:t>Requires 10-digit HTSUS for all de minimis entries, except gifts</a:t>
            </a:r>
          </a:p>
          <a:p>
            <a:pPr marL="557213" lvl="1" indent="-214313">
              <a:lnSpc>
                <a:spcPct val="107000"/>
              </a:lnSpc>
              <a:spcBef>
                <a:spcPts val="0"/>
              </a:spcBef>
              <a:tabLst>
                <a:tab pos="42863" algn="l"/>
                <a:tab pos="3429000" algn="r"/>
              </a:tabLst>
            </a:pPr>
            <a:endParaRPr lang="en-US" sz="15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57213" lvl="1" indent="-214313">
              <a:lnSpc>
                <a:spcPct val="107000"/>
              </a:lnSpc>
              <a:spcBef>
                <a:spcPts val="0"/>
              </a:spcBef>
              <a:tabLst>
                <a:tab pos="42863" algn="l"/>
                <a:tab pos="3429000" algn="r"/>
              </a:tabLst>
            </a:pPr>
            <a:r>
              <a:rPr lang="en-US" sz="1500" dirty="0">
                <a:solidFill>
                  <a:srgbClr val="000000"/>
                </a:solidFill>
                <a:latin typeface="Calibri" panose="020F0502020204030204" pitchFamily="34" charset="0"/>
                <a:ea typeface="Calibri" panose="020F0502020204030204" pitchFamily="34" charset="0"/>
                <a:cs typeface="Calibri" panose="020F0502020204030204" pitchFamily="34" charset="0"/>
              </a:rPr>
              <a:t>Comments due March 24</a:t>
            </a:r>
          </a:p>
          <a:p>
            <a:pPr marL="214313" indent="-214313">
              <a:lnSpc>
                <a:spcPct val="107000"/>
              </a:lnSpc>
              <a:spcBef>
                <a:spcPts val="0"/>
              </a:spcBef>
              <a:tabLst>
                <a:tab pos="42863" algn="l"/>
                <a:tab pos="3429000" algn="r"/>
              </a:tabLst>
            </a:pP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172641" lvl="1" indent="0" algn="just">
              <a:buClr>
                <a:schemeClr val="accent2"/>
              </a:buClr>
              <a:buNone/>
            </a:pPr>
            <a:endParaRPr lang="en-US" altLang="en-US" dirty="0"/>
          </a:p>
          <a:p>
            <a:pPr marL="172641" lvl="1" indent="0" algn="just">
              <a:buClr>
                <a:schemeClr val="accent2"/>
              </a:buClr>
              <a:buNone/>
            </a:pPr>
            <a:endParaRPr lang="en-US" altLang="en-US" dirty="0"/>
          </a:p>
          <a:p>
            <a:pPr marL="172641" lvl="1" indent="0" algn="just">
              <a:buClr>
                <a:schemeClr val="accent2"/>
              </a:buClr>
              <a:buNone/>
            </a:pPr>
            <a:endParaRPr lang="en-US" altLang="en-US" dirty="0"/>
          </a:p>
          <a:p>
            <a:pPr marL="172641" lvl="1" indent="0" algn="just">
              <a:buClr>
                <a:schemeClr val="accent2"/>
              </a:buClr>
              <a:buNone/>
            </a:pPr>
            <a:endParaRPr lang="en-US" altLang="en-US" dirty="0"/>
          </a:p>
        </p:txBody>
      </p:sp>
      <p:sp>
        <p:nvSpPr>
          <p:cNvPr id="6" name="Title 1">
            <a:extLst>
              <a:ext uri="{FF2B5EF4-FFF2-40B4-BE49-F238E27FC236}">
                <a16:creationId xmlns:a16="http://schemas.microsoft.com/office/drawing/2014/main" id="{7BEA5B62-812E-8208-A01B-8D96B5541312}"/>
              </a:ext>
            </a:extLst>
          </p:cNvPr>
          <p:cNvSpPr txBox="1">
            <a:spLocks/>
          </p:cNvSpPr>
          <p:nvPr/>
        </p:nvSpPr>
        <p:spPr>
          <a:xfrm>
            <a:off x="759094" y="1194494"/>
            <a:ext cx="7625813" cy="49975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kern="1200">
                <a:solidFill>
                  <a:srgbClr val="696C7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113E6A"/>
                </a:solidFill>
                <a:effectLst/>
                <a:uLnTx/>
                <a:uFillTx/>
                <a:latin typeface="Calibri Light" panose="020F0302020204030204"/>
                <a:ea typeface="+mj-ea"/>
                <a:cs typeface="+mj-cs"/>
              </a:rPr>
              <a:t>De Minimis – Winds of Change?</a:t>
            </a:r>
          </a:p>
        </p:txBody>
      </p:sp>
      <p:sp>
        <p:nvSpPr>
          <p:cNvPr id="2" name="Footer Placeholder 1">
            <a:extLst>
              <a:ext uri="{FF2B5EF4-FFF2-40B4-BE49-F238E27FC236}">
                <a16:creationId xmlns:a16="http://schemas.microsoft.com/office/drawing/2014/main" id="{4D2C4E56-12E0-46E6-F30C-CAFCD1C2E529}"/>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7595A"/>
                </a:solidFill>
                <a:effectLst/>
                <a:uLnTx/>
                <a:uFillTx/>
                <a:latin typeface="Calibri Light" panose="020F0302020204030204"/>
                <a:ea typeface="+mn-ea"/>
                <a:cs typeface="+mn-cs"/>
              </a:rPr>
              <a:t>Copyright © Sandler, Travis &amp; Rosenberg, P.A. |  www.strtrade.com |  All rights reserved.</a:t>
            </a:r>
          </a:p>
        </p:txBody>
      </p:sp>
      <p:sp>
        <p:nvSpPr>
          <p:cNvPr id="3" name="Slide Number Placeholder 2">
            <a:extLst>
              <a:ext uri="{FF2B5EF4-FFF2-40B4-BE49-F238E27FC236}">
                <a16:creationId xmlns:a16="http://schemas.microsoft.com/office/drawing/2014/main" id="{6BAB2D7E-C454-63E7-910F-758A5F11FCA2}"/>
              </a:ext>
            </a:extLst>
          </p:cNvPr>
          <p:cNvSpPr>
            <a:spLocks noGrp="1"/>
          </p:cNvSpPr>
          <p:nvPr>
            <p:ph type="sldNum" sz="quarter" idx="12"/>
          </p:nvPr>
        </p:nvSpPr>
        <p:spPr>
          <a:xfrm>
            <a:off x="8298180" y="5726430"/>
            <a:ext cx="274320" cy="205740"/>
          </a:xfrm>
          <a:prstGeom prst="rect">
            <a:avLst/>
          </a:prstGeom>
        </p:spPr>
        <p:txBody>
          <a:bodyPr vert="horz" lIns="0" tIns="0" rIns="0" bIns="0" rtlCol="0" anchor="ctr" anchorCtr="0"/>
          <a:lstStyle>
            <a:defPPr>
              <a:defRPr lang="en-US"/>
            </a:defPPr>
            <a:lvl1pPr marL="0" algn="r" defTabSz="685800" rtl="0" eaLnBrk="1" latinLnBrk="0" hangingPunct="1">
              <a:defRPr sz="1200" kern="1200">
                <a:solidFill>
                  <a:srgbClr val="696C7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EB7D472E-F8B6-41DF-8081-511D8C544CE0}" type="slidenum">
              <a:rPr kumimoji="0" lang="en-US" sz="1200" b="0" i="0" u="none" strike="noStrike" kern="1200" cap="none" spc="0" normalizeH="0" baseline="0" noProof="0">
                <a:ln>
                  <a:noFill/>
                </a:ln>
                <a:solidFill>
                  <a:srgbClr val="696C71"/>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696C7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770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98C8B-B2BF-7A04-53A0-285D90F88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A437A-6343-FD12-1870-F2CFD75051CA}"/>
              </a:ext>
            </a:extLst>
          </p:cNvPr>
          <p:cNvSpPr>
            <a:spLocks noGrp="1"/>
          </p:cNvSpPr>
          <p:nvPr>
            <p:ph type="title"/>
          </p:nvPr>
        </p:nvSpPr>
        <p:spPr>
          <a:xfrm>
            <a:off x="776981" y="857250"/>
            <a:ext cx="8310460" cy="451906"/>
          </a:xfrm>
        </p:spPr>
        <p:txBody>
          <a:bodyPr/>
          <a:lstStyle/>
          <a:p>
            <a:r>
              <a:rPr lang="en-US" dirty="0"/>
              <a:t>Key Proposals</a:t>
            </a:r>
          </a:p>
        </p:txBody>
      </p:sp>
      <p:sp>
        <p:nvSpPr>
          <p:cNvPr id="4" name="Footer Placeholder 3">
            <a:extLst>
              <a:ext uri="{FF2B5EF4-FFF2-40B4-BE49-F238E27FC236}">
                <a16:creationId xmlns:a16="http://schemas.microsoft.com/office/drawing/2014/main" id="{BE810CAF-1745-C891-B9C6-A4444031F036}"/>
              </a:ext>
            </a:extLst>
          </p:cNvPr>
          <p:cNvSpPr>
            <a:spLocks noGrp="1"/>
          </p:cNvSpPr>
          <p:nvPr>
            <p:ph type="ftr" sz="quarter" idx="11"/>
          </p:nvPr>
        </p:nvSpPr>
        <p:spPr>
          <a:xfrm>
            <a:off x="776981" y="5761439"/>
            <a:ext cx="5152758" cy="273844"/>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7595A"/>
                </a:solidFill>
                <a:effectLst/>
                <a:uLnTx/>
                <a:uFillTx/>
                <a:latin typeface="Calibri Light" panose="020F0302020204030204"/>
                <a:ea typeface="+mn-ea"/>
                <a:cs typeface="+mn-cs"/>
              </a:rPr>
              <a:t>Copyright © Sandler, Travis &amp; Rosenberg, P.A. |  www.strtrade.com |  All rights reserved.</a:t>
            </a:r>
          </a:p>
        </p:txBody>
      </p:sp>
      <p:sp>
        <p:nvSpPr>
          <p:cNvPr id="5" name="Slide Number Placeholder 4">
            <a:extLst>
              <a:ext uri="{FF2B5EF4-FFF2-40B4-BE49-F238E27FC236}">
                <a16:creationId xmlns:a16="http://schemas.microsoft.com/office/drawing/2014/main" id="{42226444-FA89-34D9-CC8F-9F4AF5D58786}"/>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6CE8A1-6974-4F60-A884-8B939ED38A57}" type="slidenum">
              <a:rPr kumimoji="0" lang="en-US" sz="900" b="1" i="0" u="none" strike="noStrike" kern="1200" cap="none" spc="0" normalizeH="0" baseline="0" noProof="0">
                <a:ln>
                  <a:noFill/>
                </a:ln>
                <a:solidFill>
                  <a:srgbClr val="0D4573">
                    <a:tint val="75000"/>
                  </a:srgbClr>
                </a:solidFill>
                <a:effectLst/>
                <a:uLnTx/>
                <a:uFillTx/>
                <a:latin typeface="Calibri Light" panose="020F03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dirty="0">
              <a:ln>
                <a:noFill/>
              </a:ln>
              <a:solidFill>
                <a:srgbClr val="0D4573">
                  <a:tint val="75000"/>
                </a:srgbClr>
              </a:solidFill>
              <a:effectLst/>
              <a:uLnTx/>
              <a:uFillTx/>
              <a:latin typeface="Calibri Light" panose="020F0302020204030204"/>
              <a:ea typeface="+mn-ea"/>
              <a:cs typeface="+mn-cs"/>
            </a:endParaRPr>
          </a:p>
        </p:txBody>
      </p:sp>
      <p:graphicFrame>
        <p:nvGraphicFramePr>
          <p:cNvPr id="8" name="Table 7">
            <a:extLst>
              <a:ext uri="{FF2B5EF4-FFF2-40B4-BE49-F238E27FC236}">
                <a16:creationId xmlns:a16="http://schemas.microsoft.com/office/drawing/2014/main" id="{4B2A3CED-7140-60BA-B1DD-118451C26D82}"/>
              </a:ext>
            </a:extLst>
          </p:cNvPr>
          <p:cNvGraphicFramePr>
            <a:graphicFrameLocks noGrp="1"/>
          </p:cNvGraphicFramePr>
          <p:nvPr/>
        </p:nvGraphicFramePr>
        <p:xfrm>
          <a:off x="721151" y="1263073"/>
          <a:ext cx="8203677" cy="3406140"/>
        </p:xfrm>
        <a:graphic>
          <a:graphicData uri="http://schemas.openxmlformats.org/drawingml/2006/table">
            <a:tbl>
              <a:tblPr firstRow="1" bandRow="1">
                <a:tableStyleId>{5C22544A-7EE6-4342-B048-85BDC9FD1C3A}</a:tableStyleId>
              </a:tblPr>
              <a:tblGrid>
                <a:gridCol w="2888839">
                  <a:extLst>
                    <a:ext uri="{9D8B030D-6E8A-4147-A177-3AD203B41FA5}">
                      <a16:colId xmlns:a16="http://schemas.microsoft.com/office/drawing/2014/main" val="500647969"/>
                    </a:ext>
                  </a:extLst>
                </a:gridCol>
                <a:gridCol w="5314838">
                  <a:extLst>
                    <a:ext uri="{9D8B030D-6E8A-4147-A177-3AD203B41FA5}">
                      <a16:colId xmlns:a16="http://schemas.microsoft.com/office/drawing/2014/main" val="4130827880"/>
                    </a:ext>
                  </a:extLst>
                </a:gridCol>
              </a:tblGrid>
              <a:tr h="278130">
                <a:tc>
                  <a:txBody>
                    <a:bodyPr/>
                    <a:lstStyle/>
                    <a:p>
                      <a:r>
                        <a:rPr lang="en-US" sz="1000" dirty="0"/>
                        <a:t>Provision</a:t>
                      </a:r>
                    </a:p>
                  </a:txBody>
                  <a:tcPr marL="68580" marR="68580" marT="34290" marB="34290"/>
                </a:tc>
                <a:tc>
                  <a:txBody>
                    <a:bodyPr/>
                    <a:lstStyle/>
                    <a:p>
                      <a:r>
                        <a:rPr lang="en-US" sz="1000" dirty="0"/>
                        <a:t>Explanation </a:t>
                      </a:r>
                    </a:p>
                  </a:txBody>
                  <a:tcPr marL="68580" marR="68580" marT="34290" marB="34290"/>
                </a:tc>
                <a:extLst>
                  <a:ext uri="{0D108BD9-81ED-4DB2-BD59-A6C34878D82A}">
                    <a16:rowId xmlns:a16="http://schemas.microsoft.com/office/drawing/2014/main" val="1073029722"/>
                  </a:ext>
                </a:extLst>
              </a:tr>
              <a:tr h="377190">
                <a:tc>
                  <a:txBody>
                    <a:bodyPr/>
                    <a:lstStyle/>
                    <a:p>
                      <a:r>
                        <a:rPr lang="en-US" sz="1000" dirty="0"/>
                        <a:t>10.151 – Importations not over $800</a:t>
                      </a:r>
                    </a:p>
                  </a:txBody>
                  <a:tcPr marL="68580" marR="68580" marT="34290" marB="34290"/>
                </a:tc>
                <a:tc>
                  <a:txBody>
                    <a:bodyPr/>
                    <a:lstStyle/>
                    <a:p>
                      <a:r>
                        <a:rPr lang="en-US" sz="1000" dirty="0"/>
                        <a:t>Retail value country of shipment. If over $800 per day, all shipments deemed ineligible. Owner or purchaser granted privilege.</a:t>
                      </a:r>
                    </a:p>
                  </a:txBody>
                  <a:tcPr marL="68580" marR="68580" marT="34290" marB="34290"/>
                </a:tc>
                <a:extLst>
                  <a:ext uri="{0D108BD9-81ED-4DB2-BD59-A6C34878D82A}">
                    <a16:rowId xmlns:a16="http://schemas.microsoft.com/office/drawing/2014/main" val="3436267356"/>
                  </a:ext>
                </a:extLst>
              </a:tr>
              <a:tr h="278130">
                <a:tc>
                  <a:txBody>
                    <a:bodyPr/>
                    <a:lstStyle/>
                    <a:p>
                      <a:r>
                        <a:rPr lang="en-US" sz="1000" dirty="0"/>
                        <a:t>10.153(i) - Conditions for exemption</a:t>
                      </a:r>
                    </a:p>
                  </a:txBody>
                  <a:tcPr marL="68580" marR="68580" marT="34290" marB="34290"/>
                </a:tc>
                <a:tc>
                  <a:txBody>
                    <a:bodyPr/>
                    <a:lstStyle/>
                    <a:p>
                      <a:r>
                        <a:rPr lang="en-US" sz="1000" dirty="0"/>
                        <a:t>De minimis not allowed for AD/CVD or if otherwise precluded by law.</a:t>
                      </a:r>
                    </a:p>
                  </a:txBody>
                  <a:tcPr marL="68580" marR="68580" marT="34290" marB="34290"/>
                </a:tc>
                <a:extLst>
                  <a:ext uri="{0D108BD9-81ED-4DB2-BD59-A6C34878D82A}">
                    <a16:rowId xmlns:a16="http://schemas.microsoft.com/office/drawing/2014/main" val="2183745331"/>
                  </a:ext>
                </a:extLst>
              </a:tr>
              <a:tr h="278130">
                <a:tc>
                  <a:txBody>
                    <a:bodyPr/>
                    <a:lstStyle/>
                    <a:p>
                      <a:r>
                        <a:rPr lang="en-US" sz="1000" dirty="0"/>
                        <a:t>128.21(a) – Manifest requirements</a:t>
                      </a:r>
                    </a:p>
                  </a:txBody>
                  <a:tcPr marL="68580" marR="68580" marT="34290" marB="34290"/>
                </a:tc>
                <a:tc>
                  <a:txBody>
                    <a:bodyPr/>
                    <a:lstStyle/>
                    <a:p>
                      <a:r>
                        <a:rPr lang="en-US" sz="1000" dirty="0"/>
                        <a:t>No HTSUS if entered under 143.23(k) process.</a:t>
                      </a:r>
                    </a:p>
                  </a:txBody>
                  <a:tcPr marL="68580" marR="68580" marT="34290" marB="34290"/>
                </a:tc>
                <a:extLst>
                  <a:ext uri="{0D108BD9-81ED-4DB2-BD59-A6C34878D82A}">
                    <a16:rowId xmlns:a16="http://schemas.microsoft.com/office/drawing/2014/main" val="3691536250"/>
                  </a:ext>
                </a:extLst>
              </a:tr>
              <a:tr h="377190">
                <a:tc>
                  <a:txBody>
                    <a:bodyPr/>
                    <a:lstStyle/>
                    <a:p>
                      <a:r>
                        <a:rPr lang="en-US" sz="1000" dirty="0"/>
                        <a:t>128.24 (d)(e)(f)– Informal entry process </a:t>
                      </a:r>
                    </a:p>
                  </a:txBody>
                  <a:tcPr marL="68580" marR="68580" marT="34290" marB="34290"/>
                </a:tc>
                <a:tc>
                  <a:txBody>
                    <a:bodyPr/>
                    <a:lstStyle/>
                    <a:p>
                      <a:r>
                        <a:rPr lang="en-US" sz="1000" dirty="0"/>
                        <a:t>Entry summary required if not eligible for de minimis. $800 or less must comply with 142.23(j). Gifts of $100 or $200 must meet 142.23(k).</a:t>
                      </a:r>
                    </a:p>
                  </a:txBody>
                  <a:tcPr marL="68580" marR="68580" marT="34290" marB="34290"/>
                </a:tc>
                <a:extLst>
                  <a:ext uri="{0D108BD9-81ED-4DB2-BD59-A6C34878D82A}">
                    <a16:rowId xmlns:a16="http://schemas.microsoft.com/office/drawing/2014/main" val="45575497"/>
                  </a:ext>
                </a:extLst>
              </a:tr>
              <a:tr h="377190">
                <a:tc>
                  <a:txBody>
                    <a:bodyPr/>
                    <a:lstStyle/>
                    <a:p>
                      <a:r>
                        <a:rPr lang="en-US" sz="1000" dirty="0"/>
                        <a:t>143.23 (j) – Form of entry</a:t>
                      </a:r>
                    </a:p>
                  </a:txBody>
                  <a:tcPr marL="68580" marR="68580" marT="34290" marB="34290"/>
                </a:tc>
                <a:tc>
                  <a:txBody>
                    <a:bodyPr/>
                    <a:lstStyle/>
                    <a:p>
                      <a:r>
                        <a:rPr lang="en-US" sz="1000" dirty="0"/>
                        <a:t>Bill of lading required plus information per (k) or (l). Shipments subject to other legal requirements (federal, state, local) under (l). Mail shipments under (l). Foreign gifts under (k).</a:t>
                      </a:r>
                    </a:p>
                  </a:txBody>
                  <a:tcPr marL="68580" marR="68580" marT="34290" marB="34290"/>
                </a:tc>
                <a:extLst>
                  <a:ext uri="{0D108BD9-81ED-4DB2-BD59-A6C34878D82A}">
                    <a16:rowId xmlns:a16="http://schemas.microsoft.com/office/drawing/2014/main" val="3148522159"/>
                  </a:ext>
                </a:extLst>
              </a:tr>
              <a:tr h="531495">
                <a:tc>
                  <a:txBody>
                    <a:bodyPr/>
                    <a:lstStyle/>
                    <a:p>
                      <a:r>
                        <a:rPr lang="en-US" sz="1000" dirty="0"/>
                        <a:t>143.23(k) – Basic entry process</a:t>
                      </a:r>
                    </a:p>
                  </a:txBody>
                  <a:tcPr marL="68580" marR="68580" marT="34290" marB="34290"/>
                </a:tc>
                <a:tc>
                  <a:txBody>
                    <a:bodyPr/>
                    <a:lstStyle/>
                    <a:p>
                      <a:r>
                        <a:rPr lang="en-US" sz="1000" dirty="0"/>
                        <a:t>Requires B/L plus COO, shipper, person claiming exemption, specific merchandise description, manifest quantity, shipment, weight, fair retail value in country of shipment, final U.S. delivery to party.</a:t>
                      </a:r>
                    </a:p>
                  </a:txBody>
                  <a:tcPr marL="68580" marR="68580" marT="34290" marB="34290"/>
                </a:tc>
                <a:extLst>
                  <a:ext uri="{0D108BD9-81ED-4DB2-BD59-A6C34878D82A}">
                    <a16:rowId xmlns:a16="http://schemas.microsoft.com/office/drawing/2014/main" val="4183433909"/>
                  </a:ext>
                </a:extLst>
              </a:tr>
              <a:tr h="531495">
                <a:tc>
                  <a:txBody>
                    <a:bodyPr/>
                    <a:lstStyle/>
                    <a:p>
                      <a:r>
                        <a:rPr lang="en-US" sz="1000" dirty="0"/>
                        <a:t>143.23(l) – Enhanced entry process</a:t>
                      </a:r>
                    </a:p>
                  </a:txBody>
                  <a:tcPr marL="68580" marR="68580" marT="34290" marB="34290"/>
                </a:tc>
                <a:tc>
                  <a:txBody>
                    <a:bodyPr/>
                    <a:lstStyle/>
                    <a:p>
                      <a:r>
                        <a:rPr lang="en-US" sz="1000" dirty="0"/>
                        <a:t>Requires B/L plus (k) info and CTIN; country of shipment; HTSUS (10 digit); either URL, product picture, product identifier, shipment x-ray; seller, purchaser, PGA data/docs; retail product description;  marketplace.</a:t>
                      </a:r>
                    </a:p>
                  </a:txBody>
                  <a:tcPr marL="68580" marR="68580" marT="34290" marB="34290"/>
                </a:tc>
                <a:extLst>
                  <a:ext uri="{0D108BD9-81ED-4DB2-BD59-A6C34878D82A}">
                    <a16:rowId xmlns:a16="http://schemas.microsoft.com/office/drawing/2014/main" val="3535928806"/>
                  </a:ext>
                </a:extLst>
              </a:tr>
              <a:tr h="377190">
                <a:tc>
                  <a:txBody>
                    <a:bodyPr/>
                    <a:lstStyle/>
                    <a:p>
                      <a:r>
                        <a:rPr lang="en-US" sz="1000" dirty="0"/>
                        <a:t>143.23(l) – Enhanced entry process</a:t>
                      </a:r>
                    </a:p>
                  </a:txBody>
                  <a:tcPr marL="68580" marR="68580" marT="34290" marB="34290"/>
                </a:tc>
                <a:tc>
                  <a:txBody>
                    <a:bodyPr/>
                    <a:lstStyle/>
                    <a:p>
                      <a:r>
                        <a:rPr lang="en-US" sz="1000" dirty="0"/>
                        <a:t>All documentation/info to CBP on or before deadline for receipt of cargo information (4.7, 4.7a vessel, 122.48a(b) air, 123.91 rail, 123.92 truck, 145.31 mail)</a:t>
                      </a:r>
                    </a:p>
                  </a:txBody>
                  <a:tcPr marL="68580" marR="68580" marT="34290" marB="34290"/>
                </a:tc>
                <a:extLst>
                  <a:ext uri="{0D108BD9-81ED-4DB2-BD59-A6C34878D82A}">
                    <a16:rowId xmlns:a16="http://schemas.microsoft.com/office/drawing/2014/main" val="3093569680"/>
                  </a:ext>
                </a:extLst>
              </a:tr>
            </a:tbl>
          </a:graphicData>
        </a:graphic>
      </p:graphicFrame>
    </p:spTree>
    <p:extLst>
      <p:ext uri="{BB962C8B-B14F-4D97-AF65-F5344CB8AC3E}">
        <p14:creationId xmlns:p14="http://schemas.microsoft.com/office/powerpoint/2010/main" val="184678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8D25716-D593-194B-3C2B-076AE8EB9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0">
            <a:extLst>
              <a:ext uri="{FF2B5EF4-FFF2-40B4-BE49-F238E27FC236}">
                <a16:creationId xmlns:a16="http://schemas.microsoft.com/office/drawing/2014/main" id="{926717E9-22A0-93A6-7809-D81785AFFB45}"/>
              </a:ext>
            </a:extLst>
          </p:cNvPr>
          <p:cNvSpPr/>
          <p:nvPr/>
        </p:nvSpPr>
        <p:spPr>
          <a:xfrm>
            <a:off x="5313946" y="1159229"/>
            <a:ext cx="3750542" cy="3112113"/>
          </a:xfrm>
          <a:prstGeom prst="rect">
            <a:avLst/>
          </a:prstGeom>
          <a:noFill/>
          <a:ln/>
        </p:spPr>
        <p:txBody>
          <a:bodyPr wrap="square" lIns="0" tIns="0" rIns="0" bIns="0" rtlCol="0" anchor="t"/>
          <a:lstStyle/>
          <a:p>
            <a:pPr defTabSz="685800">
              <a:lnSpc>
                <a:spcPts val="4163"/>
              </a:lnSpc>
            </a:pPr>
            <a:r>
              <a:rPr lang="en-US" sz="2700" dirty="0">
                <a:solidFill>
                  <a:srgbClr val="3257B8"/>
                </a:solidFill>
                <a:latin typeface="Roboto Slab" pitchFamily="34" charset="0"/>
                <a:ea typeface="Roboto Slab" pitchFamily="34" charset="-122"/>
                <a:cs typeface="Roboto Slab" pitchFamily="34" charset="-120"/>
              </a:rPr>
              <a:t>Small but Mighty: Cracking the Code of Low Value Shipments</a:t>
            </a:r>
            <a:endParaRPr lang="en-US" sz="2700" dirty="0">
              <a:solidFill>
                <a:prstClr val="black"/>
              </a:solidFill>
              <a:latin typeface="Aptos" panose="02110004020202020204"/>
            </a:endParaRPr>
          </a:p>
        </p:txBody>
      </p:sp>
      <p:sp>
        <p:nvSpPr>
          <p:cNvPr id="7" name="Text 1">
            <a:extLst>
              <a:ext uri="{FF2B5EF4-FFF2-40B4-BE49-F238E27FC236}">
                <a16:creationId xmlns:a16="http://schemas.microsoft.com/office/drawing/2014/main" id="{12D96C35-B707-27FC-A91B-55CABCD32514}"/>
              </a:ext>
            </a:extLst>
          </p:cNvPr>
          <p:cNvSpPr/>
          <p:nvPr/>
        </p:nvSpPr>
        <p:spPr>
          <a:xfrm>
            <a:off x="5313946" y="2912213"/>
            <a:ext cx="2126426" cy="265748"/>
          </a:xfrm>
          <a:prstGeom prst="rect">
            <a:avLst/>
          </a:prstGeom>
          <a:noFill/>
          <a:ln/>
        </p:spPr>
        <p:txBody>
          <a:bodyPr wrap="none" lIns="0" tIns="0" rIns="0" bIns="0" rtlCol="0" anchor="t"/>
          <a:lstStyle/>
          <a:p>
            <a:pPr defTabSz="685800">
              <a:lnSpc>
                <a:spcPts val="2063"/>
              </a:lnSpc>
            </a:pP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Understanding Section 321 &amp; Entry Type 86</a:t>
            </a:r>
          </a:p>
          <a:p>
            <a:pPr defTabSz="685800">
              <a:lnSpc>
                <a:spcPts val="2063"/>
              </a:lnSpc>
            </a:pPr>
            <a:endParaRPr lang="en-US" sz="1350" dirty="0">
              <a:solidFill>
                <a:prstClr val="black"/>
              </a:solidFill>
              <a:latin typeface="Aptos" panose="02110004020202020204"/>
            </a:endParaRPr>
          </a:p>
        </p:txBody>
      </p:sp>
      <p:sp>
        <p:nvSpPr>
          <p:cNvPr id="9" name="Text 3">
            <a:extLst>
              <a:ext uri="{FF2B5EF4-FFF2-40B4-BE49-F238E27FC236}">
                <a16:creationId xmlns:a16="http://schemas.microsoft.com/office/drawing/2014/main" id="{E3DF3504-6ADF-7996-4DEF-CB5100DD4BC8}"/>
              </a:ext>
            </a:extLst>
          </p:cNvPr>
          <p:cNvSpPr/>
          <p:nvPr/>
        </p:nvSpPr>
        <p:spPr>
          <a:xfrm>
            <a:off x="5313946" y="5154484"/>
            <a:ext cx="5691068" cy="1088576"/>
          </a:xfrm>
          <a:prstGeom prst="rect">
            <a:avLst/>
          </a:prstGeom>
          <a:noFill/>
          <a:ln/>
        </p:spPr>
        <p:txBody>
          <a:bodyPr wrap="none" lIns="0" tIns="0" rIns="0" bIns="0" rtlCol="0" anchor="t"/>
          <a:lstStyle/>
          <a:p>
            <a:pPr defTabSz="685800">
              <a:lnSpc>
                <a:spcPts val="2100"/>
              </a:lnSpc>
            </a:pPr>
            <a:r>
              <a:rPr lang="en-US" sz="1200" dirty="0">
                <a:solidFill>
                  <a:srgbClr val="3257B8"/>
                </a:solidFill>
                <a:latin typeface="Roboto" panose="02000000000000000000" pitchFamily="2" charset="0"/>
                <a:ea typeface="Roboto" panose="02000000000000000000" pitchFamily="2" charset="0"/>
                <a:cs typeface="Roboto" panose="02000000000000000000" pitchFamily="2" charset="0"/>
              </a:rPr>
              <a:t>Amber Hagewood - </a:t>
            </a:r>
            <a:r>
              <a:rPr lang="en-US" sz="1200" dirty="0">
                <a:solidFill>
                  <a:srgbClr val="15213F"/>
                </a:solidFill>
                <a:latin typeface="Roboto" panose="02000000000000000000" pitchFamily="2" charset="0"/>
                <a:ea typeface="Roboto" panose="02000000000000000000" pitchFamily="2" charset="0"/>
                <a:cs typeface="Roboto" panose="02000000000000000000" pitchFamily="2" charset="0"/>
              </a:rPr>
              <a:t>FedEx Logistics</a:t>
            </a:r>
          </a:p>
          <a:p>
            <a:pPr defTabSz="685800">
              <a:lnSpc>
                <a:spcPts val="2100"/>
              </a:lnSpc>
            </a:pPr>
            <a:r>
              <a:rPr lang="en-US" sz="1200" dirty="0">
                <a:solidFill>
                  <a:srgbClr val="3257B8"/>
                </a:solidFill>
                <a:latin typeface="Roboto" panose="02000000000000000000" pitchFamily="2" charset="0"/>
                <a:ea typeface="Roboto" panose="02000000000000000000" pitchFamily="2" charset="0"/>
                <a:cs typeface="Roboto" panose="02000000000000000000" pitchFamily="2" charset="0"/>
              </a:rPr>
              <a:t>Rob Fickeisen - </a:t>
            </a:r>
            <a:r>
              <a:rPr lang="en-US" sz="1200" dirty="0">
                <a:solidFill>
                  <a:srgbClr val="15213F"/>
                </a:solidFill>
                <a:latin typeface="Roboto" panose="02000000000000000000" pitchFamily="2" charset="0"/>
                <a:ea typeface="Roboto" panose="02000000000000000000" pitchFamily="2" charset="0"/>
                <a:cs typeface="Roboto" panose="02000000000000000000" pitchFamily="2" charset="0"/>
              </a:rPr>
              <a:t>UPS Supply Chain Solutions</a:t>
            </a:r>
            <a:endParaRPr lang="en-US" sz="1200" dirty="0">
              <a:solidFill>
                <a:prstClr val="black"/>
              </a:solidFill>
              <a:latin typeface="Roboto" panose="02000000000000000000" pitchFamily="2" charset="0"/>
              <a:ea typeface="Roboto" panose="02000000000000000000" pitchFamily="2" charset="0"/>
              <a:cs typeface="Roboto" panose="02000000000000000000" pitchFamily="2" charset="0"/>
            </a:endParaRPr>
          </a:p>
          <a:p>
            <a:pPr defTabSz="685800">
              <a:lnSpc>
                <a:spcPts val="2100"/>
              </a:lnSpc>
            </a:pPr>
            <a:endParaRPr lang="en-US" sz="1200" dirty="0">
              <a:solidFill>
                <a:prstClr val="black"/>
              </a:solidFill>
              <a:latin typeface="Aptos" panose="02110004020202020204"/>
            </a:endParaRPr>
          </a:p>
        </p:txBody>
      </p:sp>
    </p:spTree>
    <p:extLst>
      <p:ext uri="{BB962C8B-B14F-4D97-AF65-F5344CB8AC3E}">
        <p14:creationId xmlns:p14="http://schemas.microsoft.com/office/powerpoint/2010/main" val="2582537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750F2-0C82-310D-A904-9368F20FCD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4EC2B1-42B4-03B9-3B45-6F17A8446671}"/>
              </a:ext>
            </a:extLst>
          </p:cNvPr>
          <p:cNvSpPr>
            <a:spLocks noGrp="1"/>
          </p:cNvSpPr>
          <p:nvPr>
            <p:ph type="title"/>
          </p:nvPr>
        </p:nvSpPr>
        <p:spPr>
          <a:xfrm>
            <a:off x="833541" y="857250"/>
            <a:ext cx="8310460" cy="451906"/>
          </a:xfrm>
        </p:spPr>
        <p:txBody>
          <a:bodyPr/>
          <a:lstStyle/>
          <a:p>
            <a:r>
              <a:rPr lang="en-US" dirty="0"/>
              <a:t>Key Proposals</a:t>
            </a:r>
          </a:p>
        </p:txBody>
      </p:sp>
      <p:sp>
        <p:nvSpPr>
          <p:cNvPr id="4" name="Footer Placeholder 3">
            <a:extLst>
              <a:ext uri="{FF2B5EF4-FFF2-40B4-BE49-F238E27FC236}">
                <a16:creationId xmlns:a16="http://schemas.microsoft.com/office/drawing/2014/main" id="{2D0AE8D8-0A88-973D-48E7-ADB7B25F140D}"/>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7595A"/>
                </a:solidFill>
                <a:effectLst/>
                <a:uLnTx/>
                <a:uFillTx/>
                <a:latin typeface="Calibri Light" panose="020F0302020204030204"/>
                <a:ea typeface="+mn-ea"/>
                <a:cs typeface="+mn-cs"/>
              </a:rPr>
              <a:t>Copyright © Sandler, Travis &amp; Rosenberg, P.A. |  www.strtrade.com |  All rights reserved.</a:t>
            </a:r>
          </a:p>
        </p:txBody>
      </p:sp>
      <p:sp>
        <p:nvSpPr>
          <p:cNvPr id="5" name="Slide Number Placeholder 4">
            <a:extLst>
              <a:ext uri="{FF2B5EF4-FFF2-40B4-BE49-F238E27FC236}">
                <a16:creationId xmlns:a16="http://schemas.microsoft.com/office/drawing/2014/main" id="{0E66D5A5-3337-5C3C-1428-6A5A01FE8432}"/>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6CE8A1-6974-4F60-A884-8B939ED38A57}" type="slidenum">
              <a:rPr kumimoji="0" lang="en-US" sz="900" b="1" i="0" u="none" strike="noStrike" kern="1200" cap="none" spc="0" normalizeH="0" baseline="0" noProof="0">
                <a:ln>
                  <a:noFill/>
                </a:ln>
                <a:solidFill>
                  <a:srgbClr val="0D4573">
                    <a:tint val="75000"/>
                  </a:srgbClr>
                </a:solidFill>
                <a:effectLst/>
                <a:uLnTx/>
                <a:uFillTx/>
                <a:latin typeface="Calibri Light" panose="020F03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dirty="0">
              <a:ln>
                <a:noFill/>
              </a:ln>
              <a:solidFill>
                <a:srgbClr val="0D4573">
                  <a:tint val="75000"/>
                </a:srgbClr>
              </a:solidFill>
              <a:effectLst/>
              <a:uLnTx/>
              <a:uFillTx/>
              <a:latin typeface="Calibri Light" panose="020F0302020204030204"/>
              <a:ea typeface="+mn-ea"/>
              <a:cs typeface="+mn-cs"/>
            </a:endParaRPr>
          </a:p>
        </p:txBody>
      </p:sp>
      <p:graphicFrame>
        <p:nvGraphicFramePr>
          <p:cNvPr id="8" name="Table 7">
            <a:extLst>
              <a:ext uri="{FF2B5EF4-FFF2-40B4-BE49-F238E27FC236}">
                <a16:creationId xmlns:a16="http://schemas.microsoft.com/office/drawing/2014/main" id="{6F8D2A55-518D-957E-1D55-685751501263}"/>
              </a:ext>
            </a:extLst>
          </p:cNvPr>
          <p:cNvGraphicFramePr>
            <a:graphicFrameLocks noGrp="1"/>
          </p:cNvGraphicFramePr>
          <p:nvPr/>
        </p:nvGraphicFramePr>
        <p:xfrm>
          <a:off x="884210" y="1232272"/>
          <a:ext cx="8209121" cy="3084195"/>
        </p:xfrm>
        <a:graphic>
          <a:graphicData uri="http://schemas.openxmlformats.org/drawingml/2006/table">
            <a:tbl>
              <a:tblPr firstRow="1" bandRow="1">
                <a:tableStyleId>{5C22544A-7EE6-4342-B048-85BDC9FD1C3A}</a:tableStyleId>
              </a:tblPr>
              <a:tblGrid>
                <a:gridCol w="2890756">
                  <a:extLst>
                    <a:ext uri="{9D8B030D-6E8A-4147-A177-3AD203B41FA5}">
                      <a16:colId xmlns:a16="http://schemas.microsoft.com/office/drawing/2014/main" val="500647969"/>
                    </a:ext>
                  </a:extLst>
                </a:gridCol>
                <a:gridCol w="5318365">
                  <a:extLst>
                    <a:ext uri="{9D8B030D-6E8A-4147-A177-3AD203B41FA5}">
                      <a16:colId xmlns:a16="http://schemas.microsoft.com/office/drawing/2014/main" val="4130827880"/>
                    </a:ext>
                  </a:extLst>
                </a:gridCol>
              </a:tblGrid>
              <a:tr h="278130">
                <a:tc>
                  <a:txBody>
                    <a:bodyPr/>
                    <a:lstStyle/>
                    <a:p>
                      <a:r>
                        <a:rPr lang="en-US" sz="1000" dirty="0"/>
                        <a:t>Provision</a:t>
                      </a:r>
                    </a:p>
                  </a:txBody>
                  <a:tcPr marL="68580" marR="68580" marT="34290" marB="34290"/>
                </a:tc>
                <a:tc>
                  <a:txBody>
                    <a:bodyPr/>
                    <a:lstStyle/>
                    <a:p>
                      <a:r>
                        <a:rPr lang="en-US" sz="1000" dirty="0"/>
                        <a:t>Explanation </a:t>
                      </a:r>
                    </a:p>
                  </a:txBody>
                  <a:tcPr marL="68580" marR="68580" marT="34290" marB="34290"/>
                </a:tc>
                <a:extLst>
                  <a:ext uri="{0D108BD9-81ED-4DB2-BD59-A6C34878D82A}">
                    <a16:rowId xmlns:a16="http://schemas.microsoft.com/office/drawing/2014/main" val="1073029722"/>
                  </a:ext>
                </a:extLst>
              </a:tr>
              <a:tr h="685800">
                <a:tc>
                  <a:txBody>
                    <a:bodyPr/>
                    <a:lstStyle/>
                    <a:p>
                      <a:r>
                        <a:rPr lang="en-US" sz="1000" dirty="0"/>
                        <a:t>143.23 (m) – Form of entry</a:t>
                      </a:r>
                    </a:p>
                  </a:txBody>
                  <a:tcPr marL="68580" marR="68580" marT="34290" marB="34290"/>
                </a:tc>
                <a:tc>
                  <a:txBody>
                    <a:bodyPr/>
                    <a:lstStyle/>
                    <a:p>
                      <a:r>
                        <a:rPr lang="en-US" sz="1000" dirty="0"/>
                        <a:t>Waiver of HTSUS (10 digit) may be requested if not subject to PGAs. Any party eligible to file entry may request waiver. Waiver applicant must demonstrate internal controls and procedures regarding: ability to classify under HTSUS, determine if subject to PGAs, determine if merchandise otherwise precluded by law from exemption. CBP reviews in 60 days, may appeal in 30 days</a:t>
                      </a:r>
                    </a:p>
                  </a:txBody>
                  <a:tcPr marL="68580" marR="68580" marT="34290" marB="34290"/>
                </a:tc>
                <a:extLst>
                  <a:ext uri="{0D108BD9-81ED-4DB2-BD59-A6C34878D82A}">
                    <a16:rowId xmlns:a16="http://schemas.microsoft.com/office/drawing/2014/main" val="3436267356"/>
                  </a:ext>
                </a:extLst>
              </a:tr>
              <a:tr h="377190">
                <a:tc>
                  <a:txBody>
                    <a:bodyPr/>
                    <a:lstStyle/>
                    <a:p>
                      <a:r>
                        <a:rPr lang="en-US" sz="1000" dirty="0"/>
                        <a:t>143.26 (b) – Party who may make informal entry (basic)</a:t>
                      </a:r>
                    </a:p>
                  </a:txBody>
                  <a:tcPr marL="68580" marR="68580" marT="34290" marB="34290"/>
                </a:tc>
                <a:tc>
                  <a:txBody>
                    <a:bodyPr/>
                    <a:lstStyle/>
                    <a:p>
                      <a:r>
                        <a:rPr lang="en-US" sz="1000" dirty="0"/>
                        <a:t>Basic entry: owner, purchaser, or consignee with reasonable care, or designated customs broker</a:t>
                      </a:r>
                    </a:p>
                  </a:txBody>
                  <a:tcPr marL="68580" marR="68580" marT="34290" marB="34290"/>
                </a:tc>
                <a:extLst>
                  <a:ext uri="{0D108BD9-81ED-4DB2-BD59-A6C34878D82A}">
                    <a16:rowId xmlns:a16="http://schemas.microsoft.com/office/drawing/2014/main" val="2183745331"/>
                  </a:ext>
                </a:extLst>
              </a:tr>
              <a:tr h="377190">
                <a:tc>
                  <a:txBody>
                    <a:bodyPr/>
                    <a:lstStyle/>
                    <a:p>
                      <a:r>
                        <a:rPr lang="en-US" sz="1000" dirty="0"/>
                        <a:t>143.26 (b) – Party who may make informal entry (enhanced)</a:t>
                      </a:r>
                    </a:p>
                  </a:txBody>
                  <a:tcPr marL="68580" marR="68580" marT="34290" marB="34290"/>
                </a:tc>
                <a:tc>
                  <a:txBody>
                    <a:bodyPr/>
                    <a:lstStyle/>
                    <a:p>
                      <a:r>
                        <a:rPr lang="en-US" sz="1000" dirty="0"/>
                        <a:t>Enhanced entry: owner, purchaser, or express consignment operator or carrier with reasonable care, or designated customs broker</a:t>
                      </a:r>
                    </a:p>
                  </a:txBody>
                  <a:tcPr marL="68580" marR="68580" marT="34290" marB="34290"/>
                </a:tc>
                <a:extLst>
                  <a:ext uri="{0D108BD9-81ED-4DB2-BD59-A6C34878D82A}">
                    <a16:rowId xmlns:a16="http://schemas.microsoft.com/office/drawing/2014/main" val="3691536250"/>
                  </a:ext>
                </a:extLst>
              </a:tr>
              <a:tr h="531495">
                <a:tc>
                  <a:txBody>
                    <a:bodyPr/>
                    <a:lstStyle/>
                    <a:p>
                      <a:r>
                        <a:rPr lang="en-US" sz="1000" dirty="0"/>
                        <a:t>143.26 (c) – Party who may make informal entry </a:t>
                      </a:r>
                    </a:p>
                  </a:txBody>
                  <a:tcPr marL="68580" marR="68580" marT="34290" marB="34290"/>
                </a:tc>
                <a:tc>
                  <a:txBody>
                    <a:bodyPr/>
                    <a:lstStyle/>
                    <a:p>
                      <a:r>
                        <a:rPr lang="en-US" sz="1000" dirty="0"/>
                        <a:t>For transmitting party, CBP considers how within ordinary commercial practices they acquired info and whether able to verify info. If not reasonably able to do so, CBP permits party to transmit info on basis of what party reasonably believes to be true.</a:t>
                      </a:r>
                    </a:p>
                  </a:txBody>
                  <a:tcPr marL="68580" marR="68580" marT="34290" marB="34290"/>
                </a:tc>
                <a:extLst>
                  <a:ext uri="{0D108BD9-81ED-4DB2-BD59-A6C34878D82A}">
                    <a16:rowId xmlns:a16="http://schemas.microsoft.com/office/drawing/2014/main" val="45575497"/>
                  </a:ext>
                </a:extLst>
              </a:tr>
              <a:tr h="278130">
                <a:tc>
                  <a:txBody>
                    <a:bodyPr/>
                    <a:lstStyle/>
                    <a:p>
                      <a:r>
                        <a:rPr lang="en-US" sz="1000" dirty="0"/>
                        <a:t>10.153 – Conditions for exemption</a:t>
                      </a:r>
                    </a:p>
                  </a:txBody>
                  <a:tcPr marL="68580" marR="68580" marT="34290" marB="34290"/>
                </a:tc>
                <a:tc>
                  <a:txBody>
                    <a:bodyPr/>
                    <a:lstStyle/>
                    <a:p>
                      <a:r>
                        <a:rPr lang="en-US" sz="1000" dirty="0"/>
                        <a:t>No de minimis for merchandise under 232, 201, 301</a:t>
                      </a:r>
                    </a:p>
                  </a:txBody>
                  <a:tcPr marL="68580" marR="68580" marT="34290" marB="34290"/>
                </a:tc>
                <a:extLst>
                  <a:ext uri="{0D108BD9-81ED-4DB2-BD59-A6C34878D82A}">
                    <a16:rowId xmlns:a16="http://schemas.microsoft.com/office/drawing/2014/main" val="3148522159"/>
                  </a:ext>
                </a:extLst>
              </a:tr>
              <a:tr h="278130">
                <a:tc>
                  <a:txBody>
                    <a:bodyPr/>
                    <a:lstStyle/>
                    <a:p>
                      <a:r>
                        <a:rPr lang="en-US" sz="1000" dirty="0"/>
                        <a:t>128.21 – Manifest requirements</a:t>
                      </a:r>
                    </a:p>
                  </a:txBody>
                  <a:tcPr marL="68580" marR="68580" marT="34290" marB="34290"/>
                </a:tc>
                <a:tc>
                  <a:txBody>
                    <a:bodyPr/>
                    <a:lstStyle/>
                    <a:p>
                      <a:r>
                        <a:rPr lang="en-US" sz="1000" dirty="0"/>
                        <a:t>Requires specific description and HTSUS if entered under 128.24 except for gifts under 128.24(f)</a:t>
                      </a:r>
                    </a:p>
                  </a:txBody>
                  <a:tcPr marL="68580" marR="68580" marT="34290" marB="34290"/>
                </a:tc>
                <a:extLst>
                  <a:ext uri="{0D108BD9-81ED-4DB2-BD59-A6C34878D82A}">
                    <a16:rowId xmlns:a16="http://schemas.microsoft.com/office/drawing/2014/main" val="4183433909"/>
                  </a:ext>
                </a:extLst>
              </a:tr>
              <a:tr h="278130">
                <a:tc>
                  <a:txBody>
                    <a:bodyPr/>
                    <a:lstStyle/>
                    <a:p>
                      <a:r>
                        <a:rPr lang="en-US" sz="1000" dirty="0"/>
                        <a:t>143.23 – Form of entry</a:t>
                      </a:r>
                    </a:p>
                  </a:txBody>
                  <a:tcPr marL="68580" marR="68580" marT="34290" marB="34290"/>
                </a:tc>
                <a:tc>
                  <a:txBody>
                    <a:bodyPr/>
                    <a:lstStyle/>
                    <a:p>
                      <a:r>
                        <a:rPr lang="en-US" sz="1000" dirty="0"/>
                        <a:t>Requires HTSUS (10 digit) and Chapter 99</a:t>
                      </a:r>
                    </a:p>
                  </a:txBody>
                  <a:tcPr marL="68580" marR="68580" marT="34290" marB="34290"/>
                </a:tc>
                <a:extLst>
                  <a:ext uri="{0D108BD9-81ED-4DB2-BD59-A6C34878D82A}">
                    <a16:rowId xmlns:a16="http://schemas.microsoft.com/office/drawing/2014/main" val="3535928806"/>
                  </a:ext>
                </a:extLst>
              </a:tr>
            </a:tbl>
          </a:graphicData>
        </a:graphic>
      </p:graphicFrame>
    </p:spTree>
    <p:extLst>
      <p:ext uri="{BB962C8B-B14F-4D97-AF65-F5344CB8AC3E}">
        <p14:creationId xmlns:p14="http://schemas.microsoft.com/office/powerpoint/2010/main" val="2638613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8074C-11F2-4EE7-E893-67FC892B0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D3E59-7155-CE98-138F-D315F93E1E80}"/>
              </a:ext>
            </a:extLst>
          </p:cNvPr>
          <p:cNvSpPr>
            <a:spLocks noGrp="1"/>
          </p:cNvSpPr>
          <p:nvPr>
            <p:ph type="title"/>
          </p:nvPr>
        </p:nvSpPr>
        <p:spPr/>
        <p:txBody>
          <a:bodyPr/>
          <a:lstStyle/>
          <a:p>
            <a:r>
              <a:rPr lang="en-US" dirty="0"/>
              <a:t>Executive Orders</a:t>
            </a:r>
          </a:p>
        </p:txBody>
      </p:sp>
      <p:sp>
        <p:nvSpPr>
          <p:cNvPr id="3" name="Content Placeholder 2">
            <a:extLst>
              <a:ext uri="{FF2B5EF4-FFF2-40B4-BE49-F238E27FC236}">
                <a16:creationId xmlns:a16="http://schemas.microsoft.com/office/drawing/2014/main" id="{83D9060D-1FA3-B9D7-02E7-96A6D4FA20B7}"/>
              </a:ext>
            </a:extLst>
          </p:cNvPr>
          <p:cNvSpPr>
            <a:spLocks noGrp="1"/>
          </p:cNvSpPr>
          <p:nvPr>
            <p:ph idx="1"/>
          </p:nvPr>
        </p:nvSpPr>
        <p:spPr/>
        <p:txBody>
          <a:bodyPr/>
          <a:lstStyle/>
          <a:p>
            <a:r>
              <a:rPr lang="en-US" sz="1800" b="1" dirty="0">
                <a:solidFill>
                  <a:schemeClr val="tx1"/>
                </a:solidFill>
              </a:rPr>
              <a:t>February 1 – Imposing Duties to Address the Synthetic Opioid Supply Chain in the People’s Republic of China</a:t>
            </a:r>
          </a:p>
          <a:p>
            <a:pPr marL="0" indent="0">
              <a:buNone/>
            </a:pPr>
            <a:endParaRPr lang="en-US" sz="1800" b="1" dirty="0">
              <a:solidFill>
                <a:schemeClr val="tx1"/>
              </a:solidFill>
            </a:endParaRPr>
          </a:p>
          <a:p>
            <a:pPr marL="0" indent="0">
              <a:buNone/>
            </a:pPr>
            <a:r>
              <a:rPr lang="en-US" sz="1500" kern="0" dirty="0">
                <a:solidFill>
                  <a:schemeClr val="tx1"/>
                </a:solidFill>
                <a:ea typeface="Aptos" panose="020B0004020202020204" pitchFamily="34" charset="0"/>
              </a:rPr>
              <a:t>Sec. 2(a)  </a:t>
            </a:r>
            <a:r>
              <a:rPr lang="en-US" sz="1500" kern="0" dirty="0">
                <a:solidFill>
                  <a:schemeClr val="tx1"/>
                </a:solidFill>
                <a:highlight>
                  <a:srgbClr val="FFFF00"/>
                </a:highlight>
                <a:ea typeface="Aptos" panose="020B0004020202020204" pitchFamily="34" charset="0"/>
              </a:rPr>
              <a:t>All articles that are products of the PRC</a:t>
            </a:r>
            <a:r>
              <a:rPr lang="en-US" sz="1500" kern="0" dirty="0">
                <a:solidFill>
                  <a:schemeClr val="tx1"/>
                </a:solidFill>
                <a:ea typeface="Aptos" panose="020B0004020202020204" pitchFamily="34" charset="0"/>
              </a:rPr>
              <a:t>, as defined by the </a:t>
            </a:r>
            <a:r>
              <a:rPr lang="en-US" sz="1500" i="1" kern="0" dirty="0">
                <a:solidFill>
                  <a:schemeClr val="tx1"/>
                </a:solidFill>
                <a:ea typeface="Aptos" panose="020B0004020202020204" pitchFamily="34" charset="0"/>
              </a:rPr>
              <a:t>Federal Register</a:t>
            </a:r>
            <a:r>
              <a:rPr lang="en-US" sz="1500" kern="0" dirty="0">
                <a:solidFill>
                  <a:schemeClr val="tx1"/>
                </a:solidFill>
                <a:ea typeface="Aptos" panose="020B0004020202020204" pitchFamily="34" charset="0"/>
              </a:rPr>
              <a:t> notice described in section 2(d) of this order (the </a:t>
            </a:r>
            <a:r>
              <a:rPr lang="en-US" sz="1500" i="1" kern="0" dirty="0">
                <a:solidFill>
                  <a:schemeClr val="tx1"/>
                </a:solidFill>
                <a:ea typeface="Aptos" panose="020B0004020202020204" pitchFamily="34" charset="0"/>
              </a:rPr>
              <a:t>Federal Register</a:t>
            </a:r>
            <a:r>
              <a:rPr lang="en-US" sz="1500" kern="0" dirty="0">
                <a:solidFill>
                  <a:schemeClr val="tx1"/>
                </a:solidFill>
                <a:ea typeface="Aptos" panose="020B0004020202020204" pitchFamily="34" charset="0"/>
              </a:rPr>
              <a:t> notice), shall be, consistent with law, </a:t>
            </a:r>
            <a:r>
              <a:rPr lang="en-US" sz="1500" kern="0" dirty="0">
                <a:solidFill>
                  <a:schemeClr val="tx1"/>
                </a:solidFill>
                <a:highlight>
                  <a:srgbClr val="FFFF00"/>
                </a:highlight>
                <a:ea typeface="Aptos" panose="020B0004020202020204" pitchFamily="34" charset="0"/>
              </a:rPr>
              <a:t>subject to an additional 10 percent ad valorem rate of duty</a:t>
            </a:r>
            <a:r>
              <a:rPr lang="en-US" sz="1500" kern="0" dirty="0">
                <a:solidFill>
                  <a:schemeClr val="tx1"/>
                </a:solidFill>
                <a:ea typeface="Aptos" panose="020B0004020202020204" pitchFamily="34" charset="0"/>
              </a:rPr>
              <a:t>.  </a:t>
            </a:r>
            <a:endParaRPr lang="en-US" sz="1500" dirty="0">
              <a:solidFill>
                <a:schemeClr val="tx1"/>
              </a:solidFill>
              <a:ea typeface="Aptos" panose="020B0004020202020204" pitchFamily="34" charset="0"/>
              <a:cs typeface="Aptos" panose="020B0004020202020204" pitchFamily="34" charset="0"/>
            </a:endParaRPr>
          </a:p>
          <a:p>
            <a:pPr marL="0" indent="0">
              <a:buNone/>
            </a:pPr>
            <a:r>
              <a:rPr lang="en-US" sz="1500" kern="0" dirty="0">
                <a:solidFill>
                  <a:schemeClr val="tx1"/>
                </a:solidFill>
                <a:ea typeface="Aptos" panose="020B0004020202020204" pitchFamily="34" charset="0"/>
              </a:rPr>
              <a:t>(g) For avoidance of doubt, </a:t>
            </a:r>
            <a:r>
              <a:rPr lang="en-US" sz="1500" kern="0" dirty="0">
                <a:solidFill>
                  <a:schemeClr val="tx1"/>
                </a:solidFill>
                <a:highlight>
                  <a:srgbClr val="FFFF00"/>
                </a:highlight>
                <a:ea typeface="Aptos" panose="020B0004020202020204" pitchFamily="34" charset="0"/>
              </a:rPr>
              <a:t>duty-free </a:t>
            </a:r>
            <a:r>
              <a:rPr lang="en-US" sz="1500" i="1" kern="0" dirty="0">
                <a:solidFill>
                  <a:schemeClr val="tx1"/>
                </a:solidFill>
                <a:highlight>
                  <a:srgbClr val="FFFF00"/>
                </a:highlight>
                <a:ea typeface="Aptos" panose="020B0004020202020204" pitchFamily="34" charset="0"/>
              </a:rPr>
              <a:t>de minimis</a:t>
            </a:r>
            <a:r>
              <a:rPr lang="en-US" sz="1500" kern="0" dirty="0">
                <a:solidFill>
                  <a:schemeClr val="tx1"/>
                </a:solidFill>
                <a:highlight>
                  <a:srgbClr val="FFFF00"/>
                </a:highlight>
                <a:ea typeface="Aptos" panose="020B0004020202020204" pitchFamily="34" charset="0"/>
              </a:rPr>
              <a:t> treatment under 19 U.S.C. 1321 shall not be available </a:t>
            </a:r>
            <a:r>
              <a:rPr lang="en-US" sz="1500" kern="0" dirty="0">
                <a:solidFill>
                  <a:schemeClr val="tx1"/>
                </a:solidFill>
                <a:ea typeface="Aptos" panose="020B0004020202020204" pitchFamily="34" charset="0"/>
              </a:rPr>
              <a:t>for the articles described in subsection (a) of this section. </a:t>
            </a:r>
          </a:p>
          <a:p>
            <a:pPr marL="0" indent="0">
              <a:buNone/>
            </a:pPr>
            <a:br>
              <a:rPr lang="en-US" sz="900" dirty="0"/>
            </a:br>
            <a:br>
              <a:rPr lang="en-US" sz="1350" dirty="0">
                <a:solidFill>
                  <a:srgbClr val="202020"/>
                </a:solidFill>
                <a:latin typeface="Courier New" panose="02070309020205020404" pitchFamily="49" charset="0"/>
                <a:ea typeface="Aptos" panose="020B0004020202020204" pitchFamily="34" charset="0"/>
                <a:cs typeface="Aptos" panose="020B0004020202020204" pitchFamily="34" charset="0"/>
              </a:rPr>
            </a:br>
            <a:r>
              <a:rPr lang="en-US" sz="1350" dirty="0">
                <a:solidFill>
                  <a:srgbClr val="202020"/>
                </a:solidFill>
                <a:latin typeface="Courier New" panose="02070309020205020404" pitchFamily="49" charset="0"/>
                <a:ea typeface="Aptos" panose="020B0004020202020204" pitchFamily="34" charset="0"/>
                <a:cs typeface="Aptos" panose="020B0004020202020204" pitchFamily="34" charset="0"/>
              </a:rPr>
              <a:t> </a:t>
            </a:r>
            <a:br>
              <a:rPr lang="en-US" sz="1050" dirty="0"/>
            </a:br>
            <a:endParaRPr lang="en-US" sz="1500" dirty="0"/>
          </a:p>
        </p:txBody>
      </p:sp>
      <p:sp>
        <p:nvSpPr>
          <p:cNvPr id="4" name="Footer Placeholder 3">
            <a:extLst>
              <a:ext uri="{FF2B5EF4-FFF2-40B4-BE49-F238E27FC236}">
                <a16:creationId xmlns:a16="http://schemas.microsoft.com/office/drawing/2014/main" id="{8ABDF9E3-0535-EE09-143C-F39E6B35213D}"/>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7595A"/>
                </a:solidFill>
                <a:effectLst/>
                <a:uLnTx/>
                <a:uFillTx/>
                <a:latin typeface="Calibri Light" panose="020F0302020204030204"/>
                <a:ea typeface="+mn-ea"/>
                <a:cs typeface="+mn-cs"/>
              </a:rPr>
              <a:t>Copyright © Sandler, Travis &amp; Rosenberg, P.A. |  www.strtrade.com |  All rights reserved.</a:t>
            </a:r>
          </a:p>
        </p:txBody>
      </p:sp>
      <p:sp>
        <p:nvSpPr>
          <p:cNvPr id="5" name="Slide Number Placeholder 4">
            <a:extLst>
              <a:ext uri="{FF2B5EF4-FFF2-40B4-BE49-F238E27FC236}">
                <a16:creationId xmlns:a16="http://schemas.microsoft.com/office/drawing/2014/main" id="{E6292073-C543-8C1A-A9CB-94A891862A0F}"/>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6CE8A1-6974-4F60-A884-8B939ED38A57}" type="slidenum">
              <a:rPr kumimoji="0" lang="en-US" sz="900" b="1" i="0" u="none" strike="noStrike" kern="1200" cap="none" spc="0" normalizeH="0" baseline="0" noProof="0">
                <a:ln>
                  <a:noFill/>
                </a:ln>
                <a:solidFill>
                  <a:srgbClr val="0D4573">
                    <a:tint val="75000"/>
                  </a:srgbClr>
                </a:solidFill>
                <a:effectLst/>
                <a:uLnTx/>
                <a:uFillTx/>
                <a:latin typeface="Calibri Light" panose="020F03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dirty="0">
              <a:ln>
                <a:noFill/>
              </a:ln>
              <a:solidFill>
                <a:srgbClr val="0D4573">
                  <a:tint val="7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109838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34CFD-8114-8316-55F4-3D27804BC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C84E57-7F80-21B0-7320-95780B967111}"/>
              </a:ext>
            </a:extLst>
          </p:cNvPr>
          <p:cNvSpPr>
            <a:spLocks noGrp="1"/>
          </p:cNvSpPr>
          <p:nvPr>
            <p:ph type="title"/>
          </p:nvPr>
        </p:nvSpPr>
        <p:spPr/>
        <p:txBody>
          <a:bodyPr/>
          <a:lstStyle/>
          <a:p>
            <a:r>
              <a:rPr lang="en-US" dirty="0"/>
              <a:t>Executive Orders</a:t>
            </a:r>
          </a:p>
        </p:txBody>
      </p:sp>
      <p:sp>
        <p:nvSpPr>
          <p:cNvPr id="3" name="Content Placeholder 2">
            <a:extLst>
              <a:ext uri="{FF2B5EF4-FFF2-40B4-BE49-F238E27FC236}">
                <a16:creationId xmlns:a16="http://schemas.microsoft.com/office/drawing/2014/main" id="{F359E763-9581-7531-74B3-C1AFB166A3C4}"/>
              </a:ext>
            </a:extLst>
          </p:cNvPr>
          <p:cNvSpPr>
            <a:spLocks noGrp="1"/>
          </p:cNvSpPr>
          <p:nvPr>
            <p:ph idx="1"/>
          </p:nvPr>
        </p:nvSpPr>
        <p:spPr/>
        <p:txBody>
          <a:bodyPr/>
          <a:lstStyle/>
          <a:p>
            <a:r>
              <a:rPr lang="en-US" sz="1800" b="1" dirty="0">
                <a:solidFill>
                  <a:schemeClr val="tx1"/>
                </a:solidFill>
              </a:rPr>
              <a:t>February 5- Federal Register Notice</a:t>
            </a:r>
          </a:p>
          <a:p>
            <a:pPr marL="0" indent="0">
              <a:buNone/>
            </a:pPr>
            <a:r>
              <a:rPr lang="en-US" sz="1800" b="1" dirty="0">
                <a:solidFill>
                  <a:schemeClr val="tx1"/>
                </a:solidFill>
              </a:rPr>
              <a:t>Implementation of Additional Duties on Products of the People’s Republic of China Pursuant to the President’s February 1, 2025 Executive Order Imposing Duties To Address the Synthetic Opioid Supply Chain in the People’s Republic of China </a:t>
            </a:r>
            <a:endParaRPr lang="en-US" sz="1350" dirty="0">
              <a:solidFill>
                <a:schemeClr val="tx1"/>
              </a:solidFill>
            </a:endParaRPr>
          </a:p>
          <a:p>
            <a:r>
              <a:rPr lang="en-US" sz="1350" dirty="0">
                <a:solidFill>
                  <a:schemeClr val="tx1"/>
                </a:solidFill>
              </a:rPr>
              <a:t>Further, the February 1, 2025 Executive Order clarifies that </a:t>
            </a:r>
            <a:r>
              <a:rPr lang="en-US" sz="1350" dirty="0">
                <a:solidFill>
                  <a:schemeClr val="tx1"/>
                </a:solidFill>
                <a:highlight>
                  <a:srgbClr val="FFFF00"/>
                </a:highlight>
              </a:rPr>
              <a:t>duty-free </a:t>
            </a:r>
            <a:r>
              <a:rPr lang="en-US" sz="1350" i="1" dirty="0">
                <a:solidFill>
                  <a:schemeClr val="tx1"/>
                </a:solidFill>
                <a:highlight>
                  <a:srgbClr val="FFFF00"/>
                </a:highlight>
              </a:rPr>
              <a:t>de minimis </a:t>
            </a:r>
            <a:r>
              <a:rPr lang="en-US" sz="1350" dirty="0">
                <a:solidFill>
                  <a:schemeClr val="tx1"/>
                </a:solidFill>
              </a:rPr>
              <a:t>treatment under 19 U.S.C. 1321 </a:t>
            </a:r>
            <a:r>
              <a:rPr lang="en-US" sz="1350" dirty="0">
                <a:solidFill>
                  <a:schemeClr val="tx1"/>
                </a:solidFill>
                <a:highlight>
                  <a:srgbClr val="FFFF00"/>
                </a:highlight>
              </a:rPr>
              <a:t>shall not be available </a:t>
            </a:r>
            <a:r>
              <a:rPr lang="en-US" sz="1350" dirty="0">
                <a:solidFill>
                  <a:schemeClr val="tx1"/>
                </a:solidFill>
              </a:rPr>
              <a:t>for the </a:t>
            </a:r>
            <a:r>
              <a:rPr lang="en-US" sz="1350" dirty="0">
                <a:solidFill>
                  <a:schemeClr val="tx1"/>
                </a:solidFill>
                <a:highlight>
                  <a:srgbClr val="FFFF00"/>
                </a:highlight>
              </a:rPr>
              <a:t>articles of China subject to the additional 10 percent </a:t>
            </a:r>
            <a:r>
              <a:rPr lang="en-US" sz="1350" dirty="0">
                <a:solidFill>
                  <a:schemeClr val="tx1"/>
                </a:solidFill>
              </a:rPr>
              <a:t>ad valorem rate of duty. Accordingly, articles covered by heading 9903.01.20 shall not be eligible for the administrative exemption from duty and certain taxes at 19 U.S.C. 1321(a)(2)(C)— the so-called ‘‘de minimis’’ exemption.</a:t>
            </a:r>
          </a:p>
          <a:p>
            <a:r>
              <a:rPr lang="en-US" sz="1350" dirty="0">
                <a:solidFill>
                  <a:schemeClr val="tx1"/>
                </a:solidFill>
              </a:rPr>
              <a:t>In order to protect the revenue of the United States and effectively carry out the Executive Order’s instruction to exclude such articles from eligibility for the </a:t>
            </a:r>
            <a:r>
              <a:rPr lang="en-US" sz="1350" i="1" dirty="0">
                <a:solidFill>
                  <a:schemeClr val="tx1"/>
                </a:solidFill>
              </a:rPr>
              <a:t>de minimis </a:t>
            </a:r>
            <a:r>
              <a:rPr lang="en-US" sz="1350" dirty="0">
                <a:solidFill>
                  <a:schemeClr val="tx1"/>
                </a:solidFill>
              </a:rPr>
              <a:t>exemption, including with respect to shipments arriving by international mail from China, CBP has determined that, in accordance with 19 CFR 145.12(a)(1), it is necessary to </a:t>
            </a:r>
            <a:r>
              <a:rPr lang="en-US" sz="1350" dirty="0">
                <a:solidFill>
                  <a:schemeClr val="tx1"/>
                </a:solidFill>
                <a:highlight>
                  <a:srgbClr val="FFFF00"/>
                </a:highlight>
              </a:rPr>
              <a:t>require formal entry for all mail shipments from China</a:t>
            </a:r>
            <a:r>
              <a:rPr lang="en-US" sz="1350" dirty="0">
                <a:solidFill>
                  <a:schemeClr val="tx1"/>
                </a:solidFill>
              </a:rPr>
              <a:t>. Without regard to their value, </a:t>
            </a:r>
            <a:r>
              <a:rPr lang="en-US" sz="1350" dirty="0">
                <a:solidFill>
                  <a:schemeClr val="tx1"/>
                </a:solidFill>
                <a:highlight>
                  <a:srgbClr val="FFFF00"/>
                </a:highlight>
              </a:rPr>
              <a:t>no mail shipments from China will be cleared or released by CBP unless and until formal entry is properly filed</a:t>
            </a:r>
            <a:r>
              <a:rPr lang="en-US" sz="1350" dirty="0">
                <a:solidFill>
                  <a:schemeClr val="tx1"/>
                </a:solidFill>
              </a:rPr>
              <a:t>.</a:t>
            </a:r>
          </a:p>
          <a:p>
            <a:pPr marL="0" indent="0">
              <a:buNone/>
            </a:pPr>
            <a:br>
              <a:rPr lang="en-US" sz="900" dirty="0"/>
            </a:br>
            <a:br>
              <a:rPr lang="en-US" sz="1350" dirty="0">
                <a:solidFill>
                  <a:srgbClr val="202020"/>
                </a:solidFill>
                <a:latin typeface="Courier New" panose="02070309020205020404" pitchFamily="49" charset="0"/>
                <a:ea typeface="Aptos" panose="020B0004020202020204" pitchFamily="34" charset="0"/>
                <a:cs typeface="Aptos" panose="020B0004020202020204" pitchFamily="34" charset="0"/>
              </a:rPr>
            </a:br>
            <a:r>
              <a:rPr lang="en-US" sz="1350" dirty="0">
                <a:solidFill>
                  <a:srgbClr val="202020"/>
                </a:solidFill>
                <a:latin typeface="Courier New" panose="02070309020205020404" pitchFamily="49" charset="0"/>
                <a:ea typeface="Aptos" panose="020B0004020202020204" pitchFamily="34" charset="0"/>
                <a:cs typeface="Aptos" panose="020B0004020202020204" pitchFamily="34" charset="0"/>
              </a:rPr>
              <a:t> </a:t>
            </a:r>
            <a:br>
              <a:rPr lang="en-US" sz="1050" dirty="0"/>
            </a:br>
            <a:endParaRPr lang="en-US" sz="1500" dirty="0"/>
          </a:p>
        </p:txBody>
      </p:sp>
      <p:sp>
        <p:nvSpPr>
          <p:cNvPr id="4" name="Footer Placeholder 3">
            <a:extLst>
              <a:ext uri="{FF2B5EF4-FFF2-40B4-BE49-F238E27FC236}">
                <a16:creationId xmlns:a16="http://schemas.microsoft.com/office/drawing/2014/main" id="{F9F533EF-0545-2756-DFA9-A924F222A3DB}"/>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7595A"/>
                </a:solidFill>
                <a:effectLst/>
                <a:uLnTx/>
                <a:uFillTx/>
                <a:latin typeface="Calibri Light" panose="020F0302020204030204"/>
                <a:ea typeface="+mn-ea"/>
                <a:cs typeface="+mn-cs"/>
              </a:rPr>
              <a:t>Copyright © Sandler, Travis &amp; Rosenberg, P.A. |  www.strtrade.com |  All rights reserved.</a:t>
            </a:r>
          </a:p>
        </p:txBody>
      </p:sp>
      <p:sp>
        <p:nvSpPr>
          <p:cNvPr id="5" name="Slide Number Placeholder 4">
            <a:extLst>
              <a:ext uri="{FF2B5EF4-FFF2-40B4-BE49-F238E27FC236}">
                <a16:creationId xmlns:a16="http://schemas.microsoft.com/office/drawing/2014/main" id="{92A7462B-B495-FEF2-0EE0-701F4A34323C}"/>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6CE8A1-6974-4F60-A884-8B939ED38A57}" type="slidenum">
              <a:rPr kumimoji="0" lang="en-US" sz="900" b="1" i="0" u="none" strike="noStrike" kern="1200" cap="none" spc="0" normalizeH="0" baseline="0" noProof="0">
                <a:ln>
                  <a:noFill/>
                </a:ln>
                <a:solidFill>
                  <a:srgbClr val="0D4573">
                    <a:tint val="75000"/>
                  </a:srgbClr>
                </a:solidFill>
                <a:effectLst/>
                <a:uLnTx/>
                <a:uFillTx/>
                <a:latin typeface="Calibri Light" panose="020F03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dirty="0">
              <a:ln>
                <a:noFill/>
              </a:ln>
              <a:solidFill>
                <a:srgbClr val="0D4573">
                  <a:tint val="7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819848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57636-D157-6B2C-537F-ED2611D69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61DA0C-EA49-93F1-A838-A320493DFD50}"/>
              </a:ext>
            </a:extLst>
          </p:cNvPr>
          <p:cNvSpPr>
            <a:spLocks noGrp="1"/>
          </p:cNvSpPr>
          <p:nvPr>
            <p:ph type="title"/>
          </p:nvPr>
        </p:nvSpPr>
        <p:spPr/>
        <p:txBody>
          <a:bodyPr/>
          <a:lstStyle/>
          <a:p>
            <a:r>
              <a:rPr lang="en-US" dirty="0"/>
              <a:t>Executive Orders</a:t>
            </a:r>
          </a:p>
        </p:txBody>
      </p:sp>
      <p:sp>
        <p:nvSpPr>
          <p:cNvPr id="3" name="Content Placeholder 2">
            <a:extLst>
              <a:ext uri="{FF2B5EF4-FFF2-40B4-BE49-F238E27FC236}">
                <a16:creationId xmlns:a16="http://schemas.microsoft.com/office/drawing/2014/main" id="{AC4A12CD-EA67-3DE3-4A54-1D03427C517E}"/>
              </a:ext>
            </a:extLst>
          </p:cNvPr>
          <p:cNvSpPr>
            <a:spLocks noGrp="1"/>
          </p:cNvSpPr>
          <p:nvPr>
            <p:ph idx="1"/>
          </p:nvPr>
        </p:nvSpPr>
        <p:spPr/>
        <p:txBody>
          <a:bodyPr/>
          <a:lstStyle/>
          <a:p>
            <a:r>
              <a:rPr lang="en-US" sz="1800" b="1" dirty="0">
                <a:solidFill>
                  <a:schemeClr val="tx1"/>
                </a:solidFill>
              </a:rPr>
              <a:t>February 5 - Amendment to Duties Addressing the Synthetic Opioid Supply Chain in the People’s Republic of China </a:t>
            </a:r>
            <a:br>
              <a:rPr lang="en-US" sz="1800" dirty="0">
                <a:solidFill>
                  <a:schemeClr val="tx1"/>
                </a:solidFill>
              </a:rPr>
            </a:br>
            <a:endParaRPr lang="en-US" sz="1800" dirty="0">
              <a:solidFill>
                <a:schemeClr val="tx1"/>
              </a:solidFill>
            </a:endParaRPr>
          </a:p>
          <a:p>
            <a:pPr marL="0" indent="0">
              <a:buNone/>
            </a:pPr>
            <a:r>
              <a:rPr lang="en-US" sz="1800" dirty="0">
                <a:solidFill>
                  <a:schemeClr val="tx1"/>
                </a:solidFill>
              </a:rPr>
              <a:t>Specifically, as amended, subsection (g) of section 2 of the February 1, 2025 Executive order provides that duty-free </a:t>
            </a:r>
            <a:r>
              <a:rPr lang="en-US" sz="1800" i="1" dirty="0">
                <a:solidFill>
                  <a:schemeClr val="tx1"/>
                </a:solidFill>
                <a:highlight>
                  <a:srgbClr val="FFFF00"/>
                </a:highlight>
              </a:rPr>
              <a:t>de minimis </a:t>
            </a:r>
            <a:r>
              <a:rPr lang="en-US" sz="1800" dirty="0">
                <a:solidFill>
                  <a:schemeClr val="tx1"/>
                </a:solidFill>
                <a:highlight>
                  <a:srgbClr val="FFFF00"/>
                </a:highlight>
              </a:rPr>
              <a:t>treatment </a:t>
            </a:r>
            <a:r>
              <a:rPr lang="en-US" sz="1800" dirty="0">
                <a:solidFill>
                  <a:schemeClr val="tx1"/>
                </a:solidFill>
              </a:rPr>
              <a:t>under 19 U.S.C. 1321 is </a:t>
            </a:r>
            <a:r>
              <a:rPr lang="en-US" sz="1800" dirty="0">
                <a:solidFill>
                  <a:schemeClr val="tx1"/>
                </a:solidFill>
                <a:highlight>
                  <a:srgbClr val="FFFF00"/>
                </a:highlight>
              </a:rPr>
              <a:t>available for otherwise eligible covered articles</a:t>
            </a:r>
            <a:r>
              <a:rPr lang="en-US" sz="1800" dirty="0">
                <a:solidFill>
                  <a:schemeClr val="tx1"/>
                </a:solidFill>
              </a:rPr>
              <a:t> described in the Executive order, but shall </a:t>
            </a:r>
            <a:r>
              <a:rPr lang="en-US" sz="1800" dirty="0">
                <a:solidFill>
                  <a:schemeClr val="tx1"/>
                </a:solidFill>
                <a:highlight>
                  <a:srgbClr val="FFFF00"/>
                </a:highlight>
              </a:rPr>
              <a:t>cease to be available </a:t>
            </a:r>
            <a:r>
              <a:rPr lang="en-US" sz="1800" dirty="0">
                <a:solidFill>
                  <a:schemeClr val="tx1"/>
                </a:solidFill>
              </a:rPr>
              <a:t>for such articles upon notification by the Secretary of Commerce, in consultation with the Secretary of the Treasury, to the President </a:t>
            </a:r>
            <a:r>
              <a:rPr lang="en-US" sz="1800" dirty="0">
                <a:solidFill>
                  <a:schemeClr val="tx1"/>
                </a:solidFill>
                <a:highlight>
                  <a:srgbClr val="FFFF00"/>
                </a:highlight>
              </a:rPr>
              <a:t>that adequate systems are in place to fully and expediently process and collect tariff revenue </a:t>
            </a:r>
            <a:r>
              <a:rPr lang="en-US" sz="1800" dirty="0">
                <a:solidFill>
                  <a:schemeClr val="tx1"/>
                </a:solidFill>
              </a:rPr>
              <a:t>applicable pursuant to subsection (a) of section 2 of the Executive order for covered articles otherwise eligible for </a:t>
            </a:r>
            <a:r>
              <a:rPr lang="en-US" sz="1800" i="1" dirty="0">
                <a:solidFill>
                  <a:schemeClr val="tx1"/>
                </a:solidFill>
              </a:rPr>
              <a:t>de minimis </a:t>
            </a:r>
            <a:r>
              <a:rPr lang="en-US" sz="1800" dirty="0">
                <a:solidFill>
                  <a:schemeClr val="tx1"/>
                </a:solidFill>
              </a:rPr>
              <a:t>treatment. </a:t>
            </a:r>
            <a:br>
              <a:rPr lang="en-US" sz="1050" dirty="0"/>
            </a:br>
            <a:endParaRPr lang="en-US" sz="1500" dirty="0"/>
          </a:p>
        </p:txBody>
      </p:sp>
      <p:sp>
        <p:nvSpPr>
          <p:cNvPr id="4" name="Footer Placeholder 3">
            <a:extLst>
              <a:ext uri="{FF2B5EF4-FFF2-40B4-BE49-F238E27FC236}">
                <a16:creationId xmlns:a16="http://schemas.microsoft.com/office/drawing/2014/main" id="{D6882CAC-01AE-0C82-3DC7-85B287CFC449}"/>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7595A"/>
                </a:solidFill>
                <a:effectLst/>
                <a:uLnTx/>
                <a:uFillTx/>
                <a:latin typeface="Calibri Light" panose="020F0302020204030204"/>
                <a:ea typeface="+mn-ea"/>
                <a:cs typeface="+mn-cs"/>
              </a:rPr>
              <a:t>Copyright © Sandler, Travis &amp; Rosenberg, P.A. |  www.strtrade.com |  All rights reserved.</a:t>
            </a:r>
          </a:p>
        </p:txBody>
      </p:sp>
      <p:sp>
        <p:nvSpPr>
          <p:cNvPr id="5" name="Slide Number Placeholder 4">
            <a:extLst>
              <a:ext uri="{FF2B5EF4-FFF2-40B4-BE49-F238E27FC236}">
                <a16:creationId xmlns:a16="http://schemas.microsoft.com/office/drawing/2014/main" id="{ACBC95F9-8758-8E07-DF0A-ECEF45D9E305}"/>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6CE8A1-6974-4F60-A884-8B939ED38A57}" type="slidenum">
              <a:rPr kumimoji="0" lang="en-US" sz="900" b="1" i="0" u="none" strike="noStrike" kern="1200" cap="none" spc="0" normalizeH="0" baseline="0" noProof="0">
                <a:ln>
                  <a:noFill/>
                </a:ln>
                <a:solidFill>
                  <a:srgbClr val="0D4573">
                    <a:tint val="75000"/>
                  </a:srgbClr>
                </a:solidFill>
                <a:effectLst/>
                <a:uLnTx/>
                <a:uFillTx/>
                <a:latin typeface="Calibri Light" panose="020F03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dirty="0">
              <a:ln>
                <a:noFill/>
              </a:ln>
              <a:solidFill>
                <a:srgbClr val="0D4573">
                  <a:tint val="7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543640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8DE27-70EE-2584-2FBD-D2CFA81B1A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75E29E-AFD7-992B-7C6E-5D93515B0FC3}"/>
              </a:ext>
            </a:extLst>
          </p:cNvPr>
          <p:cNvSpPr>
            <a:spLocks noGrp="1"/>
          </p:cNvSpPr>
          <p:nvPr>
            <p:ph type="title"/>
          </p:nvPr>
        </p:nvSpPr>
        <p:spPr>
          <a:xfrm>
            <a:off x="833541" y="857250"/>
            <a:ext cx="8310460" cy="451906"/>
          </a:xfrm>
        </p:spPr>
        <p:txBody>
          <a:bodyPr/>
          <a:lstStyle/>
          <a:p>
            <a:r>
              <a:rPr lang="en-US" dirty="0"/>
              <a:t>Executive Orders</a:t>
            </a:r>
          </a:p>
        </p:txBody>
      </p:sp>
      <p:sp>
        <p:nvSpPr>
          <p:cNvPr id="3" name="Content Placeholder 2">
            <a:extLst>
              <a:ext uri="{FF2B5EF4-FFF2-40B4-BE49-F238E27FC236}">
                <a16:creationId xmlns:a16="http://schemas.microsoft.com/office/drawing/2014/main" id="{A0C84545-F2AE-EAD6-B9EB-A6481561224D}"/>
              </a:ext>
            </a:extLst>
          </p:cNvPr>
          <p:cNvSpPr>
            <a:spLocks noGrp="1"/>
          </p:cNvSpPr>
          <p:nvPr>
            <p:ph idx="1"/>
          </p:nvPr>
        </p:nvSpPr>
        <p:spPr>
          <a:xfrm>
            <a:off x="676276" y="1309156"/>
            <a:ext cx="8381999" cy="3263504"/>
          </a:xfrm>
        </p:spPr>
        <p:txBody>
          <a:bodyPr/>
          <a:lstStyle/>
          <a:p>
            <a:r>
              <a:rPr lang="en-US" sz="1500" b="1" dirty="0">
                <a:solidFill>
                  <a:schemeClr val="tx1"/>
                </a:solidFill>
              </a:rPr>
              <a:t>April 2 – Further Amendment to Duties Addressing the Synthetic Opioid Supply Chain in the People’s Republic of China </a:t>
            </a:r>
          </a:p>
          <a:p>
            <a:r>
              <a:rPr lang="en-US" sz="1500" b="1" dirty="0">
                <a:solidFill>
                  <a:schemeClr val="tx1"/>
                </a:solidFill>
              </a:rPr>
              <a:t>April 8 – Amendment to Reciprocal Tariffs and Updated Duties as Applied to Low-Value Imports from the People’s Republic of China</a:t>
            </a:r>
            <a:endParaRPr lang="en-US" sz="1500" dirty="0">
              <a:solidFill>
                <a:schemeClr val="tx1"/>
              </a:solidFill>
            </a:endParaRPr>
          </a:p>
          <a:p>
            <a:r>
              <a:rPr lang="en-US" sz="1350" kern="100" dirty="0">
                <a:solidFill>
                  <a:srgbClr val="212121"/>
                </a:solidFill>
                <a:latin typeface="Arial" panose="020B0604020202020204" pitchFamily="34" charset="0"/>
                <a:ea typeface="Times New Roman" panose="02020603050405020304" pitchFamily="18" charset="0"/>
                <a:cs typeface="Times New Roman" panose="02020603050405020304" pitchFamily="18" charset="0"/>
              </a:rPr>
              <a:t>Non-International Postal Shipping:</a:t>
            </a:r>
            <a:endParaRPr lang="en-US" sz="1350" kern="100" dirty="0">
              <a:solidFill>
                <a:srgbClr val="212121"/>
              </a:solidFill>
              <a:latin typeface="Aptos" panose="020B0004020202020204" pitchFamily="34" charset="0"/>
              <a:ea typeface="Aptos" panose="020B0004020202020204" pitchFamily="34" charset="0"/>
              <a:cs typeface="Times New Roman" panose="02020603050405020304" pitchFamily="18" charset="0"/>
            </a:endParaRPr>
          </a:p>
          <a:p>
            <a:pPr marL="557213" lvl="1" indent="-214313" fontAlgn="ctr">
              <a:lnSpc>
                <a:spcPct val="107000"/>
              </a:lnSpc>
              <a:spcBef>
                <a:spcPts val="0"/>
              </a:spcBef>
              <a:spcAft>
                <a:spcPts val="600"/>
              </a:spcAft>
              <a:buSzPts val="1000"/>
              <a:buFont typeface="Symbol" panose="05050102010706020507" pitchFamily="18" charset="2"/>
              <a:buChar char=""/>
              <a:tabLst>
                <a:tab pos="685800" algn="l"/>
              </a:tabLst>
            </a:pPr>
            <a:r>
              <a:rPr lang="en-US" sz="1350" kern="100" dirty="0">
                <a:solidFill>
                  <a:srgbClr val="212121"/>
                </a:solidFill>
                <a:latin typeface="Arial" panose="020B0604020202020204" pitchFamily="34" charset="0"/>
                <a:ea typeface="Times New Roman" panose="02020603050405020304" pitchFamily="18" charset="0"/>
                <a:cs typeface="Times New Roman" panose="02020603050405020304" pitchFamily="18" charset="0"/>
              </a:rPr>
              <a:t>Goods that are country of origin China (including Hong Kong) that are shipped by any means other than by international postal network - are ineligible for Section 321/de minimis effective 12:01 am EDT May 2, 2025.Packages from Macau remain eligible for de minimis but a recommendation for extending the prohibition to Macau is to be issued within 90 days.</a:t>
            </a:r>
            <a:endParaRPr lang="en-US" sz="1350" kern="100" dirty="0">
              <a:solidFill>
                <a:srgbClr val="212121"/>
              </a:solidFill>
              <a:latin typeface="Aptos" panose="020B0004020202020204" pitchFamily="34" charset="0"/>
              <a:ea typeface="Aptos" panose="020B0004020202020204" pitchFamily="34" charset="0"/>
              <a:cs typeface="Times New Roman" panose="02020603050405020304" pitchFamily="18" charset="0"/>
            </a:endParaRPr>
          </a:p>
          <a:p>
            <a:pPr marL="557213" lvl="1" indent="-214313" fontAlgn="ctr">
              <a:lnSpc>
                <a:spcPct val="107000"/>
              </a:lnSpc>
              <a:spcBef>
                <a:spcPts val="0"/>
              </a:spcBef>
              <a:spcAft>
                <a:spcPts val="600"/>
              </a:spcAft>
              <a:buSzPts val="1000"/>
              <a:buFont typeface="Symbol" panose="05050102010706020507" pitchFamily="18" charset="2"/>
              <a:buChar char=""/>
              <a:tabLst>
                <a:tab pos="685800" algn="l"/>
              </a:tabLst>
            </a:pPr>
            <a:r>
              <a:rPr lang="en-US" sz="1350" kern="100" dirty="0">
                <a:solidFill>
                  <a:srgbClr val="212121"/>
                </a:solidFill>
                <a:latin typeface="Arial" panose="020B0604020202020204" pitchFamily="34" charset="0"/>
                <a:ea typeface="Times New Roman" panose="02020603050405020304" pitchFamily="18" charset="0"/>
                <a:cs typeface="Times New Roman" panose="02020603050405020304" pitchFamily="18" charset="0"/>
              </a:rPr>
              <a:t>All entries must be made by an entity qualified to make entry using formal or informal entry in the Automated Commercial Environment (ACE)</a:t>
            </a:r>
            <a:endParaRPr lang="en-US" sz="1350" kern="100" dirty="0">
              <a:solidFill>
                <a:srgbClr val="212121"/>
              </a:solidFill>
              <a:latin typeface="Aptos" panose="020B0004020202020204" pitchFamily="34" charset="0"/>
              <a:ea typeface="Aptos" panose="020B0004020202020204" pitchFamily="34" charset="0"/>
              <a:cs typeface="Times New Roman" panose="02020603050405020304" pitchFamily="18" charset="0"/>
            </a:endParaRPr>
          </a:p>
          <a:p>
            <a:pPr marL="257175" indent="-257175" fontAlgn="ctr">
              <a:lnSpc>
                <a:spcPct val="107000"/>
              </a:lnSpc>
              <a:spcBef>
                <a:spcPts val="0"/>
              </a:spcBef>
              <a:spcAft>
                <a:spcPts val="600"/>
              </a:spcAft>
              <a:buSzPts val="1000"/>
              <a:buFont typeface="Symbol" panose="05050102010706020507" pitchFamily="18" charset="2"/>
              <a:buChar char=""/>
              <a:tabLst>
                <a:tab pos="342900" algn="l"/>
              </a:tabLst>
            </a:pPr>
            <a:r>
              <a:rPr lang="en-US" sz="1350" kern="100" dirty="0">
                <a:solidFill>
                  <a:srgbClr val="212121"/>
                </a:solidFill>
                <a:latin typeface="Arial" panose="020B0604020202020204" pitchFamily="34" charset="0"/>
                <a:ea typeface="Times New Roman" panose="02020603050405020304" pitchFamily="18" charset="0"/>
                <a:cs typeface="Times New Roman" panose="02020603050405020304" pitchFamily="18" charset="0"/>
              </a:rPr>
              <a:t>International Postal Shipping:</a:t>
            </a:r>
            <a:endParaRPr lang="en-US" sz="1350" kern="100" dirty="0">
              <a:solidFill>
                <a:srgbClr val="212121"/>
              </a:solidFill>
              <a:latin typeface="Aptos" panose="020B0004020202020204" pitchFamily="34" charset="0"/>
              <a:ea typeface="Aptos" panose="020B0004020202020204" pitchFamily="34" charset="0"/>
              <a:cs typeface="Times New Roman" panose="02020603050405020304" pitchFamily="18" charset="0"/>
            </a:endParaRPr>
          </a:p>
          <a:p>
            <a:pPr marL="557213" lvl="1" indent="-214313" fontAlgn="ctr">
              <a:lnSpc>
                <a:spcPct val="107000"/>
              </a:lnSpc>
              <a:spcBef>
                <a:spcPts val="0"/>
              </a:spcBef>
              <a:spcAft>
                <a:spcPts val="600"/>
              </a:spcAft>
              <a:buSzPts val="1000"/>
              <a:buFont typeface="Symbol" panose="05050102010706020507" pitchFamily="18" charset="2"/>
              <a:buChar char=""/>
              <a:tabLst>
                <a:tab pos="685800" algn="l"/>
              </a:tabLst>
            </a:pPr>
            <a:r>
              <a:rPr lang="en-US" sz="1350" kern="100" dirty="0">
                <a:solidFill>
                  <a:srgbClr val="212121"/>
                </a:solidFill>
                <a:latin typeface="Arial" panose="020B0604020202020204" pitchFamily="34" charset="0"/>
                <a:ea typeface="Times New Roman" panose="02020603050405020304" pitchFamily="18" charset="0"/>
                <a:cs typeface="Times New Roman" panose="02020603050405020304" pitchFamily="18" charset="0"/>
              </a:rPr>
              <a:t>Goods that are country of origin China (Hong Kong) that are shipped by international postal networks that would otherwise be eligible will be subject to a duty rate equal to either:</a:t>
            </a:r>
            <a:endParaRPr lang="en-US" sz="1350" kern="100" dirty="0">
              <a:solidFill>
                <a:srgbClr val="212121"/>
              </a:solidFill>
              <a:latin typeface="Aptos" panose="020B0004020202020204" pitchFamily="34" charset="0"/>
              <a:ea typeface="Aptos" panose="020B0004020202020204" pitchFamily="34" charset="0"/>
              <a:cs typeface="Times New Roman" panose="02020603050405020304" pitchFamily="18" charset="0"/>
            </a:endParaRPr>
          </a:p>
          <a:p>
            <a:pPr marL="857250" lvl="2" indent="-171450" fontAlgn="ctr">
              <a:lnSpc>
                <a:spcPct val="107000"/>
              </a:lnSpc>
              <a:spcBef>
                <a:spcPts val="0"/>
              </a:spcBef>
              <a:spcAft>
                <a:spcPts val="600"/>
              </a:spcAft>
              <a:buSzPts val="1000"/>
              <a:buFont typeface="Symbol" panose="05050102010706020507" pitchFamily="18" charset="2"/>
              <a:buChar char=""/>
              <a:tabLst>
                <a:tab pos="1028700" algn="l"/>
              </a:tabLst>
            </a:pPr>
            <a:r>
              <a:rPr lang="en-US" sz="1350" strike="sngStrike" kern="100" dirty="0">
                <a:solidFill>
                  <a:srgbClr val="212121"/>
                </a:solidFill>
                <a:latin typeface="Arial" panose="020B0604020202020204" pitchFamily="34" charset="0"/>
                <a:ea typeface="Times New Roman" panose="02020603050405020304" pitchFamily="18" charset="0"/>
                <a:cs typeface="Times New Roman" panose="02020603050405020304" pitchFamily="18" charset="0"/>
              </a:rPr>
              <a:t>30%</a:t>
            </a:r>
            <a:r>
              <a:rPr lang="en-US" sz="1350" kern="100" dirty="0">
                <a:solidFill>
                  <a:srgbClr val="212121"/>
                </a:solidFill>
                <a:latin typeface="Arial" panose="020B0604020202020204" pitchFamily="34" charset="0"/>
                <a:ea typeface="Times New Roman" panose="02020603050405020304" pitchFamily="18" charset="0"/>
                <a:cs typeface="Times New Roman" panose="02020603050405020304" pitchFamily="18" charset="0"/>
              </a:rPr>
              <a:t> </a:t>
            </a:r>
            <a:r>
              <a:rPr lang="en-US" sz="1350" b="1" kern="1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90%</a:t>
            </a:r>
            <a:r>
              <a:rPr lang="en-US" sz="1350" kern="100" dirty="0">
                <a:solidFill>
                  <a:srgbClr val="212121"/>
                </a:solidFill>
                <a:latin typeface="Arial" panose="020B0604020202020204" pitchFamily="34" charset="0"/>
                <a:ea typeface="Times New Roman" panose="02020603050405020304" pitchFamily="18" charset="0"/>
                <a:cs typeface="Times New Roman" panose="02020603050405020304" pitchFamily="18" charset="0"/>
              </a:rPr>
              <a:t> of their value effective 12:01 am EDT May 2, 2025; OR</a:t>
            </a:r>
            <a:endParaRPr lang="en-US" sz="1350" strike="sngStrike" kern="100" dirty="0">
              <a:solidFill>
                <a:srgbClr val="212121"/>
              </a:solidFill>
              <a:latin typeface="Aptos" panose="020B0004020202020204" pitchFamily="34" charset="0"/>
              <a:ea typeface="Aptos" panose="020B0004020202020204" pitchFamily="34" charset="0"/>
              <a:cs typeface="Times New Roman" panose="02020603050405020304" pitchFamily="18" charset="0"/>
            </a:endParaRPr>
          </a:p>
          <a:p>
            <a:pPr marL="857250" lvl="2" indent="-171450" fontAlgn="ctr">
              <a:lnSpc>
                <a:spcPct val="107000"/>
              </a:lnSpc>
              <a:spcBef>
                <a:spcPts val="0"/>
              </a:spcBef>
              <a:spcAft>
                <a:spcPts val="600"/>
              </a:spcAft>
              <a:buSzPts val="1000"/>
              <a:buFont typeface="Symbol" panose="05050102010706020507" pitchFamily="18" charset="2"/>
              <a:buChar char=""/>
              <a:tabLst>
                <a:tab pos="1028700" algn="l"/>
              </a:tabLst>
            </a:pPr>
            <a:r>
              <a:rPr lang="en-US" sz="1350" strike="sngStrike" kern="100" dirty="0">
                <a:solidFill>
                  <a:srgbClr val="212121"/>
                </a:solidFill>
                <a:latin typeface="Arial" panose="020B0604020202020204" pitchFamily="34" charset="0"/>
                <a:ea typeface="Times New Roman" panose="02020603050405020304" pitchFamily="18" charset="0"/>
                <a:cs typeface="Times New Roman" panose="02020603050405020304" pitchFamily="18" charset="0"/>
              </a:rPr>
              <a:t>$25</a:t>
            </a:r>
            <a:r>
              <a:rPr lang="en-US" sz="1350" kern="100" dirty="0">
                <a:solidFill>
                  <a:srgbClr val="212121"/>
                </a:solidFill>
                <a:latin typeface="Arial" panose="020B0604020202020204" pitchFamily="34" charset="0"/>
                <a:ea typeface="Times New Roman" panose="02020603050405020304" pitchFamily="18" charset="0"/>
                <a:cs typeface="Times New Roman" panose="02020603050405020304" pitchFamily="18" charset="0"/>
              </a:rPr>
              <a:t> </a:t>
            </a:r>
            <a:r>
              <a:rPr lang="en-US" sz="1350" b="1" kern="1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$75</a:t>
            </a:r>
            <a:r>
              <a:rPr lang="en-US" sz="1350" kern="100" dirty="0">
                <a:solidFill>
                  <a:srgbClr val="212121"/>
                </a:solidFill>
                <a:latin typeface="Arial" panose="020B0604020202020204" pitchFamily="34" charset="0"/>
                <a:ea typeface="Times New Roman" panose="02020603050405020304" pitchFamily="18" charset="0"/>
                <a:cs typeface="Times New Roman" panose="02020603050405020304" pitchFamily="18" charset="0"/>
              </a:rPr>
              <a:t> per item effective 12:01 am EDT May 2, 2025 – before 12:01 am EDT June 1, 2025.</a:t>
            </a:r>
            <a:r>
              <a:rPr lang="en-US" sz="1350" kern="100" dirty="0">
                <a:solidFill>
                  <a:srgbClr val="212121"/>
                </a:solidFill>
                <a:latin typeface="Aptos" panose="020B0004020202020204" pitchFamily="34" charset="0"/>
                <a:ea typeface="Times New Roman" panose="02020603050405020304" pitchFamily="18" charset="0"/>
                <a:cs typeface="Times New Roman" panose="02020603050405020304" pitchFamily="18" charset="0"/>
              </a:rPr>
              <a:t> </a:t>
            </a:r>
            <a:r>
              <a:rPr lang="en-US" sz="1350" kern="100" dirty="0">
                <a:solidFill>
                  <a:srgbClr val="212121"/>
                </a:solidFill>
                <a:latin typeface="Arial" panose="020B0604020202020204" pitchFamily="34" charset="0"/>
                <a:ea typeface="Times New Roman" panose="02020603050405020304" pitchFamily="18" charset="0"/>
                <a:cs typeface="Times New Roman" panose="02020603050405020304" pitchFamily="18" charset="0"/>
              </a:rPr>
              <a:t> </a:t>
            </a:r>
            <a:r>
              <a:rPr lang="en-US" sz="1350" strike="sngStrike" kern="100" dirty="0">
                <a:solidFill>
                  <a:srgbClr val="212121"/>
                </a:solidFill>
                <a:latin typeface="Arial" panose="020B0604020202020204" pitchFamily="34" charset="0"/>
                <a:ea typeface="Times New Roman" panose="02020603050405020304" pitchFamily="18" charset="0"/>
                <a:cs typeface="Times New Roman" panose="02020603050405020304" pitchFamily="18" charset="0"/>
              </a:rPr>
              <a:t>$50</a:t>
            </a:r>
            <a:r>
              <a:rPr lang="en-US" sz="1350" kern="100" dirty="0">
                <a:solidFill>
                  <a:srgbClr val="212121"/>
                </a:solidFill>
                <a:latin typeface="Arial" panose="020B0604020202020204" pitchFamily="34" charset="0"/>
                <a:ea typeface="Times New Roman" panose="02020603050405020304" pitchFamily="18" charset="0"/>
                <a:cs typeface="Times New Roman" panose="02020603050405020304" pitchFamily="18" charset="0"/>
              </a:rPr>
              <a:t> </a:t>
            </a:r>
            <a:r>
              <a:rPr lang="en-US" sz="1350" b="1" kern="1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$150</a:t>
            </a:r>
            <a:r>
              <a:rPr lang="en-US" sz="1350" kern="100" dirty="0">
                <a:solidFill>
                  <a:srgbClr val="212121"/>
                </a:solidFill>
                <a:latin typeface="Arial" panose="020B0604020202020204" pitchFamily="34" charset="0"/>
                <a:ea typeface="Times New Roman" panose="02020603050405020304" pitchFamily="18" charset="0"/>
                <a:cs typeface="Times New Roman" panose="02020603050405020304" pitchFamily="18" charset="0"/>
              </a:rPr>
              <a:t> per item effective 12:01 am EDT June 1, 2025</a:t>
            </a:r>
            <a:endParaRPr lang="en-US" sz="1350" kern="100" dirty="0">
              <a:solidFill>
                <a:srgbClr val="212121"/>
              </a:solidFill>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55EFBC7-5559-F94F-E088-093CAD058755}"/>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7595A"/>
                </a:solidFill>
                <a:effectLst/>
                <a:uLnTx/>
                <a:uFillTx/>
                <a:latin typeface="Calibri Light" panose="020F0302020204030204"/>
                <a:ea typeface="+mn-ea"/>
                <a:cs typeface="+mn-cs"/>
              </a:rPr>
              <a:t>Copyright © Sandler, Travis &amp; Rosenberg, P.A. |  www.strtrade.com |  All rights reserved.</a:t>
            </a:r>
          </a:p>
        </p:txBody>
      </p:sp>
      <p:sp>
        <p:nvSpPr>
          <p:cNvPr id="5" name="Slide Number Placeholder 4">
            <a:extLst>
              <a:ext uri="{FF2B5EF4-FFF2-40B4-BE49-F238E27FC236}">
                <a16:creationId xmlns:a16="http://schemas.microsoft.com/office/drawing/2014/main" id="{AB56C9C2-1D41-391D-F354-09B2048F5488}"/>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6CE8A1-6974-4F60-A884-8B939ED38A57}" type="slidenum">
              <a:rPr kumimoji="0" lang="en-US" sz="900" b="1" i="0" u="none" strike="noStrike" kern="1200" cap="none" spc="0" normalizeH="0" baseline="0" noProof="0">
                <a:ln>
                  <a:noFill/>
                </a:ln>
                <a:solidFill>
                  <a:srgbClr val="0D4573">
                    <a:tint val="75000"/>
                  </a:srgbClr>
                </a:solidFill>
                <a:effectLst/>
                <a:uLnTx/>
                <a:uFillTx/>
                <a:latin typeface="Calibri Light" panose="020F03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dirty="0">
              <a:ln>
                <a:noFill/>
              </a:ln>
              <a:solidFill>
                <a:srgbClr val="0D4573">
                  <a:tint val="7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947698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3C4B7-3B21-BBB5-DFA0-564EFCE81E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BDEA1D-2D8F-D545-7414-AC1CDDD3304A}"/>
              </a:ext>
            </a:extLst>
          </p:cNvPr>
          <p:cNvSpPr>
            <a:spLocks noGrp="1"/>
          </p:cNvSpPr>
          <p:nvPr>
            <p:ph type="title"/>
          </p:nvPr>
        </p:nvSpPr>
        <p:spPr>
          <a:xfrm>
            <a:off x="833541" y="857250"/>
            <a:ext cx="8310460" cy="451906"/>
          </a:xfrm>
        </p:spPr>
        <p:txBody>
          <a:bodyPr/>
          <a:lstStyle/>
          <a:p>
            <a:r>
              <a:rPr lang="en-US" dirty="0"/>
              <a:t>Executive Orders</a:t>
            </a:r>
          </a:p>
        </p:txBody>
      </p:sp>
      <p:sp>
        <p:nvSpPr>
          <p:cNvPr id="3" name="Content Placeholder 2">
            <a:extLst>
              <a:ext uri="{FF2B5EF4-FFF2-40B4-BE49-F238E27FC236}">
                <a16:creationId xmlns:a16="http://schemas.microsoft.com/office/drawing/2014/main" id="{72875ED7-EEB8-851B-3124-AFD1F7995685}"/>
              </a:ext>
            </a:extLst>
          </p:cNvPr>
          <p:cNvSpPr>
            <a:spLocks noGrp="1"/>
          </p:cNvSpPr>
          <p:nvPr>
            <p:ph idx="1"/>
          </p:nvPr>
        </p:nvSpPr>
        <p:spPr>
          <a:xfrm>
            <a:off x="833540" y="1106483"/>
            <a:ext cx="7886700" cy="3263504"/>
          </a:xfrm>
        </p:spPr>
        <p:txBody>
          <a:bodyPr/>
          <a:lstStyle/>
          <a:p>
            <a:pPr marL="0" indent="0">
              <a:buNone/>
            </a:pPr>
            <a:br>
              <a:rPr lang="en-US" sz="1800" dirty="0">
                <a:solidFill>
                  <a:schemeClr val="tx1"/>
                </a:solidFill>
              </a:rPr>
            </a:br>
            <a:endParaRPr lang="en-US" sz="1800" dirty="0">
              <a:solidFill>
                <a:schemeClr val="tx1"/>
              </a:solidFill>
            </a:endParaRPr>
          </a:p>
          <a:p>
            <a:pPr marL="557213" lvl="1" indent="-214313" fontAlgn="ctr">
              <a:lnSpc>
                <a:spcPct val="107000"/>
              </a:lnSpc>
              <a:spcBef>
                <a:spcPts val="0"/>
              </a:spcBef>
              <a:spcAft>
                <a:spcPts val="600"/>
              </a:spcAft>
              <a:buSzPts val="1000"/>
              <a:buFont typeface="Symbol" panose="05050102010706020507" pitchFamily="18" charset="2"/>
              <a:buChar char=""/>
              <a:tabLst>
                <a:tab pos="685800" algn="l"/>
              </a:tabLst>
            </a:pPr>
            <a:r>
              <a:rPr lang="en-US" kern="1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Carriers transporting the international postal package must pay the duties owed. </a:t>
            </a:r>
            <a:endParaRPr lang="en-US" kern="100" dirty="0">
              <a:solidFill>
                <a:srgbClr val="212121"/>
              </a:solidFill>
              <a:effectLst/>
              <a:latin typeface="Aptos" panose="020B0004020202020204" pitchFamily="34" charset="0"/>
              <a:ea typeface="Aptos" panose="020B0004020202020204" pitchFamily="34" charset="0"/>
              <a:cs typeface="Times New Roman" panose="02020603050405020304" pitchFamily="18" charset="0"/>
            </a:endParaRPr>
          </a:p>
          <a:p>
            <a:pPr marL="557213" lvl="1" indent="-214313" fontAlgn="ctr">
              <a:lnSpc>
                <a:spcPct val="107000"/>
              </a:lnSpc>
              <a:spcBef>
                <a:spcPts val="0"/>
              </a:spcBef>
              <a:spcAft>
                <a:spcPts val="600"/>
              </a:spcAft>
              <a:buSzPts val="1000"/>
              <a:buFont typeface="Symbol" panose="05050102010706020507" pitchFamily="18" charset="2"/>
              <a:buChar char=""/>
              <a:tabLst>
                <a:tab pos="685800" algn="l"/>
              </a:tabLst>
            </a:pPr>
            <a:r>
              <a:rPr lang="en-US" kern="1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Carriers must report the total number of postal items containing goods and specify if the </a:t>
            </a:r>
            <a:r>
              <a:rPr lang="en-US" strike="sngStrike" kern="100" dirty="0">
                <a:solidFill>
                  <a:srgbClr val="212121"/>
                </a:solidFill>
                <a:latin typeface="Arial" panose="020B0604020202020204" pitchFamily="34" charset="0"/>
                <a:ea typeface="Times New Roman" panose="02020603050405020304" pitchFamily="18" charset="0"/>
                <a:cs typeface="Times New Roman" panose="02020603050405020304" pitchFamily="18" charset="0"/>
              </a:rPr>
              <a:t>30%</a:t>
            </a:r>
            <a:r>
              <a:rPr lang="en-US" kern="1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b="1"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90%</a:t>
            </a:r>
            <a:r>
              <a:rPr lang="en-US" kern="1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duty or the $</a:t>
            </a:r>
            <a:r>
              <a:rPr lang="en-US" strike="sngStrike" kern="1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25/50</a:t>
            </a:r>
            <a:r>
              <a:rPr lang="en-US" kern="1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b="1"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$75/$150</a:t>
            </a:r>
            <a:r>
              <a:rPr lang="en-US" kern="1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rate of duty is applied. Additional documentation and information may be required by CBP.</a:t>
            </a:r>
            <a:endParaRPr lang="en-US" kern="100" dirty="0">
              <a:solidFill>
                <a:srgbClr val="212121"/>
              </a:solidFill>
              <a:effectLst/>
              <a:latin typeface="Aptos" panose="020B0004020202020204" pitchFamily="34" charset="0"/>
              <a:ea typeface="Aptos" panose="020B0004020202020204" pitchFamily="34" charset="0"/>
              <a:cs typeface="Times New Roman" panose="02020603050405020304" pitchFamily="18" charset="0"/>
            </a:endParaRPr>
          </a:p>
          <a:p>
            <a:pPr marL="557213" lvl="1" indent="-214313" fontAlgn="ctr">
              <a:lnSpc>
                <a:spcPct val="107000"/>
              </a:lnSpc>
              <a:spcBef>
                <a:spcPts val="0"/>
              </a:spcBef>
              <a:spcAft>
                <a:spcPts val="600"/>
              </a:spcAft>
              <a:buSzPts val="1000"/>
              <a:buFont typeface="Symbol" panose="05050102010706020507" pitchFamily="18" charset="2"/>
              <a:buChar char=""/>
              <a:tabLst>
                <a:tab pos="685800" algn="l"/>
              </a:tabLst>
            </a:pPr>
            <a:r>
              <a:rPr lang="en-US" i="1" kern="1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These duties are in lieu of the MFN, the IEEPA  tariffs and section 301 tariffs.</a:t>
            </a:r>
            <a:endParaRPr lang="en-US" kern="100" dirty="0">
              <a:solidFill>
                <a:srgbClr val="212121"/>
              </a:solidFill>
              <a:effectLst/>
              <a:latin typeface="Aptos" panose="020B0004020202020204" pitchFamily="34" charset="0"/>
              <a:ea typeface="Aptos" panose="020B0004020202020204" pitchFamily="34" charset="0"/>
              <a:cs typeface="Times New Roman" panose="02020603050405020304" pitchFamily="18" charset="0"/>
            </a:endParaRPr>
          </a:p>
          <a:p>
            <a:pPr marL="557213" lvl="1" indent="-214313" fontAlgn="ctr">
              <a:lnSpc>
                <a:spcPct val="107000"/>
              </a:lnSpc>
              <a:spcBef>
                <a:spcPts val="0"/>
              </a:spcBef>
              <a:spcAft>
                <a:spcPts val="600"/>
              </a:spcAft>
              <a:buSzPts val="1000"/>
              <a:buFont typeface="Symbol" panose="05050102010706020507" pitchFamily="18" charset="2"/>
              <a:buChar char=""/>
              <a:tabLst>
                <a:tab pos="685800" algn="l"/>
              </a:tabLst>
            </a:pPr>
            <a:r>
              <a:rPr lang="en-US" kern="1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Carriers transporting goods must have an international carrier bond.</a:t>
            </a:r>
            <a:endParaRPr lang="en-US" kern="100" dirty="0">
              <a:solidFill>
                <a:srgbClr val="212121"/>
              </a:solidFill>
              <a:effectLst/>
              <a:latin typeface="Aptos" panose="020B0004020202020204" pitchFamily="34" charset="0"/>
              <a:ea typeface="Aptos" panose="020B0004020202020204" pitchFamily="34" charset="0"/>
              <a:cs typeface="Times New Roman" panose="02020603050405020304" pitchFamily="18" charset="0"/>
            </a:endParaRPr>
          </a:p>
          <a:p>
            <a:pPr marL="557213" lvl="1" indent="-214313" fontAlgn="ctr">
              <a:lnSpc>
                <a:spcPct val="107000"/>
              </a:lnSpc>
              <a:spcBef>
                <a:spcPts val="0"/>
              </a:spcBef>
              <a:spcAft>
                <a:spcPts val="600"/>
              </a:spcAft>
              <a:buSzPts val="1000"/>
              <a:buFont typeface="Symbol" panose="05050102010706020507" pitchFamily="18" charset="2"/>
              <a:buChar char=""/>
              <a:tabLst>
                <a:tab pos="685800" algn="l"/>
              </a:tabLst>
            </a:pPr>
            <a:r>
              <a:rPr lang="en-US" kern="1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CBP may require formal entry for international postal packages in which case they will be subject to the duties applied to non-international postal shipped goods.</a:t>
            </a:r>
            <a:endParaRPr lang="en-US" kern="100" dirty="0">
              <a:solidFill>
                <a:srgbClr val="212121"/>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br>
              <a:rPr lang="en-US" sz="1050" dirty="0"/>
            </a:br>
            <a:endParaRPr lang="en-US" sz="1500" dirty="0"/>
          </a:p>
        </p:txBody>
      </p:sp>
      <p:sp>
        <p:nvSpPr>
          <p:cNvPr id="4" name="Footer Placeholder 3">
            <a:extLst>
              <a:ext uri="{FF2B5EF4-FFF2-40B4-BE49-F238E27FC236}">
                <a16:creationId xmlns:a16="http://schemas.microsoft.com/office/drawing/2014/main" id="{6A6C0D3B-AB07-C8B9-E2F5-067151AD4361}"/>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7595A"/>
                </a:solidFill>
                <a:effectLst/>
                <a:uLnTx/>
                <a:uFillTx/>
                <a:latin typeface="Calibri Light" panose="020F0302020204030204"/>
                <a:ea typeface="+mn-ea"/>
                <a:cs typeface="+mn-cs"/>
              </a:rPr>
              <a:t>Copyright © Sandler, Travis &amp; Rosenberg, P.A. |  www.strtrade.com |  All rights reserved.</a:t>
            </a:r>
          </a:p>
        </p:txBody>
      </p:sp>
      <p:sp>
        <p:nvSpPr>
          <p:cNvPr id="5" name="Slide Number Placeholder 4">
            <a:extLst>
              <a:ext uri="{FF2B5EF4-FFF2-40B4-BE49-F238E27FC236}">
                <a16:creationId xmlns:a16="http://schemas.microsoft.com/office/drawing/2014/main" id="{733F9A1D-0668-1894-CBAE-69D0FEF548EC}"/>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6CE8A1-6974-4F60-A884-8B939ED38A57}" type="slidenum">
              <a:rPr kumimoji="0" lang="en-US" sz="900" b="1" i="0" u="none" strike="noStrike" kern="1200" cap="none" spc="0" normalizeH="0" baseline="0" noProof="0">
                <a:ln>
                  <a:noFill/>
                </a:ln>
                <a:solidFill>
                  <a:srgbClr val="0D4573">
                    <a:tint val="75000"/>
                  </a:srgbClr>
                </a:solidFill>
                <a:effectLst/>
                <a:uLnTx/>
                <a:uFillTx/>
                <a:latin typeface="Calibri Light" panose="020F03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dirty="0">
              <a:ln>
                <a:noFill/>
              </a:ln>
              <a:solidFill>
                <a:srgbClr val="0D4573">
                  <a:tint val="7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87164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2E9B6-C9C5-2780-6788-B5B311A1E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E7657F-48BE-3F0F-C740-8F4CFC87BD69}"/>
              </a:ext>
            </a:extLst>
          </p:cNvPr>
          <p:cNvSpPr>
            <a:spLocks noGrp="1"/>
          </p:cNvSpPr>
          <p:nvPr>
            <p:ph type="title"/>
          </p:nvPr>
        </p:nvSpPr>
        <p:spPr/>
        <p:txBody>
          <a:bodyPr/>
          <a:lstStyle/>
          <a:p>
            <a:r>
              <a:rPr lang="en-US" dirty="0"/>
              <a:t>Executive Orders</a:t>
            </a:r>
          </a:p>
        </p:txBody>
      </p:sp>
      <p:sp>
        <p:nvSpPr>
          <p:cNvPr id="3" name="Content Placeholder 2">
            <a:extLst>
              <a:ext uri="{FF2B5EF4-FFF2-40B4-BE49-F238E27FC236}">
                <a16:creationId xmlns:a16="http://schemas.microsoft.com/office/drawing/2014/main" id="{2BC0BB26-D858-7870-4441-BF7E67622A8F}"/>
              </a:ext>
            </a:extLst>
          </p:cNvPr>
          <p:cNvSpPr>
            <a:spLocks noGrp="1"/>
          </p:cNvSpPr>
          <p:nvPr>
            <p:ph idx="1"/>
          </p:nvPr>
        </p:nvSpPr>
        <p:spPr/>
        <p:txBody>
          <a:bodyPr/>
          <a:lstStyle/>
          <a:p>
            <a:r>
              <a:rPr lang="en-US" sz="1800" b="1" dirty="0">
                <a:solidFill>
                  <a:schemeClr val="tx1"/>
                </a:solidFill>
              </a:rPr>
              <a:t>April 2 – Regulating Imports with Reciprocal Tariff to Rectify Trade Practices that Contribute to Large and Persistent Annual United States Goods Trade Deficits</a:t>
            </a:r>
          </a:p>
          <a:p>
            <a:endParaRPr lang="en-US" sz="1800" b="1" dirty="0">
              <a:solidFill>
                <a:schemeClr val="tx1"/>
              </a:solidFill>
            </a:endParaRPr>
          </a:p>
          <a:p>
            <a:pPr marL="0" indent="0">
              <a:buNone/>
            </a:pPr>
            <a:r>
              <a:rPr lang="en-US" sz="1500" dirty="0">
                <a:solidFill>
                  <a:srgbClr val="000000"/>
                </a:solidFill>
                <a:latin typeface="Arial" panose="020B0604020202020204" pitchFamily="34" charset="0"/>
                <a:cs typeface="Arial" panose="020B0604020202020204" pitchFamily="34" charset="0"/>
              </a:rPr>
              <a:t>(h) Duty-free </a:t>
            </a:r>
            <a:r>
              <a:rPr lang="en-US" sz="1500" i="1" dirty="0">
                <a:solidFill>
                  <a:srgbClr val="000000"/>
                </a:solidFill>
                <a:latin typeface="Arial" panose="020B0604020202020204" pitchFamily="34" charset="0"/>
                <a:cs typeface="Arial" panose="020B0604020202020204" pitchFamily="34" charset="0"/>
              </a:rPr>
              <a:t>de minimis </a:t>
            </a:r>
            <a:r>
              <a:rPr lang="en-US" sz="1500" dirty="0">
                <a:solidFill>
                  <a:srgbClr val="000000"/>
                </a:solidFill>
                <a:latin typeface="Arial" panose="020B0604020202020204" pitchFamily="34" charset="0"/>
                <a:cs typeface="Arial" panose="020B0604020202020204" pitchFamily="34" charset="0"/>
              </a:rPr>
              <a:t>treatment under 19 U.S.C. 1321(a)(2)(A)-(B) shall remain available for the articles described in subsection (a) of this section. Duty-free </a:t>
            </a:r>
            <a:r>
              <a:rPr lang="en-US" sz="1500" i="1" dirty="0">
                <a:solidFill>
                  <a:srgbClr val="000000"/>
                </a:solidFill>
                <a:latin typeface="Arial" panose="020B0604020202020204" pitchFamily="34" charset="0"/>
                <a:cs typeface="Arial" panose="020B0604020202020204" pitchFamily="34" charset="0"/>
              </a:rPr>
              <a:t>de minimis </a:t>
            </a:r>
            <a:r>
              <a:rPr lang="en-US" sz="1500" dirty="0">
                <a:solidFill>
                  <a:srgbClr val="000000"/>
                </a:solidFill>
                <a:latin typeface="Arial" panose="020B0604020202020204" pitchFamily="34" charset="0"/>
                <a:cs typeface="Arial" panose="020B0604020202020204" pitchFamily="34" charset="0"/>
              </a:rPr>
              <a:t>treatment under 19 U.S.C. 1321(a)(2)(C) shall remain available for the articles described in subsection (a) of this section </a:t>
            </a:r>
            <a:r>
              <a:rPr lang="en-US" sz="1500" dirty="0">
                <a:solidFill>
                  <a:srgbClr val="000000"/>
                </a:solidFill>
                <a:highlight>
                  <a:srgbClr val="FFFF00"/>
                </a:highlight>
                <a:latin typeface="Arial" panose="020B0604020202020204" pitchFamily="34" charset="0"/>
                <a:cs typeface="Arial" panose="020B0604020202020204" pitchFamily="34" charset="0"/>
              </a:rPr>
              <a:t>until notification </a:t>
            </a:r>
            <a:r>
              <a:rPr lang="en-US" sz="1500" dirty="0">
                <a:solidFill>
                  <a:srgbClr val="000000"/>
                </a:solidFill>
                <a:latin typeface="Arial" panose="020B0604020202020204" pitchFamily="34" charset="0"/>
                <a:cs typeface="Arial" panose="020B0604020202020204" pitchFamily="34" charset="0"/>
              </a:rPr>
              <a:t>by the Secretary of Commerce to the President that </a:t>
            </a:r>
            <a:r>
              <a:rPr lang="en-US" sz="1500" dirty="0">
                <a:solidFill>
                  <a:srgbClr val="000000"/>
                </a:solidFill>
                <a:highlight>
                  <a:srgbClr val="FFFF00"/>
                </a:highlight>
                <a:latin typeface="Arial" panose="020B0604020202020204" pitchFamily="34" charset="0"/>
                <a:cs typeface="Arial" panose="020B0604020202020204" pitchFamily="34" charset="0"/>
              </a:rPr>
              <a:t>adequate systems are in place to fully and expeditiously process and collect duty revenue applicable pursuant to this subsection for articles otherwise eligible for </a:t>
            </a:r>
            <a:r>
              <a:rPr lang="en-US" sz="1500" i="1" dirty="0">
                <a:solidFill>
                  <a:srgbClr val="000000"/>
                </a:solidFill>
                <a:highlight>
                  <a:srgbClr val="FFFF00"/>
                </a:highlight>
                <a:latin typeface="Arial" panose="020B0604020202020204" pitchFamily="34" charset="0"/>
                <a:cs typeface="Arial" panose="020B0604020202020204" pitchFamily="34" charset="0"/>
              </a:rPr>
              <a:t>de minimis </a:t>
            </a:r>
            <a:r>
              <a:rPr lang="en-US" sz="1500" dirty="0">
                <a:solidFill>
                  <a:srgbClr val="000000"/>
                </a:solidFill>
                <a:highlight>
                  <a:srgbClr val="FFFF00"/>
                </a:highlight>
                <a:latin typeface="Arial" panose="020B0604020202020204" pitchFamily="34" charset="0"/>
                <a:cs typeface="Arial" panose="020B0604020202020204" pitchFamily="34" charset="0"/>
              </a:rPr>
              <a:t>treatment. After such notification</a:t>
            </a:r>
            <a:r>
              <a:rPr lang="en-US" sz="1500" dirty="0">
                <a:solidFill>
                  <a:srgbClr val="000000"/>
                </a:solidFill>
                <a:latin typeface="Arial" panose="020B0604020202020204" pitchFamily="34" charset="0"/>
                <a:cs typeface="Arial" panose="020B0604020202020204" pitchFamily="34" charset="0"/>
              </a:rPr>
              <a:t>, duty-free </a:t>
            </a:r>
            <a:r>
              <a:rPr lang="en-US" sz="1500" i="1" dirty="0">
                <a:solidFill>
                  <a:srgbClr val="000000"/>
                </a:solidFill>
                <a:latin typeface="Arial" panose="020B0604020202020204" pitchFamily="34" charset="0"/>
                <a:cs typeface="Arial" panose="020B0604020202020204" pitchFamily="34" charset="0"/>
              </a:rPr>
              <a:t>de minimis </a:t>
            </a:r>
            <a:r>
              <a:rPr lang="en-US" sz="1500" dirty="0">
                <a:solidFill>
                  <a:srgbClr val="000000"/>
                </a:solidFill>
                <a:latin typeface="Arial" panose="020B0604020202020204" pitchFamily="34" charset="0"/>
                <a:cs typeface="Arial" panose="020B0604020202020204" pitchFamily="34" charset="0"/>
              </a:rPr>
              <a:t>treatment under 19 U.S.C. 1321(a)(2)(C) shall </a:t>
            </a:r>
            <a:r>
              <a:rPr lang="en-US" sz="1500" dirty="0">
                <a:solidFill>
                  <a:srgbClr val="000000"/>
                </a:solidFill>
                <a:highlight>
                  <a:srgbClr val="FFFF00"/>
                </a:highlight>
                <a:latin typeface="Arial" panose="020B0604020202020204" pitchFamily="34" charset="0"/>
                <a:cs typeface="Arial" panose="020B0604020202020204" pitchFamily="34" charset="0"/>
              </a:rPr>
              <a:t>not be available for the articles described in subsection (a) </a:t>
            </a:r>
            <a:r>
              <a:rPr lang="en-US" sz="1500" dirty="0">
                <a:solidFill>
                  <a:srgbClr val="000000"/>
                </a:solidFill>
                <a:latin typeface="Arial" panose="020B0604020202020204" pitchFamily="34" charset="0"/>
                <a:cs typeface="Arial" panose="020B0604020202020204" pitchFamily="34" charset="0"/>
              </a:rPr>
              <a:t>of this section.</a:t>
            </a:r>
            <a:r>
              <a:rPr lang="en-US" sz="1500" dirty="0">
                <a:latin typeface="Arial" panose="020B0604020202020204" pitchFamily="34" charset="0"/>
                <a:cs typeface="Arial" panose="020B0604020202020204" pitchFamily="34" charset="0"/>
              </a:rPr>
              <a:t> </a:t>
            </a:r>
            <a:br>
              <a:rPr lang="en-US" sz="900" dirty="0">
                <a:latin typeface="Arial" panose="020B0604020202020204" pitchFamily="34" charset="0"/>
                <a:cs typeface="Arial" panose="020B0604020202020204" pitchFamily="34" charset="0"/>
              </a:rPr>
            </a:br>
            <a:br>
              <a:rPr lang="en-US" sz="900" dirty="0">
                <a:solidFill>
                  <a:schemeClr val="tx1"/>
                </a:solidFill>
                <a:latin typeface="Arial" panose="020B0604020202020204" pitchFamily="34" charset="0"/>
                <a:cs typeface="Arial" panose="020B0604020202020204" pitchFamily="34" charset="0"/>
              </a:rPr>
            </a:br>
            <a:endParaRPr lang="en-US" sz="900" dirty="0">
              <a:solidFill>
                <a:schemeClr val="tx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1018092-E61B-FDF2-4EB4-BE5BBA295710}"/>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7595A"/>
                </a:solidFill>
                <a:effectLst/>
                <a:uLnTx/>
                <a:uFillTx/>
                <a:latin typeface="Calibri Light" panose="020F0302020204030204"/>
                <a:ea typeface="+mn-ea"/>
                <a:cs typeface="+mn-cs"/>
              </a:rPr>
              <a:t>Copyright © Sandler, Travis &amp; Rosenberg, P.A. |  www.strtrade.com |  All rights reserved.</a:t>
            </a:r>
          </a:p>
        </p:txBody>
      </p:sp>
      <p:sp>
        <p:nvSpPr>
          <p:cNvPr id="5" name="Slide Number Placeholder 4">
            <a:extLst>
              <a:ext uri="{FF2B5EF4-FFF2-40B4-BE49-F238E27FC236}">
                <a16:creationId xmlns:a16="http://schemas.microsoft.com/office/drawing/2014/main" id="{DDA51DB2-347A-A341-5258-D04335982807}"/>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6CE8A1-6974-4F60-A884-8B939ED38A57}" type="slidenum">
              <a:rPr kumimoji="0" lang="en-US" sz="900" b="1" i="0" u="none" strike="noStrike" kern="1200" cap="none" spc="0" normalizeH="0" baseline="0" noProof="0">
                <a:ln>
                  <a:noFill/>
                </a:ln>
                <a:solidFill>
                  <a:srgbClr val="0D4573">
                    <a:tint val="75000"/>
                  </a:srgbClr>
                </a:solidFill>
                <a:effectLst/>
                <a:uLnTx/>
                <a:uFillTx/>
                <a:latin typeface="Calibri Light" panose="020F03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dirty="0">
              <a:ln>
                <a:noFill/>
              </a:ln>
              <a:solidFill>
                <a:srgbClr val="0D4573">
                  <a:tint val="7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523756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9FA8C-42B9-5A9E-0D70-B10E6E9818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D4581-A5F1-B008-6458-93418D5CB840}"/>
              </a:ext>
            </a:extLst>
          </p:cNvPr>
          <p:cNvSpPr>
            <a:spLocks noGrp="1"/>
          </p:cNvSpPr>
          <p:nvPr>
            <p:ph type="title"/>
          </p:nvPr>
        </p:nvSpPr>
        <p:spPr/>
        <p:txBody>
          <a:bodyPr/>
          <a:lstStyle/>
          <a:p>
            <a:r>
              <a:rPr lang="en-US" dirty="0"/>
              <a:t>Formal &amp; Informal Entry Process</a:t>
            </a:r>
          </a:p>
        </p:txBody>
      </p:sp>
      <p:graphicFrame>
        <p:nvGraphicFramePr>
          <p:cNvPr id="7" name="Content Placeholder 6">
            <a:extLst>
              <a:ext uri="{FF2B5EF4-FFF2-40B4-BE49-F238E27FC236}">
                <a16:creationId xmlns:a16="http://schemas.microsoft.com/office/drawing/2014/main" id="{765F3817-90E1-8CFA-124C-640BD47BC106}"/>
              </a:ext>
            </a:extLst>
          </p:cNvPr>
          <p:cNvGraphicFramePr>
            <a:graphicFrameLocks noGrp="1"/>
          </p:cNvGraphicFramePr>
          <p:nvPr>
            <p:ph idx="1"/>
          </p:nvPr>
        </p:nvGraphicFramePr>
        <p:xfrm>
          <a:off x="962025" y="1971675"/>
          <a:ext cx="7886700" cy="3302935"/>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4089320443"/>
                    </a:ext>
                  </a:extLst>
                </a:gridCol>
                <a:gridCol w="1971675">
                  <a:extLst>
                    <a:ext uri="{9D8B030D-6E8A-4147-A177-3AD203B41FA5}">
                      <a16:colId xmlns:a16="http://schemas.microsoft.com/office/drawing/2014/main" val="2450428488"/>
                    </a:ext>
                  </a:extLst>
                </a:gridCol>
                <a:gridCol w="1971675">
                  <a:extLst>
                    <a:ext uri="{9D8B030D-6E8A-4147-A177-3AD203B41FA5}">
                      <a16:colId xmlns:a16="http://schemas.microsoft.com/office/drawing/2014/main" val="2314413899"/>
                    </a:ext>
                  </a:extLst>
                </a:gridCol>
                <a:gridCol w="1971675">
                  <a:extLst>
                    <a:ext uri="{9D8B030D-6E8A-4147-A177-3AD203B41FA5}">
                      <a16:colId xmlns:a16="http://schemas.microsoft.com/office/drawing/2014/main" val="2862822565"/>
                    </a:ext>
                  </a:extLst>
                </a:gridCol>
              </a:tblGrid>
              <a:tr h="601845">
                <a:tc>
                  <a:txBody>
                    <a:bodyPr/>
                    <a:lstStyle/>
                    <a:p>
                      <a:pPr marL="0" marR="0" indent="0" algn="l">
                        <a:lnSpc>
                          <a:spcPts val="1200"/>
                        </a:lnSpc>
                        <a:spcBef>
                          <a:spcPts val="0"/>
                        </a:spcBef>
                        <a:spcAft>
                          <a:spcPts val="1200"/>
                        </a:spcAft>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Entry Type</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indent="0" algn="l">
                        <a:lnSpc>
                          <a:spcPts val="1200"/>
                        </a:lnSpc>
                        <a:spcBef>
                          <a:spcPts val="0"/>
                        </a:spcBef>
                        <a:spcAft>
                          <a:spcPts val="1200"/>
                        </a:spcAft>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Statute</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indent="0" algn="l">
                        <a:lnSpc>
                          <a:spcPts val="1200"/>
                        </a:lnSpc>
                        <a:spcBef>
                          <a:spcPts val="0"/>
                        </a:spcBef>
                        <a:spcAft>
                          <a:spcPts val="1200"/>
                        </a:spcAft>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Value</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indent="0" algn="l">
                        <a:lnSpc>
                          <a:spcPts val="1200"/>
                        </a:lnSpc>
                        <a:spcBef>
                          <a:spcPts val="0"/>
                        </a:spcBef>
                        <a:spcAft>
                          <a:spcPts val="1200"/>
                        </a:spcAft>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Consequence</a:t>
                      </a:r>
                      <a:endParaRPr lang="en-US"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898982544"/>
                  </a:ext>
                </a:extLst>
              </a:tr>
              <a:tr h="601845">
                <a:tc>
                  <a:txBody>
                    <a:bodyPr/>
                    <a:lstStyle/>
                    <a:p>
                      <a:pPr marL="0" marR="0" indent="0" algn="just">
                        <a:lnSpc>
                          <a:spcPts val="1200"/>
                        </a:lnSpc>
                        <a:spcBef>
                          <a:spcPts val="0"/>
                        </a:spcBef>
                        <a:spcAft>
                          <a:spcPts val="12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Formal</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indent="0" algn="just">
                        <a:lnSpc>
                          <a:spcPts val="1200"/>
                        </a:lnSpc>
                        <a:spcBef>
                          <a:spcPts val="0"/>
                        </a:spcBef>
                        <a:spcAft>
                          <a:spcPts val="12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19 USC 1484</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indent="0" algn="just">
                        <a:lnSpc>
                          <a:spcPts val="1200"/>
                        </a:lnSpc>
                        <a:spcBef>
                          <a:spcPts val="0"/>
                        </a:spcBef>
                        <a:spcAft>
                          <a:spcPts val="12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More than $2,500</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indent="0" algn="l">
                        <a:lnSpc>
                          <a:spcPts val="1200"/>
                        </a:lnSpc>
                        <a:spcBef>
                          <a:spcPts val="0"/>
                        </a:spcBef>
                        <a:spcAft>
                          <a:spcPts val="12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Duties, Full cargo release and entry summary data sets, IOR, HTSUS</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644728468"/>
                  </a:ext>
                </a:extLst>
              </a:tr>
              <a:tr h="601845">
                <a:tc>
                  <a:txBody>
                    <a:bodyPr/>
                    <a:lstStyle/>
                    <a:p>
                      <a:pPr marL="0" marR="0" indent="0" algn="just">
                        <a:lnSpc>
                          <a:spcPts val="1200"/>
                        </a:lnSpc>
                        <a:spcBef>
                          <a:spcPts val="0"/>
                        </a:spcBef>
                        <a:spcAft>
                          <a:spcPts val="12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Informal – Entry Type 11</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indent="0" algn="just">
                        <a:lnSpc>
                          <a:spcPts val="1200"/>
                        </a:lnSpc>
                        <a:spcBef>
                          <a:spcPts val="0"/>
                        </a:spcBef>
                        <a:spcAft>
                          <a:spcPts val="12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19 USC 1498</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indent="0" algn="just">
                        <a:lnSpc>
                          <a:spcPts val="1200"/>
                        </a:lnSpc>
                        <a:spcBef>
                          <a:spcPts val="0"/>
                        </a:spcBef>
                        <a:spcAft>
                          <a:spcPts val="12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$800 - $2,500</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indent="0" algn="l">
                        <a:lnSpc>
                          <a:spcPts val="1200"/>
                        </a:lnSpc>
                        <a:spcBef>
                          <a:spcPts val="0"/>
                        </a:spcBef>
                        <a:spcAft>
                          <a:spcPts val="12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Duties, Full cargo release data set, IOR, HTSUS</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65214461"/>
                  </a:ext>
                </a:extLst>
              </a:tr>
              <a:tr h="748700">
                <a:tc>
                  <a:txBody>
                    <a:bodyPr/>
                    <a:lstStyle/>
                    <a:p>
                      <a:pPr marL="0" marR="0" indent="0" algn="just">
                        <a:lnSpc>
                          <a:spcPts val="1200"/>
                        </a:lnSpc>
                        <a:spcBef>
                          <a:spcPts val="0"/>
                        </a:spcBef>
                        <a:spcAft>
                          <a:spcPts val="1200"/>
                        </a:spcAft>
                      </a:pPr>
                      <a:r>
                        <a:rPr lang="nl-NL" sz="1100">
                          <a:effectLst/>
                          <a:latin typeface="Calibri" panose="020F0502020204030204" pitchFamily="34" charset="0"/>
                          <a:ea typeface="Times New Roman" panose="02020603050405020304" pitchFamily="18" charset="0"/>
                          <a:cs typeface="Times New Roman" panose="02020603050405020304" pitchFamily="18" charset="0"/>
                        </a:rPr>
                        <a:t>Informal – De Minimis Manifest Data</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indent="0" algn="just">
                        <a:lnSpc>
                          <a:spcPts val="1200"/>
                        </a:lnSpc>
                        <a:spcBef>
                          <a:spcPts val="0"/>
                        </a:spcBef>
                        <a:spcAft>
                          <a:spcPts val="12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19 USC 1321</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indent="0" algn="just">
                        <a:lnSpc>
                          <a:spcPts val="1200"/>
                        </a:lnSpc>
                        <a:spcBef>
                          <a:spcPts val="0"/>
                        </a:spcBef>
                        <a:spcAft>
                          <a:spcPts val="12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Up to $800</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indent="0" algn="l">
                        <a:lnSpc>
                          <a:spcPts val="1200"/>
                        </a:lnSpc>
                        <a:spcBef>
                          <a:spcPts val="0"/>
                        </a:spcBef>
                        <a:spcAft>
                          <a:spcPts val="12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No Duties, Minimal data set, No IOR, No HTSUS, No “other government agency” data set required</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612500642"/>
                  </a:ext>
                </a:extLst>
              </a:tr>
              <a:tr h="748700">
                <a:tc>
                  <a:txBody>
                    <a:bodyPr/>
                    <a:lstStyle/>
                    <a:p>
                      <a:pPr marL="0" marR="0" indent="0" algn="just">
                        <a:lnSpc>
                          <a:spcPts val="1200"/>
                        </a:lnSpc>
                        <a:spcBef>
                          <a:spcPts val="0"/>
                        </a:spcBef>
                        <a:spcAft>
                          <a:spcPts val="1200"/>
                        </a:spcAft>
                      </a:pPr>
                      <a:r>
                        <a:rPr lang="nl-NL" sz="1100">
                          <a:effectLst/>
                          <a:latin typeface="Calibri" panose="020F0502020204030204" pitchFamily="34" charset="0"/>
                          <a:ea typeface="Times New Roman" panose="02020603050405020304" pitchFamily="18" charset="0"/>
                          <a:cs typeface="Times New Roman" panose="02020603050405020304" pitchFamily="18" charset="0"/>
                        </a:rPr>
                        <a:t>Informal – De Minimis Entry Type 86</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indent="0" algn="just">
                        <a:lnSpc>
                          <a:spcPts val="1200"/>
                        </a:lnSpc>
                        <a:spcBef>
                          <a:spcPts val="0"/>
                        </a:spcBef>
                        <a:spcAft>
                          <a:spcPts val="12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19 USC 1321</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indent="0" algn="just">
                        <a:lnSpc>
                          <a:spcPts val="1200"/>
                        </a:lnSpc>
                        <a:spcBef>
                          <a:spcPts val="0"/>
                        </a:spcBef>
                        <a:spcAft>
                          <a:spcPts val="12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Up to $800</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indent="0" algn="l">
                        <a:lnSpc>
                          <a:spcPts val="1200"/>
                        </a:lnSpc>
                        <a:spcBef>
                          <a:spcPts val="0"/>
                        </a:spcBef>
                        <a:spcAft>
                          <a:spcPts val="12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No Duties, Minimal data, Broker is IOR (for consignee), HTSUS, “Other government agency” data set required</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638246201"/>
                  </a:ext>
                </a:extLst>
              </a:tr>
            </a:tbl>
          </a:graphicData>
        </a:graphic>
      </p:graphicFrame>
      <p:sp>
        <p:nvSpPr>
          <p:cNvPr id="4" name="Footer Placeholder 3">
            <a:extLst>
              <a:ext uri="{FF2B5EF4-FFF2-40B4-BE49-F238E27FC236}">
                <a16:creationId xmlns:a16="http://schemas.microsoft.com/office/drawing/2014/main" id="{8EB11BBE-588F-9D5F-7FDF-8A7F6A177979}"/>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7595A"/>
                </a:solidFill>
                <a:effectLst/>
                <a:uLnTx/>
                <a:uFillTx/>
                <a:latin typeface="Calibri Light" panose="020F0302020204030204"/>
                <a:ea typeface="+mn-ea"/>
                <a:cs typeface="+mn-cs"/>
              </a:rPr>
              <a:t>Copyright © Sandler, Travis &amp; Rosenberg, P.A. |  www.strtrade.com |  All rights reserved.</a:t>
            </a:r>
          </a:p>
        </p:txBody>
      </p:sp>
      <p:sp>
        <p:nvSpPr>
          <p:cNvPr id="5" name="Slide Number Placeholder 4">
            <a:extLst>
              <a:ext uri="{FF2B5EF4-FFF2-40B4-BE49-F238E27FC236}">
                <a16:creationId xmlns:a16="http://schemas.microsoft.com/office/drawing/2014/main" id="{0FFB6BD9-390F-0C35-262D-785BC9480871}"/>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6CE8A1-6974-4F60-A884-8B939ED38A57}" type="slidenum">
              <a:rPr kumimoji="0" lang="en-US" sz="900" b="1" i="0" u="none" strike="noStrike" kern="1200" cap="none" spc="0" normalizeH="0" baseline="0" noProof="0">
                <a:ln>
                  <a:noFill/>
                </a:ln>
                <a:solidFill>
                  <a:srgbClr val="0D4573">
                    <a:tint val="75000"/>
                  </a:srgbClr>
                </a:solidFill>
                <a:effectLst/>
                <a:uLnTx/>
                <a:uFillTx/>
                <a:latin typeface="Calibri Light" panose="020F03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dirty="0">
              <a:ln>
                <a:noFill/>
              </a:ln>
              <a:solidFill>
                <a:srgbClr val="0D4573">
                  <a:tint val="7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939499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3CC4A-949D-59F0-C9D1-61A2C1C19E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060D9-2E1B-010D-33B4-DE60D817B893}"/>
              </a:ext>
            </a:extLst>
          </p:cNvPr>
          <p:cNvSpPr>
            <a:spLocks noGrp="1"/>
          </p:cNvSpPr>
          <p:nvPr>
            <p:ph type="title"/>
          </p:nvPr>
        </p:nvSpPr>
        <p:spPr/>
        <p:txBody>
          <a:bodyPr/>
          <a:lstStyle/>
          <a:p>
            <a:r>
              <a:rPr lang="en-US" dirty="0"/>
              <a:t>From De Minimis to Dutiable</a:t>
            </a:r>
          </a:p>
        </p:txBody>
      </p:sp>
      <p:sp>
        <p:nvSpPr>
          <p:cNvPr id="3" name="Content Placeholder 2">
            <a:extLst>
              <a:ext uri="{FF2B5EF4-FFF2-40B4-BE49-F238E27FC236}">
                <a16:creationId xmlns:a16="http://schemas.microsoft.com/office/drawing/2014/main" id="{9D48BC2B-0861-6844-3EC6-C432BA9A6D3C}"/>
              </a:ext>
            </a:extLst>
          </p:cNvPr>
          <p:cNvSpPr>
            <a:spLocks noGrp="1"/>
          </p:cNvSpPr>
          <p:nvPr>
            <p:ph idx="1"/>
          </p:nvPr>
        </p:nvSpPr>
        <p:spPr>
          <a:xfrm>
            <a:off x="962292" y="1683308"/>
            <a:ext cx="3103017" cy="3263504"/>
          </a:xfrm>
        </p:spPr>
        <p:txBody>
          <a:bodyPr/>
          <a:lstStyle/>
          <a:p>
            <a:r>
              <a:rPr lang="en-US" sz="1800" b="1" dirty="0">
                <a:solidFill>
                  <a:schemeClr val="tx1"/>
                </a:solidFill>
              </a:rPr>
              <a:t>Importer of Record </a:t>
            </a:r>
          </a:p>
          <a:p>
            <a:pPr lvl="1"/>
            <a:r>
              <a:rPr lang="en-US" sz="1500" b="1" dirty="0">
                <a:solidFill>
                  <a:schemeClr val="tx1"/>
                </a:solidFill>
              </a:rPr>
              <a:t>Financial / Security Interest</a:t>
            </a:r>
          </a:p>
          <a:p>
            <a:pPr lvl="1"/>
            <a:r>
              <a:rPr lang="en-US" sz="1500" b="1" dirty="0">
                <a:solidFill>
                  <a:schemeClr val="tx1"/>
                </a:solidFill>
              </a:rPr>
              <a:t>U.S. or Foreign</a:t>
            </a:r>
          </a:p>
          <a:p>
            <a:pPr lvl="1"/>
            <a:r>
              <a:rPr lang="en-US" sz="1500" b="1" dirty="0">
                <a:solidFill>
                  <a:schemeClr val="tx1"/>
                </a:solidFill>
              </a:rPr>
              <a:t>Vendor, Platform, Other</a:t>
            </a:r>
          </a:p>
          <a:p>
            <a:r>
              <a:rPr lang="en-US" sz="1800" b="1" dirty="0">
                <a:solidFill>
                  <a:schemeClr val="tx1"/>
                </a:solidFill>
              </a:rPr>
              <a:t>Informal 11 or Formal 1</a:t>
            </a:r>
          </a:p>
          <a:p>
            <a:pPr lvl="1"/>
            <a:r>
              <a:rPr lang="en-US" sz="1500" b="1" dirty="0">
                <a:solidFill>
                  <a:schemeClr val="tx1"/>
                </a:solidFill>
              </a:rPr>
              <a:t>Bond</a:t>
            </a:r>
          </a:p>
          <a:p>
            <a:pPr lvl="1"/>
            <a:r>
              <a:rPr lang="en-US" sz="1500" b="1" dirty="0">
                <a:solidFill>
                  <a:schemeClr val="tx1"/>
                </a:solidFill>
              </a:rPr>
              <a:t>$250 Limitation</a:t>
            </a:r>
          </a:p>
          <a:p>
            <a:pPr lvl="1"/>
            <a:r>
              <a:rPr lang="en-US" sz="1500" b="1" dirty="0">
                <a:solidFill>
                  <a:schemeClr val="tx1"/>
                </a:solidFill>
              </a:rPr>
              <a:t>Consolidation/Bundling</a:t>
            </a:r>
          </a:p>
          <a:p>
            <a:r>
              <a:rPr lang="en-US" sz="1800" b="1" dirty="0">
                <a:solidFill>
                  <a:schemeClr val="tx1"/>
                </a:solidFill>
              </a:rPr>
              <a:t>Valuation</a:t>
            </a:r>
          </a:p>
          <a:p>
            <a:pPr lvl="1"/>
            <a:r>
              <a:rPr lang="en-US" sz="1500" b="1" dirty="0">
                <a:solidFill>
                  <a:schemeClr val="tx1"/>
                </a:solidFill>
              </a:rPr>
              <a:t>Retail</a:t>
            </a:r>
          </a:p>
          <a:p>
            <a:pPr lvl="1"/>
            <a:r>
              <a:rPr lang="en-US" sz="1500" b="1" dirty="0">
                <a:solidFill>
                  <a:schemeClr val="tx1"/>
                </a:solidFill>
              </a:rPr>
              <a:t>Transaction Value</a:t>
            </a:r>
          </a:p>
          <a:p>
            <a:pPr lvl="1"/>
            <a:r>
              <a:rPr lang="en-US" sz="1500" b="1" dirty="0">
                <a:solidFill>
                  <a:schemeClr val="tx1"/>
                </a:solidFill>
              </a:rPr>
              <a:t>Earlier Sale</a:t>
            </a:r>
          </a:p>
          <a:p>
            <a:pPr marL="0" indent="0">
              <a:buNone/>
            </a:pPr>
            <a:br>
              <a:rPr lang="en-US" sz="1050" dirty="0"/>
            </a:br>
            <a:endParaRPr lang="en-US" sz="1500" dirty="0"/>
          </a:p>
        </p:txBody>
      </p:sp>
      <p:sp>
        <p:nvSpPr>
          <p:cNvPr id="4" name="Footer Placeholder 3">
            <a:extLst>
              <a:ext uri="{FF2B5EF4-FFF2-40B4-BE49-F238E27FC236}">
                <a16:creationId xmlns:a16="http://schemas.microsoft.com/office/drawing/2014/main" id="{EEBB4D63-1961-4573-70B0-BC8CA309F074}"/>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7595A"/>
                </a:solidFill>
                <a:effectLst/>
                <a:uLnTx/>
                <a:uFillTx/>
                <a:latin typeface="Calibri Light" panose="020F0302020204030204"/>
                <a:ea typeface="+mn-ea"/>
                <a:cs typeface="+mn-cs"/>
              </a:rPr>
              <a:t>Copyright © Sandler, Travis &amp; Rosenberg, P.A. |  www.strtrade.com |  All rights reserved.</a:t>
            </a:r>
          </a:p>
        </p:txBody>
      </p:sp>
      <p:sp>
        <p:nvSpPr>
          <p:cNvPr id="5" name="Slide Number Placeholder 4">
            <a:extLst>
              <a:ext uri="{FF2B5EF4-FFF2-40B4-BE49-F238E27FC236}">
                <a16:creationId xmlns:a16="http://schemas.microsoft.com/office/drawing/2014/main" id="{A27902C6-1AF4-04E5-E494-81908A5AAC13}"/>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6CE8A1-6974-4F60-A884-8B939ED38A57}" type="slidenum">
              <a:rPr kumimoji="0" lang="en-US" sz="900" b="1" i="0" u="none" strike="noStrike" kern="1200" cap="none" spc="0" normalizeH="0" baseline="0" noProof="0">
                <a:ln>
                  <a:noFill/>
                </a:ln>
                <a:solidFill>
                  <a:srgbClr val="0D4573">
                    <a:tint val="75000"/>
                  </a:srgbClr>
                </a:solidFill>
                <a:effectLst/>
                <a:uLnTx/>
                <a:uFillTx/>
                <a:latin typeface="Calibri Light" panose="020F03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dirty="0">
              <a:ln>
                <a:noFill/>
              </a:ln>
              <a:solidFill>
                <a:srgbClr val="0D4573">
                  <a:tint val="75000"/>
                </a:srgbClr>
              </a:solidFill>
              <a:effectLst/>
              <a:uLnTx/>
              <a:uFillTx/>
              <a:latin typeface="Calibri Light" panose="020F0302020204030204"/>
              <a:ea typeface="+mn-ea"/>
              <a:cs typeface="+mn-cs"/>
            </a:endParaRPr>
          </a:p>
        </p:txBody>
      </p:sp>
      <p:sp>
        <p:nvSpPr>
          <p:cNvPr id="6" name="Content Placeholder 2">
            <a:extLst>
              <a:ext uri="{FF2B5EF4-FFF2-40B4-BE49-F238E27FC236}">
                <a16:creationId xmlns:a16="http://schemas.microsoft.com/office/drawing/2014/main" id="{E1F7FEDE-CEFF-A08C-D8D1-2DF4A5FFC44A}"/>
              </a:ext>
            </a:extLst>
          </p:cNvPr>
          <p:cNvSpPr txBox="1">
            <a:spLocks/>
          </p:cNvSpPr>
          <p:nvPr/>
        </p:nvSpPr>
        <p:spPr>
          <a:xfrm>
            <a:off x="5078691" y="1683308"/>
            <a:ext cx="3103017" cy="3263504"/>
          </a:xfrm>
          <a:prstGeom prst="rect">
            <a:avLst/>
          </a:prstGeom>
        </p:spPr>
        <p:txBody>
          <a:bodyPr/>
          <a:lstStyle>
            <a:lvl1pPr marL="228594" indent="-228594" algn="l" defTabSz="914377"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783" indent="-228594" algn="l" defTabSz="914377"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2971" indent="-228594" algn="l" defTabSz="914377"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160" indent="-228594" algn="l" defTabSz="914377"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349" indent="-228594" algn="l" defTabSz="914377"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6" marR="0" lvl="0" indent="-171446" algn="l" defTabSz="685783" rtl="0" eaLnBrk="1" fontAlgn="auto" latinLnBrk="0" hangingPunct="1">
              <a:lnSpc>
                <a:spcPct val="90000"/>
              </a:lnSpc>
              <a:spcBef>
                <a:spcPts val="750"/>
              </a:spcBef>
              <a:spcAft>
                <a:spcPts val="0"/>
              </a:spcAft>
              <a:buClr>
                <a:srgbClr val="649B00"/>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0D4573"/>
                </a:solidFill>
                <a:effectLst/>
                <a:uLnTx/>
                <a:uFillTx/>
                <a:latin typeface="Calibri Light" panose="020F0302020204030204"/>
                <a:ea typeface="+mn-ea"/>
                <a:cs typeface="+mn-cs"/>
              </a:rPr>
              <a:t>Data Feeds</a:t>
            </a:r>
          </a:p>
          <a:p>
            <a:pPr marL="514337" marR="0" lvl="1" indent="-171446" algn="l" defTabSz="685783" rtl="0" eaLnBrk="1" fontAlgn="auto" latinLnBrk="0" hangingPunct="1">
              <a:lnSpc>
                <a:spcPct val="90000"/>
              </a:lnSpc>
              <a:spcBef>
                <a:spcPts val="375"/>
              </a:spcBef>
              <a:spcAft>
                <a:spcPts val="0"/>
              </a:spcAft>
              <a:buClr>
                <a:srgbClr val="649B00"/>
              </a:buClr>
              <a:buSzTx/>
              <a:buFont typeface="Arial" panose="020B0604020202020204" pitchFamily="34" charset="0"/>
              <a:buChar char="•"/>
              <a:tabLst/>
              <a:defRPr/>
            </a:pPr>
            <a:r>
              <a:rPr kumimoji="0" lang="en-US" sz="1500" b="1" i="0" u="none" strike="noStrike" kern="1200" cap="none" spc="0" normalizeH="0" baseline="0" noProof="0" dirty="0">
                <a:ln>
                  <a:noFill/>
                </a:ln>
                <a:solidFill>
                  <a:srgbClr val="0D4573"/>
                </a:solidFill>
                <a:effectLst/>
                <a:uLnTx/>
                <a:uFillTx/>
                <a:latin typeface="Calibri Light" panose="020F0302020204030204"/>
                <a:ea typeface="+mn-ea"/>
                <a:cs typeface="+mn-cs"/>
              </a:rPr>
              <a:t>Buyer, Seller, Shipper, Deliver To, Consignee</a:t>
            </a:r>
          </a:p>
          <a:p>
            <a:pPr marL="514337" marR="0" lvl="1" indent="-171446" algn="l" defTabSz="685783" rtl="0" eaLnBrk="1" fontAlgn="auto" latinLnBrk="0" hangingPunct="1">
              <a:lnSpc>
                <a:spcPct val="90000"/>
              </a:lnSpc>
              <a:spcBef>
                <a:spcPts val="375"/>
              </a:spcBef>
              <a:spcAft>
                <a:spcPts val="0"/>
              </a:spcAft>
              <a:buClr>
                <a:srgbClr val="649B00"/>
              </a:buClr>
              <a:buSzTx/>
              <a:buFont typeface="Arial" panose="020B0604020202020204" pitchFamily="34" charset="0"/>
              <a:buChar char="•"/>
              <a:tabLst/>
              <a:defRPr/>
            </a:pPr>
            <a:r>
              <a:rPr kumimoji="0" lang="en-US" sz="1500" b="1" i="0" u="none" strike="noStrike" kern="1200" cap="none" spc="0" normalizeH="0" baseline="0" noProof="0" dirty="0">
                <a:ln>
                  <a:noFill/>
                </a:ln>
                <a:solidFill>
                  <a:srgbClr val="0D4573"/>
                </a:solidFill>
                <a:effectLst/>
                <a:uLnTx/>
                <a:uFillTx/>
                <a:latin typeface="Calibri Light" panose="020F0302020204030204"/>
                <a:ea typeface="+mn-ea"/>
                <a:cs typeface="+mn-cs"/>
              </a:rPr>
              <a:t>Merchandise Description, HTSUS</a:t>
            </a:r>
          </a:p>
          <a:p>
            <a:pPr marL="171446" marR="0" lvl="0" indent="-171446" algn="l" defTabSz="685783" rtl="0" eaLnBrk="1" fontAlgn="auto" latinLnBrk="0" hangingPunct="1">
              <a:lnSpc>
                <a:spcPct val="90000"/>
              </a:lnSpc>
              <a:spcBef>
                <a:spcPts val="750"/>
              </a:spcBef>
              <a:spcAft>
                <a:spcPts val="0"/>
              </a:spcAft>
              <a:buClr>
                <a:srgbClr val="649B00"/>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0D4573"/>
                </a:solidFill>
                <a:effectLst/>
                <a:uLnTx/>
                <a:uFillTx/>
                <a:latin typeface="Calibri Light" panose="020F0302020204030204"/>
                <a:ea typeface="+mn-ea"/>
                <a:cs typeface="+mn-cs"/>
              </a:rPr>
              <a:t>Hybrid Shipments</a:t>
            </a:r>
          </a:p>
          <a:p>
            <a:pPr marL="514337" marR="0" lvl="1" indent="-171446" algn="l" defTabSz="685783" rtl="0" eaLnBrk="1" fontAlgn="auto" latinLnBrk="0" hangingPunct="1">
              <a:lnSpc>
                <a:spcPct val="90000"/>
              </a:lnSpc>
              <a:spcBef>
                <a:spcPts val="375"/>
              </a:spcBef>
              <a:spcAft>
                <a:spcPts val="0"/>
              </a:spcAft>
              <a:buClr>
                <a:srgbClr val="649B00"/>
              </a:buClr>
              <a:buSzTx/>
              <a:buFont typeface="Arial" panose="020B0604020202020204" pitchFamily="34" charset="0"/>
              <a:buChar char="•"/>
              <a:tabLst/>
              <a:defRPr/>
            </a:pPr>
            <a:r>
              <a:rPr kumimoji="0" lang="en-US" sz="1500" b="1" i="0" u="none" strike="noStrike" kern="1200" cap="none" spc="0" normalizeH="0" baseline="0" noProof="0" dirty="0">
                <a:ln>
                  <a:noFill/>
                </a:ln>
                <a:solidFill>
                  <a:srgbClr val="0D4573"/>
                </a:solidFill>
                <a:effectLst/>
                <a:uLnTx/>
                <a:uFillTx/>
                <a:latin typeface="Calibri Light" panose="020F0302020204030204"/>
                <a:ea typeface="+mn-ea"/>
                <a:cs typeface="+mn-cs"/>
              </a:rPr>
              <a:t>Combination Trade Remedy, De Minimis</a:t>
            </a:r>
          </a:p>
          <a:p>
            <a:pPr marL="171446" marR="0" lvl="0" indent="-171446" algn="l" defTabSz="685783" rtl="0" eaLnBrk="1" fontAlgn="auto" latinLnBrk="0" hangingPunct="1">
              <a:lnSpc>
                <a:spcPct val="90000"/>
              </a:lnSpc>
              <a:spcBef>
                <a:spcPts val="750"/>
              </a:spcBef>
              <a:spcAft>
                <a:spcPts val="0"/>
              </a:spcAft>
              <a:buClr>
                <a:srgbClr val="649B00"/>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0D4573"/>
                </a:solidFill>
                <a:effectLst/>
                <a:uLnTx/>
                <a:uFillTx/>
                <a:latin typeface="Calibri Light" panose="020F0302020204030204"/>
                <a:ea typeface="+mn-ea"/>
                <a:cs typeface="+mn-cs"/>
              </a:rPr>
              <a:t>Exclusion Scope</a:t>
            </a:r>
          </a:p>
          <a:p>
            <a:pPr marL="514337" marR="0" lvl="1" indent="-171446" algn="l" defTabSz="685783" rtl="0" eaLnBrk="1" fontAlgn="auto" latinLnBrk="0" hangingPunct="1">
              <a:lnSpc>
                <a:spcPct val="90000"/>
              </a:lnSpc>
              <a:spcBef>
                <a:spcPts val="375"/>
              </a:spcBef>
              <a:spcAft>
                <a:spcPts val="0"/>
              </a:spcAft>
              <a:buClr>
                <a:srgbClr val="649B00"/>
              </a:buClr>
              <a:buSzTx/>
              <a:buFont typeface="Arial" panose="020B0604020202020204" pitchFamily="34" charset="0"/>
              <a:buChar char="•"/>
              <a:tabLst/>
              <a:defRPr/>
            </a:pPr>
            <a:r>
              <a:rPr kumimoji="0" lang="en-US" sz="1500" b="1" i="0" u="none" strike="noStrike" kern="1200" cap="none" spc="0" normalizeH="0" baseline="0" noProof="0" dirty="0">
                <a:ln>
                  <a:noFill/>
                </a:ln>
                <a:solidFill>
                  <a:srgbClr val="0D4573"/>
                </a:solidFill>
                <a:effectLst/>
                <a:uLnTx/>
                <a:uFillTx/>
                <a:latin typeface="Calibri Light" panose="020F0302020204030204"/>
                <a:ea typeface="+mn-ea"/>
                <a:cs typeface="+mn-cs"/>
              </a:rPr>
              <a:t>Trade Remedies, IEEPA, Reciprocal, Countries</a:t>
            </a:r>
            <a:br>
              <a:rPr kumimoji="0" lang="en-US" sz="1500" b="0" i="0" u="none" strike="noStrike" kern="1200" cap="none" spc="0" normalizeH="0" baseline="0" noProof="0" dirty="0">
                <a:ln>
                  <a:noFill/>
                </a:ln>
                <a:solidFill>
                  <a:srgbClr val="0D4573"/>
                </a:solidFill>
                <a:effectLst/>
                <a:uLnTx/>
                <a:uFillTx/>
                <a:latin typeface="Calibri Light" panose="020F0302020204030204"/>
                <a:ea typeface="+mn-ea"/>
                <a:cs typeface="+mn-cs"/>
              </a:rPr>
            </a:br>
            <a:endParaRPr kumimoji="0" lang="en-US" sz="1500" b="0" i="0" u="none" strike="noStrike" kern="1200" cap="none" spc="0" normalizeH="0" baseline="0" noProof="0" dirty="0">
              <a:ln>
                <a:noFill/>
              </a:ln>
              <a:solidFill>
                <a:srgbClr val="0D4573"/>
              </a:solidFill>
              <a:effectLst/>
              <a:uLnTx/>
              <a:uFillTx/>
              <a:latin typeface="Calibri Light" panose="020F0302020204030204"/>
              <a:ea typeface="+mn-ea"/>
              <a:cs typeface="+mn-cs"/>
            </a:endParaRPr>
          </a:p>
          <a:p>
            <a:pPr marL="0" marR="0" lvl="0" indent="0" algn="l" defTabSz="685783" rtl="0" eaLnBrk="1" fontAlgn="auto" latinLnBrk="0" hangingPunct="1">
              <a:lnSpc>
                <a:spcPct val="90000"/>
              </a:lnSpc>
              <a:spcBef>
                <a:spcPts val="750"/>
              </a:spcBef>
              <a:spcAft>
                <a:spcPts val="0"/>
              </a:spcAft>
              <a:buClr>
                <a:srgbClr val="649B00"/>
              </a:buClr>
              <a:buSzTx/>
              <a:buFont typeface="Arial" panose="020B0604020202020204" pitchFamily="34" charset="0"/>
              <a:buNone/>
              <a:tabLst/>
              <a:defRPr/>
            </a:pPr>
            <a:br>
              <a:rPr kumimoji="0" lang="en-US" sz="1050" b="0" i="0" u="none" strike="noStrike" kern="1200" cap="none" spc="0" normalizeH="0" baseline="0" noProof="0" dirty="0">
                <a:ln>
                  <a:noFill/>
                </a:ln>
                <a:solidFill>
                  <a:srgbClr val="57595A"/>
                </a:solidFill>
                <a:effectLst/>
                <a:uLnTx/>
                <a:uFillTx/>
                <a:latin typeface="Calibri Light" panose="020F0302020204030204"/>
                <a:ea typeface="+mn-ea"/>
                <a:cs typeface="+mn-cs"/>
              </a:rPr>
            </a:br>
            <a:endParaRPr kumimoji="0" lang="en-US" sz="1500" b="0" i="0" u="none" strike="noStrike" kern="1200" cap="none" spc="0" normalizeH="0" baseline="0" noProof="0" dirty="0">
              <a:ln>
                <a:noFill/>
              </a:ln>
              <a:solidFill>
                <a:srgbClr val="57595A"/>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097481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F67AB-B280-9648-B839-EBD204C3206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B8C398-D331-CB86-AF68-30BEDA7CF447}"/>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6CE8A1-6974-4F60-A884-8B939ED38A57}" type="slidenum">
              <a:rPr kumimoji="0" lang="en-US" sz="900" b="1" i="0" u="none" strike="noStrike" kern="1200" cap="none" spc="0" normalizeH="0" baseline="0" noProof="0">
                <a:ln>
                  <a:noFill/>
                </a:ln>
                <a:solidFill>
                  <a:srgbClr val="0D4573">
                    <a:tint val="75000"/>
                  </a:srgbClr>
                </a:solidFill>
                <a:effectLst/>
                <a:uLnTx/>
                <a:uFillTx/>
                <a:latin typeface="Calibri Light" panose="020F03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dirty="0">
              <a:ln>
                <a:noFill/>
              </a:ln>
              <a:solidFill>
                <a:srgbClr val="0D4573">
                  <a:tint val="75000"/>
                </a:srgbClr>
              </a:solidFill>
              <a:effectLst/>
              <a:uLnTx/>
              <a:uFillTx/>
              <a:latin typeface="Calibri Light" panose="020F0302020204030204"/>
              <a:ea typeface="+mn-ea"/>
              <a:cs typeface="+mn-cs"/>
            </a:endParaRPr>
          </a:p>
        </p:txBody>
      </p:sp>
      <p:sp>
        <p:nvSpPr>
          <p:cNvPr id="5" name="Title 1">
            <a:extLst>
              <a:ext uri="{FF2B5EF4-FFF2-40B4-BE49-F238E27FC236}">
                <a16:creationId xmlns:a16="http://schemas.microsoft.com/office/drawing/2014/main" id="{B4671D41-7519-DB3A-14FF-F3BEC074842E}"/>
              </a:ext>
            </a:extLst>
          </p:cNvPr>
          <p:cNvSpPr txBox="1">
            <a:spLocks/>
          </p:cNvSpPr>
          <p:nvPr/>
        </p:nvSpPr>
        <p:spPr>
          <a:xfrm>
            <a:off x="840105" y="927975"/>
            <a:ext cx="7919602" cy="499759"/>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113E6A"/>
                </a:solidFill>
                <a:effectLst/>
                <a:uLnTx/>
                <a:uFillTx/>
                <a:latin typeface="Calibri Light" panose="020F0302020204030204"/>
                <a:ea typeface="+mj-ea"/>
                <a:cs typeface="+mj-cs"/>
              </a:rPr>
              <a:t>Questions?</a:t>
            </a:r>
          </a:p>
        </p:txBody>
      </p:sp>
      <p:sp>
        <p:nvSpPr>
          <p:cNvPr id="6" name="Rectangle 5">
            <a:extLst>
              <a:ext uri="{FF2B5EF4-FFF2-40B4-BE49-F238E27FC236}">
                <a16:creationId xmlns:a16="http://schemas.microsoft.com/office/drawing/2014/main" id="{440A74D4-3DE3-51FD-D321-AD805654CD08}"/>
              </a:ext>
            </a:extLst>
          </p:cNvPr>
          <p:cNvSpPr/>
          <p:nvPr/>
        </p:nvSpPr>
        <p:spPr>
          <a:xfrm>
            <a:off x="5373448" y="1581488"/>
            <a:ext cx="2326064" cy="1915909"/>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Lenny Feldman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dirty="0">
                <a:ln>
                  <a:noFill/>
                </a:ln>
                <a:solidFill>
                  <a:srgbClr val="002060"/>
                </a:solidFill>
                <a:effectLst/>
                <a:uLnTx/>
                <a:uFillTx/>
                <a:latin typeface="Calibri" panose="020F0502020204030204"/>
                <a:ea typeface="+mn-ea"/>
                <a:cs typeface="+mn-cs"/>
              </a:rPr>
              <a:t>Managing Partner, Operating Committee</a:t>
            </a:r>
            <a:endParaRPr kumimoji="0" lang="en-US" sz="135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2060"/>
                </a:solidFill>
                <a:effectLst/>
                <a:uLnTx/>
                <a:uFillTx/>
                <a:latin typeface="Calibri" panose="020F0502020204030204"/>
                <a:ea typeface="+mn-ea"/>
                <a:cs typeface="+mn-cs"/>
              </a:rPr>
              <a:t>Phone: 305-894-1011</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2060"/>
                </a:solidFill>
                <a:effectLst/>
                <a:uLnTx/>
                <a:uFillTx/>
                <a:latin typeface="Calibri" panose="020F0502020204030204"/>
                <a:ea typeface="+mn-ea"/>
                <a:cs typeface="+mn-cs"/>
              </a:rPr>
              <a:t>Email: </a:t>
            </a:r>
            <a:r>
              <a:rPr kumimoji="0" lang="en-US" sz="1350" b="1" i="0" u="none" strike="noStrike" kern="1200" cap="none" spc="0" normalizeH="0" baseline="0" noProof="0" dirty="0">
                <a:ln>
                  <a:noFill/>
                </a:ln>
                <a:solidFill>
                  <a:srgbClr val="002060"/>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lfeldman@strtrade.com</a:t>
            </a:r>
            <a:r>
              <a:rPr kumimoji="0" lang="en-US" sz="135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1549575-F240-5C79-1145-7BC5B7228D05}"/>
              </a:ext>
            </a:extLst>
          </p:cNvPr>
          <p:cNvPicPr>
            <a:picLocks noChangeAspect="1"/>
          </p:cNvPicPr>
          <p:nvPr/>
        </p:nvPicPr>
        <p:blipFill>
          <a:blip r:embed="rId3"/>
          <a:stretch>
            <a:fillRect/>
          </a:stretch>
        </p:blipFill>
        <p:spPr>
          <a:xfrm>
            <a:off x="2828159" y="1443351"/>
            <a:ext cx="1679225" cy="1823215"/>
          </a:xfrm>
          <a:prstGeom prst="rect">
            <a:avLst/>
          </a:prstGeom>
        </p:spPr>
      </p:pic>
    </p:spTree>
    <p:extLst>
      <p:ext uri="{BB962C8B-B14F-4D97-AF65-F5344CB8AC3E}">
        <p14:creationId xmlns:p14="http://schemas.microsoft.com/office/powerpoint/2010/main" val="1854141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0">
            <a:extLst>
              <a:ext uri="{FF2B5EF4-FFF2-40B4-BE49-F238E27FC236}">
                <a16:creationId xmlns:a16="http://schemas.microsoft.com/office/drawing/2014/main" id="{A517CC33-709E-64EC-2EEA-D319335325DC}"/>
              </a:ext>
            </a:extLst>
          </p:cNvPr>
          <p:cNvSpPr/>
          <p:nvPr/>
        </p:nvSpPr>
        <p:spPr>
          <a:xfrm>
            <a:off x="379354" y="1133192"/>
            <a:ext cx="9492347" cy="531584"/>
          </a:xfrm>
          <a:prstGeom prst="rect">
            <a:avLst/>
          </a:prstGeom>
          <a:noFill/>
          <a:ln/>
        </p:spPr>
        <p:txBody>
          <a:bodyPr wrap="none" lIns="0" tIns="0" rIns="0" bIns="0" rtlCol="0" anchor="t"/>
          <a:lstStyle/>
          <a:p>
            <a:pPr defTabSz="685800">
              <a:lnSpc>
                <a:spcPts val="4163"/>
              </a:lnSpc>
            </a:pPr>
            <a:r>
              <a:rPr lang="en-US" sz="3338" dirty="0">
                <a:solidFill>
                  <a:srgbClr val="3257B8"/>
                </a:solidFill>
                <a:latin typeface="Roboto Slab" pitchFamily="34" charset="0"/>
                <a:ea typeface="Roboto Slab" pitchFamily="34" charset="-122"/>
                <a:cs typeface="Roboto Slab" pitchFamily="34" charset="-120"/>
              </a:rPr>
              <a:t>De Minimis Basics</a:t>
            </a:r>
            <a:endParaRPr lang="en-US" sz="3338" dirty="0">
              <a:solidFill>
                <a:prstClr val="black"/>
              </a:solidFill>
              <a:latin typeface="Aptos" panose="02110004020202020204"/>
            </a:endParaRPr>
          </a:p>
        </p:txBody>
      </p:sp>
      <p:sp>
        <p:nvSpPr>
          <p:cNvPr id="19" name="TextBox 18">
            <a:extLst>
              <a:ext uri="{FF2B5EF4-FFF2-40B4-BE49-F238E27FC236}">
                <a16:creationId xmlns:a16="http://schemas.microsoft.com/office/drawing/2014/main" id="{63D4EBC8-0862-9BC1-C006-A75C295F0181}"/>
              </a:ext>
            </a:extLst>
          </p:cNvPr>
          <p:cNvSpPr txBox="1"/>
          <p:nvPr/>
        </p:nvSpPr>
        <p:spPr>
          <a:xfrm>
            <a:off x="329610" y="1893825"/>
            <a:ext cx="4959761" cy="1962076"/>
          </a:xfrm>
          <a:prstGeom prst="rect">
            <a:avLst/>
          </a:prstGeom>
          <a:noFill/>
        </p:spPr>
        <p:txBody>
          <a:bodyPr wrap="square">
            <a:spAutoFit/>
          </a:bodyPr>
          <a:lstStyle/>
          <a:p>
            <a:pPr defTabSz="685800"/>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19 U.S.C §1321 is the statutory authority that enables CBP to admit qualifying merchandise free of duty and tax provided that the merchandise is imported by “one person on one day”  and has an </a:t>
            </a:r>
            <a:r>
              <a:rPr lang="en-US" sz="1350" dirty="0">
                <a:solidFill>
                  <a:prstClr val="black"/>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aggregate</a:t>
            </a: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 fair market value of $800 or less. </a:t>
            </a:r>
          </a:p>
          <a:p>
            <a:pPr defTabSz="685800"/>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defTabSz="685800"/>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The de minimis provision creates a mutually beneficial framework for both the trade and CBP. It enables importers, brokers, and carriers to move low-value shipments more efficiently while reducing costs and administrative burdens.</a:t>
            </a:r>
          </a:p>
        </p:txBody>
      </p:sp>
      <p:pic>
        <p:nvPicPr>
          <p:cNvPr id="27" name="Picture 26">
            <a:extLst>
              <a:ext uri="{FF2B5EF4-FFF2-40B4-BE49-F238E27FC236}">
                <a16:creationId xmlns:a16="http://schemas.microsoft.com/office/drawing/2014/main" id="{4DA49680-49B6-E5D8-8B73-BF90D1932811}"/>
              </a:ext>
            </a:extLst>
          </p:cNvPr>
          <p:cNvPicPr>
            <a:picLocks noChangeAspect="1"/>
          </p:cNvPicPr>
          <p:nvPr/>
        </p:nvPicPr>
        <p:blipFill>
          <a:blip r:embed="rId2"/>
          <a:stretch>
            <a:fillRect/>
          </a:stretch>
        </p:blipFill>
        <p:spPr>
          <a:xfrm>
            <a:off x="7067832" y="857250"/>
            <a:ext cx="2076168" cy="5143500"/>
          </a:xfrm>
          <a:prstGeom prst="rect">
            <a:avLst/>
          </a:prstGeom>
        </p:spPr>
      </p:pic>
      <p:sp>
        <p:nvSpPr>
          <p:cNvPr id="29" name="Shape 1">
            <a:extLst>
              <a:ext uri="{FF2B5EF4-FFF2-40B4-BE49-F238E27FC236}">
                <a16:creationId xmlns:a16="http://schemas.microsoft.com/office/drawing/2014/main" id="{ACE06FF7-8988-1C8A-C9EB-9D3C4EEFC92A}"/>
              </a:ext>
            </a:extLst>
          </p:cNvPr>
          <p:cNvSpPr/>
          <p:nvPr/>
        </p:nvSpPr>
        <p:spPr>
          <a:xfrm>
            <a:off x="463168" y="4136577"/>
            <a:ext cx="2718626" cy="1389451"/>
          </a:xfrm>
          <a:prstGeom prst="roundRect">
            <a:avLst>
              <a:gd name="adj" fmla="val 1553"/>
            </a:avLst>
          </a:prstGeom>
          <a:solidFill>
            <a:schemeClr val="bg1">
              <a:lumMod val="95000"/>
            </a:schemeClr>
          </a:solidFill>
          <a:ln/>
        </p:spPr>
        <p:txBody>
          <a:bodyPr/>
          <a:lstStyle/>
          <a:p>
            <a:pPr defTabSz="685800"/>
            <a:endParaRPr lang="en-US" sz="1350">
              <a:solidFill>
                <a:prstClr val="black"/>
              </a:solidFill>
              <a:latin typeface="Aptos" panose="02110004020202020204"/>
            </a:endParaRPr>
          </a:p>
        </p:txBody>
      </p:sp>
      <p:sp>
        <p:nvSpPr>
          <p:cNvPr id="33" name="Text 2">
            <a:extLst>
              <a:ext uri="{FF2B5EF4-FFF2-40B4-BE49-F238E27FC236}">
                <a16:creationId xmlns:a16="http://schemas.microsoft.com/office/drawing/2014/main" id="{FF25681D-0116-ECF6-ED47-094819E9ABC0}"/>
              </a:ext>
            </a:extLst>
          </p:cNvPr>
          <p:cNvSpPr/>
          <p:nvPr/>
        </p:nvSpPr>
        <p:spPr>
          <a:xfrm>
            <a:off x="533954" y="4345552"/>
            <a:ext cx="2161400" cy="265748"/>
          </a:xfrm>
          <a:prstGeom prst="rect">
            <a:avLst/>
          </a:prstGeom>
          <a:noFill/>
          <a:ln/>
        </p:spPr>
        <p:txBody>
          <a:bodyPr wrap="none" lIns="0" tIns="0" rIns="0" bIns="0" rtlCol="0" anchor="t"/>
          <a:lstStyle/>
          <a:p>
            <a:pPr marL="342900" lvl="1" defTabSz="685800">
              <a:lnSpc>
                <a:spcPts val="2063"/>
              </a:lnSpc>
            </a:pPr>
            <a:r>
              <a:rPr lang="en-US" sz="1350" dirty="0">
                <a:solidFill>
                  <a:srgbClr val="15213F"/>
                </a:solidFill>
                <a:latin typeface="Roboto Slab" pitchFamily="34" charset="0"/>
                <a:ea typeface="Roboto Slab" pitchFamily="34" charset="-122"/>
                <a:cs typeface="Roboto Slab" pitchFamily="34" charset="-120"/>
              </a:rPr>
              <a:t>Less data, Faster clearance</a:t>
            </a:r>
          </a:p>
          <a:p>
            <a:pPr marL="342900" lvl="1" defTabSz="685800">
              <a:lnSpc>
                <a:spcPts val="2063"/>
              </a:lnSpc>
            </a:pPr>
            <a:r>
              <a:rPr lang="en-US" sz="1350" dirty="0">
                <a:solidFill>
                  <a:srgbClr val="15213F"/>
                </a:solidFill>
                <a:latin typeface="Roboto Slab" pitchFamily="34" charset="0"/>
                <a:ea typeface="Roboto Slab" pitchFamily="34" charset="-122"/>
                <a:cs typeface="Roboto Slab" pitchFamily="34" charset="-120"/>
              </a:rPr>
              <a:t>Lowers costs</a:t>
            </a:r>
          </a:p>
          <a:p>
            <a:pPr marL="342900" lvl="1" defTabSz="685800">
              <a:lnSpc>
                <a:spcPts val="2063"/>
              </a:lnSpc>
            </a:pPr>
            <a:r>
              <a:rPr lang="en-US" sz="1350" dirty="0">
                <a:solidFill>
                  <a:srgbClr val="15213F"/>
                </a:solidFill>
                <a:latin typeface="Roboto Slab" pitchFamily="34" charset="0"/>
                <a:ea typeface="Roboto Slab" pitchFamily="34" charset="-122"/>
                <a:cs typeface="Roboto Slab" pitchFamily="34" charset="-120"/>
              </a:rPr>
              <a:t>Less administrative burden</a:t>
            </a:r>
            <a:endParaRPr lang="en-US" sz="1350" dirty="0">
              <a:solidFill>
                <a:prstClr val="black"/>
              </a:solidFill>
              <a:latin typeface="Aptos" panose="02110004020202020204"/>
            </a:endParaRPr>
          </a:p>
        </p:txBody>
      </p:sp>
      <p:pic>
        <p:nvPicPr>
          <p:cNvPr id="2" name="Image 1" descr="preencoded.png">
            <a:extLst>
              <a:ext uri="{FF2B5EF4-FFF2-40B4-BE49-F238E27FC236}">
                <a16:creationId xmlns:a16="http://schemas.microsoft.com/office/drawing/2014/main" id="{4C2634F6-F249-7E96-0D4E-A764AD7F6BF0}"/>
              </a:ext>
            </a:extLst>
          </p:cNvPr>
          <p:cNvPicPr>
            <a:picLocks noChangeAspect="1"/>
          </p:cNvPicPr>
          <p:nvPr/>
        </p:nvPicPr>
        <p:blipFill>
          <a:blip r:embed="rId3"/>
          <a:stretch>
            <a:fillRect/>
          </a:stretch>
        </p:blipFill>
        <p:spPr>
          <a:xfrm>
            <a:off x="615059" y="4383102"/>
            <a:ext cx="152519" cy="190649"/>
          </a:xfrm>
          <a:prstGeom prst="rect">
            <a:avLst/>
          </a:prstGeom>
        </p:spPr>
      </p:pic>
      <p:pic>
        <p:nvPicPr>
          <p:cNvPr id="4" name="Image 2" descr="preencoded.png">
            <a:extLst>
              <a:ext uri="{FF2B5EF4-FFF2-40B4-BE49-F238E27FC236}">
                <a16:creationId xmlns:a16="http://schemas.microsoft.com/office/drawing/2014/main" id="{B5D4DCEF-7FF8-9704-5208-4AF41A66DFB6}"/>
              </a:ext>
            </a:extLst>
          </p:cNvPr>
          <p:cNvPicPr>
            <a:picLocks noChangeAspect="1"/>
          </p:cNvPicPr>
          <p:nvPr/>
        </p:nvPicPr>
        <p:blipFill>
          <a:blip r:embed="rId4"/>
          <a:stretch>
            <a:fillRect/>
          </a:stretch>
        </p:blipFill>
        <p:spPr>
          <a:xfrm>
            <a:off x="615059" y="4648849"/>
            <a:ext cx="152519" cy="190649"/>
          </a:xfrm>
          <a:prstGeom prst="rect">
            <a:avLst/>
          </a:prstGeom>
        </p:spPr>
      </p:pic>
      <p:pic>
        <p:nvPicPr>
          <p:cNvPr id="5" name="Image 3" descr="preencoded.png">
            <a:extLst>
              <a:ext uri="{FF2B5EF4-FFF2-40B4-BE49-F238E27FC236}">
                <a16:creationId xmlns:a16="http://schemas.microsoft.com/office/drawing/2014/main" id="{03192018-6321-E57B-F9EC-BD43093DF444}"/>
              </a:ext>
            </a:extLst>
          </p:cNvPr>
          <p:cNvPicPr>
            <a:picLocks noChangeAspect="1"/>
          </p:cNvPicPr>
          <p:nvPr/>
        </p:nvPicPr>
        <p:blipFill>
          <a:blip r:embed="rId5"/>
          <a:stretch>
            <a:fillRect/>
          </a:stretch>
        </p:blipFill>
        <p:spPr>
          <a:xfrm>
            <a:off x="615059" y="4919335"/>
            <a:ext cx="152519" cy="190649"/>
          </a:xfrm>
          <a:prstGeom prst="rect">
            <a:avLst/>
          </a:prstGeom>
        </p:spPr>
      </p:pic>
    </p:spTree>
    <p:extLst>
      <p:ext uri="{BB962C8B-B14F-4D97-AF65-F5344CB8AC3E}">
        <p14:creationId xmlns:p14="http://schemas.microsoft.com/office/powerpoint/2010/main" val="1897745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ctrTitle"/>
          </p:nvPr>
        </p:nvSpPr>
        <p:spPr/>
        <p:txBody>
          <a:bodyPr>
            <a:normAutofit/>
          </a:bodyPr>
          <a:lstStyle/>
          <a:p>
            <a:r>
              <a:rPr lang="en-US" sz="4800" b="1" dirty="0"/>
              <a:t>Thank You!</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066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1">
            <a:extLst>
              <a:ext uri="{FF2B5EF4-FFF2-40B4-BE49-F238E27FC236}">
                <a16:creationId xmlns:a16="http://schemas.microsoft.com/office/drawing/2014/main" id="{9B0F9734-4D34-0E43-524D-901323C47AAE}"/>
              </a:ext>
            </a:extLst>
          </p:cNvPr>
          <p:cNvSpPr/>
          <p:nvPr/>
        </p:nvSpPr>
        <p:spPr>
          <a:xfrm>
            <a:off x="129458" y="1852877"/>
            <a:ext cx="4241782" cy="1945758"/>
          </a:xfrm>
          <a:prstGeom prst="roundRect">
            <a:avLst>
              <a:gd name="adj" fmla="val 1553"/>
            </a:avLst>
          </a:prstGeom>
          <a:solidFill>
            <a:schemeClr val="bg2">
              <a:lumMod val="50000"/>
              <a:alpha val="24000"/>
            </a:schemeClr>
          </a:solidFill>
          <a:ln>
            <a:solidFill>
              <a:schemeClr val="bg2">
                <a:lumMod val="90000"/>
              </a:schemeClr>
            </a:solidFill>
          </a:ln>
        </p:spPr>
        <p:txBody>
          <a:bodyPr/>
          <a:lstStyle/>
          <a:p>
            <a:pPr defTabSz="685800"/>
            <a:endParaRPr lang="en-US" sz="1350">
              <a:solidFill>
                <a:prstClr val="black"/>
              </a:solidFill>
              <a:latin typeface="Aptos" panose="02110004020202020204"/>
            </a:endParaRPr>
          </a:p>
        </p:txBody>
      </p:sp>
      <p:sp>
        <p:nvSpPr>
          <p:cNvPr id="21" name="Shape 1">
            <a:extLst>
              <a:ext uri="{FF2B5EF4-FFF2-40B4-BE49-F238E27FC236}">
                <a16:creationId xmlns:a16="http://schemas.microsoft.com/office/drawing/2014/main" id="{38B95158-2AEF-7079-DB18-79A0B915E514}"/>
              </a:ext>
            </a:extLst>
          </p:cNvPr>
          <p:cNvSpPr/>
          <p:nvPr/>
        </p:nvSpPr>
        <p:spPr>
          <a:xfrm>
            <a:off x="4597535" y="1873988"/>
            <a:ext cx="4241782" cy="1945758"/>
          </a:xfrm>
          <a:prstGeom prst="roundRect">
            <a:avLst>
              <a:gd name="adj" fmla="val 1553"/>
            </a:avLst>
          </a:prstGeom>
          <a:solidFill>
            <a:schemeClr val="bg2">
              <a:lumMod val="50000"/>
              <a:alpha val="24000"/>
            </a:schemeClr>
          </a:solidFill>
          <a:ln>
            <a:solidFill>
              <a:schemeClr val="bg2">
                <a:lumMod val="90000"/>
              </a:schemeClr>
            </a:solidFill>
          </a:ln>
        </p:spPr>
        <p:txBody>
          <a:bodyPr/>
          <a:lstStyle/>
          <a:p>
            <a:pPr defTabSz="685800"/>
            <a:endParaRPr lang="en-US" sz="1350">
              <a:solidFill>
                <a:prstClr val="black"/>
              </a:solidFill>
              <a:latin typeface="Aptos" panose="02110004020202020204"/>
            </a:endParaRPr>
          </a:p>
        </p:txBody>
      </p:sp>
      <p:sp>
        <p:nvSpPr>
          <p:cNvPr id="16" name="Shape 1">
            <a:extLst>
              <a:ext uri="{FF2B5EF4-FFF2-40B4-BE49-F238E27FC236}">
                <a16:creationId xmlns:a16="http://schemas.microsoft.com/office/drawing/2014/main" id="{A9704C90-EED3-A5C3-C3E5-C53F759E035E}"/>
              </a:ext>
            </a:extLst>
          </p:cNvPr>
          <p:cNvSpPr/>
          <p:nvPr/>
        </p:nvSpPr>
        <p:spPr>
          <a:xfrm>
            <a:off x="180968" y="1806206"/>
            <a:ext cx="4241782" cy="1945758"/>
          </a:xfrm>
          <a:prstGeom prst="roundRect">
            <a:avLst>
              <a:gd name="adj" fmla="val 1553"/>
            </a:avLst>
          </a:prstGeom>
          <a:solidFill>
            <a:schemeClr val="bg1">
              <a:lumMod val="95000"/>
            </a:schemeClr>
          </a:solidFill>
          <a:ln/>
        </p:spPr>
        <p:txBody>
          <a:bodyPr/>
          <a:lstStyle/>
          <a:p>
            <a:pPr defTabSz="685800"/>
            <a:endParaRPr lang="en-US" sz="1350">
              <a:solidFill>
                <a:prstClr val="black"/>
              </a:solidFill>
              <a:latin typeface="Aptos" panose="02110004020202020204"/>
            </a:endParaRPr>
          </a:p>
        </p:txBody>
      </p:sp>
      <p:sp>
        <p:nvSpPr>
          <p:cNvPr id="4" name="Shape 1">
            <a:extLst>
              <a:ext uri="{FF2B5EF4-FFF2-40B4-BE49-F238E27FC236}">
                <a16:creationId xmlns:a16="http://schemas.microsoft.com/office/drawing/2014/main" id="{EA1C1251-1248-1462-028B-6ADC9D0AEAFD}"/>
              </a:ext>
            </a:extLst>
          </p:cNvPr>
          <p:cNvSpPr/>
          <p:nvPr/>
        </p:nvSpPr>
        <p:spPr>
          <a:xfrm>
            <a:off x="4649045" y="1814180"/>
            <a:ext cx="4241782" cy="1945758"/>
          </a:xfrm>
          <a:prstGeom prst="roundRect">
            <a:avLst>
              <a:gd name="adj" fmla="val 1553"/>
            </a:avLst>
          </a:prstGeom>
          <a:solidFill>
            <a:schemeClr val="bg1">
              <a:lumMod val="95000"/>
            </a:schemeClr>
          </a:solidFill>
          <a:ln/>
        </p:spPr>
        <p:txBody>
          <a:bodyPr/>
          <a:lstStyle/>
          <a:p>
            <a:pPr defTabSz="685800"/>
            <a:endParaRPr lang="en-US" sz="1350">
              <a:solidFill>
                <a:prstClr val="black"/>
              </a:solidFill>
              <a:latin typeface="Aptos" panose="02110004020202020204"/>
            </a:endParaRPr>
          </a:p>
        </p:txBody>
      </p:sp>
      <p:sp>
        <p:nvSpPr>
          <p:cNvPr id="7" name="Text 0">
            <a:extLst>
              <a:ext uri="{FF2B5EF4-FFF2-40B4-BE49-F238E27FC236}">
                <a16:creationId xmlns:a16="http://schemas.microsoft.com/office/drawing/2014/main" id="{A517CC33-709E-64EC-2EEA-D319335325DC}"/>
              </a:ext>
            </a:extLst>
          </p:cNvPr>
          <p:cNvSpPr/>
          <p:nvPr/>
        </p:nvSpPr>
        <p:spPr>
          <a:xfrm>
            <a:off x="510874" y="1092711"/>
            <a:ext cx="9492347" cy="531584"/>
          </a:xfrm>
          <a:prstGeom prst="rect">
            <a:avLst/>
          </a:prstGeom>
          <a:noFill/>
          <a:ln/>
        </p:spPr>
        <p:txBody>
          <a:bodyPr wrap="none" lIns="0" tIns="0" rIns="0" bIns="0" rtlCol="0" anchor="t"/>
          <a:lstStyle/>
          <a:p>
            <a:pPr defTabSz="685800">
              <a:lnSpc>
                <a:spcPts val="4163"/>
              </a:lnSpc>
            </a:pPr>
            <a:r>
              <a:rPr lang="en-US" sz="3338" dirty="0">
                <a:solidFill>
                  <a:srgbClr val="3257B8"/>
                </a:solidFill>
                <a:latin typeface="Roboto Slab" pitchFamily="34" charset="0"/>
                <a:ea typeface="Roboto Slab" pitchFamily="34" charset="-122"/>
                <a:cs typeface="Roboto Slab" pitchFamily="34" charset="-120"/>
              </a:rPr>
              <a:t>De Minimis Clearance Options</a:t>
            </a:r>
            <a:endParaRPr lang="en-US" sz="3338" dirty="0">
              <a:solidFill>
                <a:prstClr val="black"/>
              </a:solidFill>
              <a:latin typeface="Aptos" panose="02110004020202020204"/>
            </a:endParaRPr>
          </a:p>
        </p:txBody>
      </p:sp>
      <p:sp>
        <p:nvSpPr>
          <p:cNvPr id="11" name="TextBox 10">
            <a:extLst>
              <a:ext uri="{FF2B5EF4-FFF2-40B4-BE49-F238E27FC236}">
                <a16:creationId xmlns:a16="http://schemas.microsoft.com/office/drawing/2014/main" id="{407CF687-F655-870F-976C-B935F25FC9DA}"/>
              </a:ext>
            </a:extLst>
          </p:cNvPr>
          <p:cNvSpPr txBox="1"/>
          <p:nvPr/>
        </p:nvSpPr>
        <p:spPr>
          <a:xfrm>
            <a:off x="253174" y="1957720"/>
            <a:ext cx="3682091" cy="3624069"/>
          </a:xfrm>
          <a:prstGeom prst="rect">
            <a:avLst/>
          </a:prstGeom>
          <a:noFill/>
        </p:spPr>
        <p:txBody>
          <a:bodyPr wrap="square" rtlCol="0">
            <a:spAutoFit/>
          </a:bodyPr>
          <a:lstStyle/>
          <a:p>
            <a:pPr defTabSz="685800"/>
            <a:r>
              <a:rPr lang="en-US" sz="1350" dirty="0">
                <a:solidFill>
                  <a:prstClr val="black"/>
                </a:solidFill>
                <a:latin typeface="Roboto Slab" pitchFamily="2" charset="0"/>
                <a:ea typeface="Roboto Slab" pitchFamily="2" charset="0"/>
                <a:cs typeface="Roboto Slab" pitchFamily="2" charset="0"/>
              </a:rPr>
              <a:t>Section 321</a:t>
            </a:r>
          </a:p>
          <a:p>
            <a:pPr defTabSz="685800"/>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defTabSz="685800"/>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 Carrier submission through AMS</a:t>
            </a:r>
          </a:p>
          <a:p>
            <a:pPr defTabSz="685800"/>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 Does not require 10-digit HTS</a:t>
            </a:r>
          </a:p>
          <a:p>
            <a:pPr defTabSz="685800"/>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 Cannot clear PGA regulated goods</a:t>
            </a:r>
          </a:p>
          <a:p>
            <a:pPr defTabSz="685800"/>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 Not considered Customs business </a:t>
            </a:r>
          </a:p>
          <a:p>
            <a:pPr defTabSz="685800"/>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defTabSz="685800"/>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defTabSz="685800"/>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defTabSz="685800"/>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defTabSz="685800"/>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defTabSz="685800"/>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defTabSz="685800"/>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defTabSz="685800"/>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defTabSz="685800"/>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defTabSz="685800"/>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defTabSz="685800"/>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B3249A03-1DEA-EC85-3A22-447528280AC7}"/>
              </a:ext>
            </a:extLst>
          </p:cNvPr>
          <p:cNvSpPr txBox="1"/>
          <p:nvPr/>
        </p:nvSpPr>
        <p:spPr>
          <a:xfrm>
            <a:off x="4649044" y="1957720"/>
            <a:ext cx="4138765" cy="1338828"/>
          </a:xfrm>
          <a:prstGeom prst="rect">
            <a:avLst/>
          </a:prstGeom>
          <a:noFill/>
        </p:spPr>
        <p:txBody>
          <a:bodyPr wrap="square" rtlCol="0">
            <a:spAutoFit/>
          </a:bodyPr>
          <a:lstStyle/>
          <a:p>
            <a:pPr defTabSz="685800"/>
            <a:r>
              <a:rPr lang="en-US" sz="1350" dirty="0">
                <a:solidFill>
                  <a:prstClr val="black"/>
                </a:solidFill>
                <a:latin typeface="Roboto Slab" pitchFamily="2" charset="0"/>
                <a:ea typeface="Roboto Slab" pitchFamily="2" charset="0"/>
                <a:cs typeface="Roboto Slab" pitchFamily="2" charset="0"/>
              </a:rPr>
              <a:t>Entry Type 86</a:t>
            </a:r>
          </a:p>
          <a:p>
            <a:pPr defTabSz="685800"/>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defTabSz="685800"/>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 Broker submission through ABI</a:t>
            </a:r>
          </a:p>
          <a:p>
            <a:pPr defTabSz="685800"/>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 Requires 10-digit HTS</a:t>
            </a:r>
          </a:p>
          <a:p>
            <a:pPr defTabSz="685800"/>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 Can clear PGA regulated goods</a:t>
            </a:r>
          </a:p>
          <a:p>
            <a:pPr defTabSz="685800"/>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 Considered Customs business</a:t>
            </a:r>
          </a:p>
        </p:txBody>
      </p:sp>
      <p:sp>
        <p:nvSpPr>
          <p:cNvPr id="18" name="TextBox 17">
            <a:extLst>
              <a:ext uri="{FF2B5EF4-FFF2-40B4-BE49-F238E27FC236}">
                <a16:creationId xmlns:a16="http://schemas.microsoft.com/office/drawing/2014/main" id="{D28114D7-9D3D-BB90-E073-74B451518F6B}"/>
              </a:ext>
            </a:extLst>
          </p:cNvPr>
          <p:cNvSpPr txBox="1"/>
          <p:nvPr/>
        </p:nvSpPr>
        <p:spPr>
          <a:xfrm>
            <a:off x="4597535" y="4334359"/>
            <a:ext cx="4241782" cy="1338828"/>
          </a:xfrm>
          <a:prstGeom prst="rect">
            <a:avLst/>
          </a:prstGeom>
          <a:noFill/>
        </p:spPr>
        <p:txBody>
          <a:bodyPr wrap="square">
            <a:spAutoFit/>
          </a:bodyPr>
          <a:lstStyle/>
          <a:p>
            <a:pPr marL="257175" indent="-257175" defTabSz="685800">
              <a:buFont typeface="Calibri" panose="020F0502020204030204" pitchFamily="34" charset="0"/>
              <a:buChar char="-"/>
            </a:pP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Goods subject to PGA fees not waived by the PGA</a:t>
            </a:r>
          </a:p>
          <a:p>
            <a:pPr marL="257175" indent="-257175" defTabSz="685800">
              <a:buFont typeface="Calibri" panose="020F0502020204030204" pitchFamily="34" charset="0"/>
              <a:buChar char="-"/>
            </a:pP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Shipments split into lots with the sole purpose of obtaining de minimis exemption</a:t>
            </a:r>
          </a:p>
          <a:p>
            <a:pPr marL="257175" indent="-257175" defTabSz="685800">
              <a:spcAft>
                <a:spcPts val="750"/>
              </a:spcAft>
              <a:buFont typeface="Calibri" panose="020F0502020204030204" pitchFamily="34" charset="0"/>
              <a:buChar char="-"/>
            </a:pP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Goods from China and Hong Kong effective 5/2/25</a:t>
            </a:r>
          </a:p>
        </p:txBody>
      </p:sp>
      <p:sp>
        <p:nvSpPr>
          <p:cNvPr id="19" name="TextBox 18">
            <a:extLst>
              <a:ext uri="{FF2B5EF4-FFF2-40B4-BE49-F238E27FC236}">
                <a16:creationId xmlns:a16="http://schemas.microsoft.com/office/drawing/2014/main" id="{4D0B1A22-E149-F999-B159-CB9D15C0AB68}"/>
              </a:ext>
            </a:extLst>
          </p:cNvPr>
          <p:cNvSpPr txBox="1"/>
          <p:nvPr/>
        </p:nvSpPr>
        <p:spPr>
          <a:xfrm>
            <a:off x="129458" y="4334359"/>
            <a:ext cx="3888858" cy="1546577"/>
          </a:xfrm>
          <a:prstGeom prst="rect">
            <a:avLst/>
          </a:prstGeom>
          <a:noFill/>
        </p:spPr>
        <p:txBody>
          <a:bodyPr wrap="square">
            <a:spAutoFit/>
          </a:bodyPr>
          <a:lstStyle/>
          <a:p>
            <a:pPr marL="257175" indent="-257175" defTabSz="685800">
              <a:buFont typeface="Calibri" panose="020F0502020204030204" pitchFamily="34" charset="0"/>
              <a:buChar char="-"/>
            </a:pP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Shipments that are subject to Antidumping or Countervailing Duties (AD/CVD)</a:t>
            </a:r>
          </a:p>
          <a:p>
            <a:pPr marL="257175" indent="-257175" defTabSz="685800">
              <a:buFont typeface="Calibri" panose="020F0502020204030204" pitchFamily="34" charset="0"/>
              <a:buChar char="-"/>
            </a:pP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Goods subject to quota, certain tobacco and alcohol products</a:t>
            </a:r>
          </a:p>
          <a:p>
            <a:pPr marL="257175" indent="-257175" defTabSz="685800">
              <a:buFont typeface="Calibri" panose="020F0502020204030204" pitchFamily="34" charset="0"/>
              <a:buChar char="-"/>
            </a:pP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Goods taxed under the Internal Revenue Code</a:t>
            </a:r>
          </a:p>
          <a:p>
            <a:pPr marL="257175" indent="-257175" defTabSz="685800">
              <a:buFont typeface="Calibri" panose="020F0502020204030204" pitchFamily="34" charset="0"/>
              <a:buChar char="-"/>
            </a:pPr>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20" name="TextBox 19">
            <a:extLst>
              <a:ext uri="{FF2B5EF4-FFF2-40B4-BE49-F238E27FC236}">
                <a16:creationId xmlns:a16="http://schemas.microsoft.com/office/drawing/2014/main" id="{F40A1F42-420B-CAC8-E5DD-720ADF5A856D}"/>
              </a:ext>
            </a:extLst>
          </p:cNvPr>
          <p:cNvSpPr txBox="1"/>
          <p:nvPr/>
        </p:nvSpPr>
        <p:spPr>
          <a:xfrm>
            <a:off x="2416631" y="3949824"/>
            <a:ext cx="3888858" cy="300082"/>
          </a:xfrm>
          <a:prstGeom prst="rect">
            <a:avLst/>
          </a:prstGeom>
          <a:noFill/>
        </p:spPr>
        <p:txBody>
          <a:bodyPr wrap="square">
            <a:spAutoFit/>
          </a:bodyPr>
          <a:lstStyle/>
          <a:p>
            <a:pPr algn="ctr" defTabSz="685800"/>
            <a:r>
              <a:rPr lang="en-US" sz="1350" u="sng" dirty="0">
                <a:solidFill>
                  <a:prstClr val="black"/>
                </a:solidFill>
                <a:latin typeface="Roboto" panose="02000000000000000000" pitchFamily="2" charset="0"/>
                <a:ea typeface="Roboto" panose="02000000000000000000" pitchFamily="2" charset="0"/>
                <a:cs typeface="Roboto" panose="02000000000000000000" pitchFamily="2" charset="0"/>
              </a:rPr>
              <a:t>Goods not permitted:</a:t>
            </a:r>
          </a:p>
        </p:txBody>
      </p:sp>
    </p:spTree>
    <p:extLst>
      <p:ext uri="{BB962C8B-B14F-4D97-AF65-F5344CB8AC3E}">
        <p14:creationId xmlns:p14="http://schemas.microsoft.com/office/powerpoint/2010/main" val="177483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496119" y="2479576"/>
            <a:ext cx="2575471" cy="467767"/>
          </a:xfrm>
          <a:prstGeom prst="rect">
            <a:avLst/>
          </a:prstGeom>
          <a:noFill/>
          <a:ln/>
        </p:spPr>
        <p:txBody>
          <a:bodyPr wrap="none" lIns="0" tIns="0" rIns="0" bIns="0" rtlCol="0" anchor="t"/>
          <a:lstStyle/>
          <a:p>
            <a:pPr algn="ctr" defTabSz="685800">
              <a:lnSpc>
                <a:spcPts val="3656"/>
              </a:lnSpc>
            </a:pPr>
            <a:r>
              <a:rPr lang="en-US" sz="3656" dirty="0">
                <a:solidFill>
                  <a:srgbClr val="15213F"/>
                </a:solidFill>
                <a:latin typeface="Roboto Slab" pitchFamily="34" charset="0"/>
                <a:ea typeface="Roboto Slab" pitchFamily="34" charset="-122"/>
                <a:cs typeface="Roboto Slab" pitchFamily="34" charset="-120"/>
              </a:rPr>
              <a:t>410M</a:t>
            </a:r>
            <a:endParaRPr lang="en-US" sz="3656" dirty="0">
              <a:solidFill>
                <a:prstClr val="black"/>
              </a:solidFill>
              <a:latin typeface="Aptos" panose="02110004020202020204"/>
            </a:endParaRPr>
          </a:p>
        </p:txBody>
      </p:sp>
      <p:sp>
        <p:nvSpPr>
          <p:cNvPr id="4" name="Text 2"/>
          <p:cNvSpPr/>
          <p:nvPr/>
        </p:nvSpPr>
        <p:spPr>
          <a:xfrm>
            <a:off x="514722" y="3124448"/>
            <a:ext cx="2538190" cy="221456"/>
          </a:xfrm>
          <a:prstGeom prst="rect">
            <a:avLst/>
          </a:prstGeom>
          <a:noFill/>
          <a:ln/>
        </p:spPr>
        <p:txBody>
          <a:bodyPr wrap="none" lIns="0" tIns="0" rIns="0" bIns="0" rtlCol="0" anchor="t"/>
          <a:lstStyle/>
          <a:p>
            <a:pPr algn="ctr" defTabSz="685800">
              <a:lnSpc>
                <a:spcPts val="1719"/>
              </a:lnSpc>
            </a:pPr>
            <a:r>
              <a:rPr lang="en-US" sz="1375" dirty="0">
                <a:solidFill>
                  <a:srgbClr val="15213F"/>
                </a:solidFill>
                <a:latin typeface="Roboto Slab" pitchFamily="34" charset="0"/>
                <a:ea typeface="Roboto Slab" pitchFamily="34" charset="-122"/>
                <a:cs typeface="Roboto Slab" pitchFamily="34" charset="-120"/>
              </a:rPr>
              <a:t>2018 Total De Minimis Volume</a:t>
            </a:r>
            <a:endParaRPr lang="en-US" sz="1375" dirty="0">
              <a:solidFill>
                <a:prstClr val="black"/>
              </a:solidFill>
              <a:latin typeface="Aptos" panose="02110004020202020204"/>
            </a:endParaRPr>
          </a:p>
        </p:txBody>
      </p:sp>
      <p:sp>
        <p:nvSpPr>
          <p:cNvPr id="5" name="Text 3"/>
          <p:cNvSpPr/>
          <p:nvPr/>
        </p:nvSpPr>
        <p:spPr>
          <a:xfrm>
            <a:off x="496119" y="3430960"/>
            <a:ext cx="2575471" cy="226814"/>
          </a:xfrm>
          <a:prstGeom prst="rect">
            <a:avLst/>
          </a:prstGeom>
          <a:noFill/>
          <a:ln/>
        </p:spPr>
        <p:txBody>
          <a:bodyPr wrap="none" lIns="0" tIns="0" rIns="0" bIns="0" rtlCol="0" anchor="t"/>
          <a:lstStyle/>
          <a:p>
            <a:pPr algn="ctr" defTabSz="685800">
              <a:lnSpc>
                <a:spcPts val="1781"/>
              </a:lnSpc>
            </a:pPr>
            <a:r>
              <a:rPr lang="en-US" sz="1094" dirty="0">
                <a:solidFill>
                  <a:srgbClr val="15213F"/>
                </a:solidFill>
                <a:latin typeface="Roboto" pitchFamily="34" charset="0"/>
                <a:ea typeface="Roboto" pitchFamily="34" charset="-122"/>
                <a:cs typeface="Roboto" pitchFamily="34" charset="-120"/>
              </a:rPr>
              <a:t>Source: </a:t>
            </a:r>
            <a:r>
              <a:rPr lang="en-US" sz="1094" dirty="0">
                <a:solidFill>
                  <a:srgbClr val="15213F"/>
                </a:solidFill>
                <a:latin typeface="Roboto" pitchFamily="34" charset="0"/>
                <a:ea typeface="Roboto" pitchFamily="34" charset="-122"/>
                <a:cs typeface="Roboto" pitchFamily="34" charset="-120"/>
                <a:hlinkClick r:id="rId3"/>
              </a:rPr>
              <a:t>CBP</a:t>
            </a:r>
            <a:endParaRPr lang="en-US" sz="1094" dirty="0">
              <a:solidFill>
                <a:prstClr val="black"/>
              </a:solidFill>
              <a:latin typeface="Aptos" panose="02110004020202020204"/>
            </a:endParaRPr>
          </a:p>
        </p:txBody>
      </p:sp>
      <p:sp>
        <p:nvSpPr>
          <p:cNvPr id="6" name="Text 4"/>
          <p:cNvSpPr/>
          <p:nvPr/>
        </p:nvSpPr>
        <p:spPr>
          <a:xfrm>
            <a:off x="3284189" y="2479576"/>
            <a:ext cx="2575545" cy="467767"/>
          </a:xfrm>
          <a:prstGeom prst="rect">
            <a:avLst/>
          </a:prstGeom>
          <a:noFill/>
          <a:ln/>
        </p:spPr>
        <p:txBody>
          <a:bodyPr wrap="none" lIns="0" tIns="0" rIns="0" bIns="0" rtlCol="0" anchor="t"/>
          <a:lstStyle/>
          <a:p>
            <a:pPr algn="ctr" defTabSz="685800">
              <a:lnSpc>
                <a:spcPts val="3656"/>
              </a:lnSpc>
            </a:pPr>
            <a:r>
              <a:rPr lang="en-US" sz="3656" dirty="0">
                <a:solidFill>
                  <a:srgbClr val="15213F"/>
                </a:solidFill>
                <a:latin typeface="Roboto Slab" pitchFamily="34" charset="0"/>
                <a:ea typeface="Roboto Slab" pitchFamily="34" charset="-122"/>
                <a:cs typeface="Roboto Slab" pitchFamily="34" charset="-120"/>
              </a:rPr>
              <a:t>1.36B</a:t>
            </a:r>
            <a:endParaRPr lang="en-US" sz="3656" dirty="0">
              <a:solidFill>
                <a:prstClr val="black"/>
              </a:solidFill>
              <a:latin typeface="Aptos" panose="02110004020202020204"/>
            </a:endParaRPr>
          </a:p>
        </p:txBody>
      </p:sp>
      <p:sp>
        <p:nvSpPr>
          <p:cNvPr id="7" name="Text 5"/>
          <p:cNvSpPr/>
          <p:nvPr/>
        </p:nvSpPr>
        <p:spPr>
          <a:xfrm>
            <a:off x="3287985" y="3124448"/>
            <a:ext cx="2567881" cy="221456"/>
          </a:xfrm>
          <a:prstGeom prst="rect">
            <a:avLst/>
          </a:prstGeom>
          <a:noFill/>
          <a:ln/>
        </p:spPr>
        <p:txBody>
          <a:bodyPr wrap="none" lIns="0" tIns="0" rIns="0" bIns="0" rtlCol="0" anchor="t"/>
          <a:lstStyle/>
          <a:p>
            <a:pPr algn="ctr" defTabSz="685800">
              <a:lnSpc>
                <a:spcPts val="1719"/>
              </a:lnSpc>
            </a:pPr>
            <a:r>
              <a:rPr lang="en-US" sz="1375" dirty="0">
                <a:solidFill>
                  <a:srgbClr val="15213F"/>
                </a:solidFill>
                <a:latin typeface="Roboto Slab" pitchFamily="34" charset="0"/>
                <a:ea typeface="Roboto Slab" pitchFamily="34" charset="-122"/>
                <a:cs typeface="Roboto Slab" pitchFamily="34" charset="-120"/>
              </a:rPr>
              <a:t>2024 Total De Minimis Volume</a:t>
            </a:r>
            <a:endParaRPr lang="en-US" sz="1375" dirty="0">
              <a:solidFill>
                <a:prstClr val="black"/>
              </a:solidFill>
              <a:latin typeface="Aptos" panose="02110004020202020204"/>
            </a:endParaRPr>
          </a:p>
        </p:txBody>
      </p:sp>
      <p:sp>
        <p:nvSpPr>
          <p:cNvPr id="8" name="Text 6"/>
          <p:cNvSpPr/>
          <p:nvPr/>
        </p:nvSpPr>
        <p:spPr>
          <a:xfrm>
            <a:off x="3284189" y="3430960"/>
            <a:ext cx="2575545" cy="226814"/>
          </a:xfrm>
          <a:prstGeom prst="rect">
            <a:avLst/>
          </a:prstGeom>
          <a:noFill/>
          <a:ln/>
        </p:spPr>
        <p:txBody>
          <a:bodyPr wrap="none" lIns="0" tIns="0" rIns="0" bIns="0" rtlCol="0" anchor="t"/>
          <a:lstStyle/>
          <a:p>
            <a:pPr algn="ctr" defTabSz="685800">
              <a:lnSpc>
                <a:spcPts val="1781"/>
              </a:lnSpc>
            </a:pPr>
            <a:r>
              <a:rPr lang="en-US" sz="1094" dirty="0">
                <a:solidFill>
                  <a:srgbClr val="15213F"/>
                </a:solidFill>
                <a:latin typeface="Roboto" pitchFamily="34" charset="0"/>
                <a:ea typeface="Roboto" pitchFamily="34" charset="-122"/>
                <a:cs typeface="Roboto" pitchFamily="34" charset="-120"/>
              </a:rPr>
              <a:t>Source: </a:t>
            </a:r>
            <a:r>
              <a:rPr lang="en-US" sz="1094" dirty="0">
                <a:solidFill>
                  <a:srgbClr val="15213F"/>
                </a:solidFill>
                <a:latin typeface="Roboto" pitchFamily="34" charset="0"/>
                <a:ea typeface="Roboto" pitchFamily="34" charset="-122"/>
                <a:cs typeface="Roboto" pitchFamily="34" charset="-120"/>
                <a:hlinkClick r:id="rId4"/>
              </a:rPr>
              <a:t>CBP</a:t>
            </a:r>
            <a:endParaRPr lang="en-US" sz="1094" dirty="0">
              <a:solidFill>
                <a:prstClr val="black"/>
              </a:solidFill>
              <a:latin typeface="Aptos" panose="02110004020202020204"/>
            </a:endParaRPr>
          </a:p>
        </p:txBody>
      </p:sp>
      <p:sp>
        <p:nvSpPr>
          <p:cNvPr id="9" name="Text 7"/>
          <p:cNvSpPr/>
          <p:nvPr/>
        </p:nvSpPr>
        <p:spPr>
          <a:xfrm>
            <a:off x="6072336" y="2479576"/>
            <a:ext cx="2575471" cy="467767"/>
          </a:xfrm>
          <a:prstGeom prst="rect">
            <a:avLst/>
          </a:prstGeom>
          <a:noFill/>
          <a:ln/>
        </p:spPr>
        <p:txBody>
          <a:bodyPr wrap="none" lIns="0" tIns="0" rIns="0" bIns="0" rtlCol="0" anchor="t"/>
          <a:lstStyle/>
          <a:p>
            <a:pPr algn="ctr" defTabSz="685800">
              <a:lnSpc>
                <a:spcPts val="3656"/>
              </a:lnSpc>
            </a:pPr>
            <a:r>
              <a:rPr lang="en-US" sz="3656" dirty="0">
                <a:solidFill>
                  <a:srgbClr val="15213F"/>
                </a:solidFill>
                <a:latin typeface="Roboto Slab" pitchFamily="34" charset="0"/>
                <a:ea typeface="Roboto Slab" pitchFamily="34" charset="-122"/>
                <a:cs typeface="Roboto Slab" pitchFamily="34" charset="-120"/>
              </a:rPr>
              <a:t>+231%</a:t>
            </a:r>
            <a:endParaRPr lang="en-US" sz="3656" dirty="0">
              <a:solidFill>
                <a:prstClr val="black"/>
              </a:solidFill>
              <a:latin typeface="Aptos" panose="02110004020202020204"/>
            </a:endParaRPr>
          </a:p>
        </p:txBody>
      </p:sp>
      <p:sp>
        <p:nvSpPr>
          <p:cNvPr id="10" name="Text 8"/>
          <p:cNvSpPr/>
          <p:nvPr/>
        </p:nvSpPr>
        <p:spPr>
          <a:xfrm>
            <a:off x="6101953" y="3124448"/>
            <a:ext cx="2516237" cy="221456"/>
          </a:xfrm>
          <a:prstGeom prst="rect">
            <a:avLst/>
          </a:prstGeom>
          <a:noFill/>
          <a:ln/>
        </p:spPr>
        <p:txBody>
          <a:bodyPr wrap="none" lIns="0" tIns="0" rIns="0" bIns="0" rtlCol="0" anchor="t"/>
          <a:lstStyle/>
          <a:p>
            <a:pPr algn="ctr" defTabSz="685800">
              <a:lnSpc>
                <a:spcPts val="1719"/>
              </a:lnSpc>
            </a:pPr>
            <a:r>
              <a:rPr lang="en-US" sz="1375" dirty="0">
                <a:solidFill>
                  <a:srgbClr val="15213F"/>
                </a:solidFill>
                <a:latin typeface="Roboto Slab" pitchFamily="34" charset="0"/>
                <a:ea typeface="Roboto Slab" pitchFamily="34" charset="-122"/>
                <a:cs typeface="Roboto Slab" pitchFamily="34" charset="-120"/>
              </a:rPr>
              <a:t>Increased De Minimis Volume</a:t>
            </a:r>
            <a:endParaRPr lang="en-US" sz="1375" dirty="0">
              <a:solidFill>
                <a:prstClr val="black"/>
              </a:solidFill>
              <a:latin typeface="Aptos" panose="02110004020202020204"/>
            </a:endParaRPr>
          </a:p>
        </p:txBody>
      </p:sp>
      <p:sp>
        <p:nvSpPr>
          <p:cNvPr id="11" name="Text 9"/>
          <p:cNvSpPr/>
          <p:nvPr/>
        </p:nvSpPr>
        <p:spPr>
          <a:xfrm>
            <a:off x="6072336" y="3430960"/>
            <a:ext cx="2575471" cy="226814"/>
          </a:xfrm>
          <a:prstGeom prst="rect">
            <a:avLst/>
          </a:prstGeom>
          <a:noFill/>
          <a:ln/>
        </p:spPr>
        <p:txBody>
          <a:bodyPr wrap="none" lIns="0" tIns="0" rIns="0" bIns="0" rtlCol="0" anchor="t"/>
          <a:lstStyle/>
          <a:p>
            <a:pPr algn="ctr" defTabSz="685800">
              <a:lnSpc>
                <a:spcPts val="1781"/>
              </a:lnSpc>
            </a:pPr>
            <a:r>
              <a:rPr lang="en-US" sz="1094" dirty="0">
                <a:solidFill>
                  <a:srgbClr val="15213F"/>
                </a:solidFill>
                <a:latin typeface="Roboto" pitchFamily="34" charset="0"/>
                <a:ea typeface="Roboto" pitchFamily="34" charset="-122"/>
                <a:cs typeface="Roboto" pitchFamily="34" charset="-120"/>
              </a:rPr>
              <a:t>2018 v. 2024</a:t>
            </a:r>
            <a:endParaRPr lang="en-US" sz="1094" dirty="0">
              <a:solidFill>
                <a:prstClr val="black"/>
              </a:solidFill>
              <a:latin typeface="Aptos" panose="02110004020202020204"/>
            </a:endParaRPr>
          </a:p>
        </p:txBody>
      </p:sp>
      <p:pic>
        <p:nvPicPr>
          <p:cNvPr id="12" name="Image 0" descr="preencoded.png"/>
          <p:cNvPicPr>
            <a:picLocks noChangeAspect="1"/>
          </p:cNvPicPr>
          <p:nvPr/>
        </p:nvPicPr>
        <p:blipFill>
          <a:blip r:embed="rId5"/>
          <a:stretch>
            <a:fillRect/>
          </a:stretch>
        </p:blipFill>
        <p:spPr>
          <a:xfrm>
            <a:off x="496118" y="3817243"/>
            <a:ext cx="8151764" cy="1125066"/>
          </a:xfrm>
          <a:prstGeom prst="rect">
            <a:avLst/>
          </a:prstGeom>
        </p:spPr>
      </p:pic>
      <p:sp>
        <p:nvSpPr>
          <p:cNvPr id="13" name="Text 0">
            <a:extLst>
              <a:ext uri="{FF2B5EF4-FFF2-40B4-BE49-F238E27FC236}">
                <a16:creationId xmlns:a16="http://schemas.microsoft.com/office/drawing/2014/main" id="{9EB1F43D-99B8-5D56-0562-EE13050E139F}"/>
              </a:ext>
            </a:extLst>
          </p:cNvPr>
          <p:cNvSpPr/>
          <p:nvPr/>
        </p:nvSpPr>
        <p:spPr>
          <a:xfrm>
            <a:off x="247207" y="1160278"/>
            <a:ext cx="9492347" cy="531584"/>
          </a:xfrm>
          <a:prstGeom prst="rect">
            <a:avLst/>
          </a:prstGeom>
          <a:noFill/>
          <a:ln/>
        </p:spPr>
        <p:txBody>
          <a:bodyPr wrap="none" lIns="0" tIns="0" rIns="0" bIns="0" rtlCol="0" anchor="t"/>
          <a:lstStyle/>
          <a:p>
            <a:pPr defTabSz="685800">
              <a:lnSpc>
                <a:spcPts val="4163"/>
              </a:lnSpc>
            </a:pPr>
            <a:r>
              <a:rPr lang="en-US" sz="3338" dirty="0">
                <a:solidFill>
                  <a:srgbClr val="3257B8"/>
                </a:solidFill>
                <a:latin typeface="Roboto Slab" pitchFamily="34" charset="0"/>
                <a:ea typeface="Roboto Slab" pitchFamily="34" charset="-122"/>
                <a:cs typeface="Roboto Slab" pitchFamily="34" charset="-120"/>
              </a:rPr>
              <a:t>The Growth of De Minimis</a:t>
            </a:r>
            <a:endParaRPr lang="en-US" sz="3338" dirty="0">
              <a:solidFill>
                <a:prstClr val="black"/>
              </a:solidFill>
              <a:latin typeface="Aptos" panose="021100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385614" y="1724919"/>
            <a:ext cx="8372773" cy="3507209"/>
          </a:xfrm>
          <a:prstGeom prst="roundRect">
            <a:avLst>
              <a:gd name="adj" fmla="val 471"/>
            </a:avLst>
          </a:prstGeom>
          <a:noFill/>
          <a:ln w="7620">
            <a:solidFill>
              <a:srgbClr val="000000">
                <a:alpha val="8000"/>
              </a:srgbClr>
            </a:solidFill>
            <a:prstDash val="solid"/>
          </a:ln>
        </p:spPr>
        <p:txBody>
          <a:bodyPr/>
          <a:lstStyle/>
          <a:p>
            <a:pPr defTabSz="685800"/>
            <a:endParaRPr lang="en-US" sz="1125">
              <a:solidFill>
                <a:prstClr val="black"/>
              </a:solidFill>
              <a:latin typeface="Aptos" panose="02110004020202020204"/>
            </a:endParaRPr>
          </a:p>
        </p:txBody>
      </p:sp>
      <p:sp>
        <p:nvSpPr>
          <p:cNvPr id="4" name="Shape 2"/>
          <p:cNvSpPr/>
          <p:nvPr/>
        </p:nvSpPr>
        <p:spPr>
          <a:xfrm>
            <a:off x="390377" y="1729681"/>
            <a:ext cx="8362355" cy="317972"/>
          </a:xfrm>
          <a:prstGeom prst="rect">
            <a:avLst/>
          </a:prstGeom>
          <a:solidFill>
            <a:srgbClr val="FFFFFF">
              <a:alpha val="4000"/>
            </a:srgbClr>
          </a:solidFill>
          <a:ln/>
        </p:spPr>
        <p:txBody>
          <a:bodyPr/>
          <a:lstStyle/>
          <a:p>
            <a:pPr defTabSz="685800"/>
            <a:endParaRPr lang="en-US" sz="1125">
              <a:solidFill>
                <a:prstClr val="black"/>
              </a:solidFill>
              <a:latin typeface="Aptos" panose="02110004020202020204"/>
            </a:endParaRPr>
          </a:p>
        </p:txBody>
      </p:sp>
      <p:sp>
        <p:nvSpPr>
          <p:cNvPr id="5" name="Text 3"/>
          <p:cNvSpPr/>
          <p:nvPr/>
        </p:nvSpPr>
        <p:spPr>
          <a:xfrm>
            <a:off x="501551" y="1800523"/>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Fiscal Year</a:t>
            </a:r>
            <a:endParaRPr lang="en-US" sz="844" dirty="0">
              <a:solidFill>
                <a:prstClr val="black"/>
              </a:solidFill>
              <a:latin typeface="Aptos" panose="02110004020202020204"/>
            </a:endParaRPr>
          </a:p>
        </p:txBody>
      </p:sp>
      <p:sp>
        <p:nvSpPr>
          <p:cNvPr id="6" name="Text 4"/>
          <p:cNvSpPr/>
          <p:nvPr/>
        </p:nvSpPr>
        <p:spPr>
          <a:xfrm>
            <a:off x="3291036" y="1800523"/>
            <a:ext cx="2562077"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2024</a:t>
            </a:r>
            <a:endParaRPr lang="en-US" sz="844" dirty="0">
              <a:solidFill>
                <a:prstClr val="black"/>
              </a:solidFill>
              <a:latin typeface="Aptos" panose="02110004020202020204"/>
            </a:endParaRPr>
          </a:p>
        </p:txBody>
      </p:sp>
      <p:sp>
        <p:nvSpPr>
          <p:cNvPr id="7" name="Text 5"/>
          <p:cNvSpPr/>
          <p:nvPr/>
        </p:nvSpPr>
        <p:spPr>
          <a:xfrm>
            <a:off x="6078141" y="1800523"/>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Q1 2025</a:t>
            </a:r>
            <a:endParaRPr lang="en-US" sz="844" dirty="0">
              <a:solidFill>
                <a:prstClr val="black"/>
              </a:solidFill>
              <a:latin typeface="Aptos" panose="02110004020202020204"/>
            </a:endParaRPr>
          </a:p>
        </p:txBody>
      </p:sp>
      <p:sp>
        <p:nvSpPr>
          <p:cNvPr id="8" name="Shape 6"/>
          <p:cNvSpPr/>
          <p:nvPr/>
        </p:nvSpPr>
        <p:spPr>
          <a:xfrm>
            <a:off x="390377" y="2047651"/>
            <a:ext cx="8362355" cy="317972"/>
          </a:xfrm>
          <a:prstGeom prst="rect">
            <a:avLst/>
          </a:prstGeom>
          <a:solidFill>
            <a:srgbClr val="000000">
              <a:alpha val="4000"/>
            </a:srgbClr>
          </a:solidFill>
          <a:ln/>
        </p:spPr>
        <p:txBody>
          <a:bodyPr/>
          <a:lstStyle/>
          <a:p>
            <a:pPr defTabSz="685800"/>
            <a:endParaRPr lang="en-US" sz="1125">
              <a:solidFill>
                <a:prstClr val="black"/>
              </a:solidFill>
              <a:latin typeface="Aptos" panose="02110004020202020204"/>
            </a:endParaRPr>
          </a:p>
        </p:txBody>
      </p:sp>
      <p:sp>
        <p:nvSpPr>
          <p:cNvPr id="9" name="Text 7"/>
          <p:cNvSpPr/>
          <p:nvPr/>
        </p:nvSpPr>
        <p:spPr>
          <a:xfrm>
            <a:off x="501551" y="2118495"/>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Total De minimis</a:t>
            </a:r>
            <a:endParaRPr lang="en-US" sz="844" dirty="0">
              <a:solidFill>
                <a:prstClr val="black"/>
              </a:solidFill>
              <a:latin typeface="Aptos" panose="02110004020202020204"/>
            </a:endParaRPr>
          </a:p>
        </p:txBody>
      </p:sp>
      <p:sp>
        <p:nvSpPr>
          <p:cNvPr id="10" name="Text 8"/>
          <p:cNvSpPr/>
          <p:nvPr/>
        </p:nvSpPr>
        <p:spPr>
          <a:xfrm>
            <a:off x="3291036" y="2118495"/>
            <a:ext cx="2562077"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1.36 Billion</a:t>
            </a:r>
            <a:endParaRPr lang="en-US" sz="844" dirty="0">
              <a:solidFill>
                <a:prstClr val="black"/>
              </a:solidFill>
              <a:latin typeface="Aptos" panose="02110004020202020204"/>
            </a:endParaRPr>
          </a:p>
        </p:txBody>
      </p:sp>
      <p:sp>
        <p:nvSpPr>
          <p:cNvPr id="11" name="Text 9"/>
          <p:cNvSpPr/>
          <p:nvPr/>
        </p:nvSpPr>
        <p:spPr>
          <a:xfrm>
            <a:off x="6078141" y="2118495"/>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443.4M</a:t>
            </a:r>
            <a:endParaRPr lang="en-US" sz="844" dirty="0">
              <a:solidFill>
                <a:prstClr val="black"/>
              </a:solidFill>
              <a:latin typeface="Aptos" panose="02110004020202020204"/>
            </a:endParaRPr>
          </a:p>
        </p:txBody>
      </p:sp>
      <p:sp>
        <p:nvSpPr>
          <p:cNvPr id="12" name="Shape 10"/>
          <p:cNvSpPr/>
          <p:nvPr/>
        </p:nvSpPr>
        <p:spPr>
          <a:xfrm>
            <a:off x="390377" y="2365623"/>
            <a:ext cx="8362355" cy="317972"/>
          </a:xfrm>
          <a:prstGeom prst="rect">
            <a:avLst/>
          </a:prstGeom>
          <a:solidFill>
            <a:srgbClr val="FFFFFF">
              <a:alpha val="4000"/>
            </a:srgbClr>
          </a:solidFill>
          <a:ln/>
        </p:spPr>
        <p:txBody>
          <a:bodyPr/>
          <a:lstStyle/>
          <a:p>
            <a:pPr defTabSz="685800"/>
            <a:endParaRPr lang="en-US" sz="1125">
              <a:solidFill>
                <a:prstClr val="black"/>
              </a:solidFill>
              <a:latin typeface="Aptos" panose="02110004020202020204"/>
            </a:endParaRPr>
          </a:p>
        </p:txBody>
      </p:sp>
      <p:sp>
        <p:nvSpPr>
          <p:cNvPr id="13" name="Text 11"/>
          <p:cNvSpPr/>
          <p:nvPr/>
        </p:nvSpPr>
        <p:spPr>
          <a:xfrm>
            <a:off x="501551" y="2436466"/>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Total De minimis BOLs - Air</a:t>
            </a:r>
            <a:endParaRPr lang="en-US" sz="844" dirty="0">
              <a:solidFill>
                <a:prstClr val="black"/>
              </a:solidFill>
              <a:latin typeface="Aptos" panose="02110004020202020204"/>
            </a:endParaRPr>
          </a:p>
        </p:txBody>
      </p:sp>
      <p:sp>
        <p:nvSpPr>
          <p:cNvPr id="14" name="Text 12"/>
          <p:cNvSpPr/>
          <p:nvPr/>
        </p:nvSpPr>
        <p:spPr>
          <a:xfrm>
            <a:off x="3291036" y="2436466"/>
            <a:ext cx="2562077"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1.1B</a:t>
            </a:r>
            <a:endParaRPr lang="en-US" sz="844" dirty="0">
              <a:solidFill>
                <a:prstClr val="black"/>
              </a:solidFill>
              <a:latin typeface="Aptos" panose="02110004020202020204"/>
            </a:endParaRPr>
          </a:p>
        </p:txBody>
      </p:sp>
      <p:sp>
        <p:nvSpPr>
          <p:cNvPr id="15" name="Text 13"/>
          <p:cNvSpPr/>
          <p:nvPr/>
        </p:nvSpPr>
        <p:spPr>
          <a:xfrm>
            <a:off x="6078141" y="2436466"/>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376.3M</a:t>
            </a:r>
            <a:endParaRPr lang="en-US" sz="844" dirty="0">
              <a:solidFill>
                <a:prstClr val="black"/>
              </a:solidFill>
              <a:latin typeface="Aptos" panose="02110004020202020204"/>
            </a:endParaRPr>
          </a:p>
        </p:txBody>
      </p:sp>
      <p:sp>
        <p:nvSpPr>
          <p:cNvPr id="16" name="Shape 14"/>
          <p:cNvSpPr/>
          <p:nvPr/>
        </p:nvSpPr>
        <p:spPr>
          <a:xfrm>
            <a:off x="390377" y="2683594"/>
            <a:ext cx="8362355" cy="317972"/>
          </a:xfrm>
          <a:prstGeom prst="rect">
            <a:avLst/>
          </a:prstGeom>
          <a:solidFill>
            <a:srgbClr val="000000">
              <a:alpha val="4000"/>
            </a:srgbClr>
          </a:solidFill>
          <a:ln/>
        </p:spPr>
        <p:txBody>
          <a:bodyPr/>
          <a:lstStyle/>
          <a:p>
            <a:pPr defTabSz="685800"/>
            <a:endParaRPr lang="en-US" sz="1125">
              <a:solidFill>
                <a:prstClr val="black"/>
              </a:solidFill>
              <a:latin typeface="Aptos" panose="02110004020202020204"/>
            </a:endParaRPr>
          </a:p>
        </p:txBody>
      </p:sp>
      <p:sp>
        <p:nvSpPr>
          <p:cNvPr id="17" name="Text 15"/>
          <p:cNvSpPr/>
          <p:nvPr/>
        </p:nvSpPr>
        <p:spPr>
          <a:xfrm>
            <a:off x="501551" y="2754437"/>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Total De minimis BOLs - Truck</a:t>
            </a:r>
            <a:endParaRPr lang="en-US" sz="844" dirty="0">
              <a:solidFill>
                <a:prstClr val="black"/>
              </a:solidFill>
              <a:latin typeface="Aptos" panose="02110004020202020204"/>
            </a:endParaRPr>
          </a:p>
        </p:txBody>
      </p:sp>
      <p:sp>
        <p:nvSpPr>
          <p:cNvPr id="18" name="Text 16"/>
          <p:cNvSpPr/>
          <p:nvPr/>
        </p:nvSpPr>
        <p:spPr>
          <a:xfrm>
            <a:off x="3291036" y="2754437"/>
            <a:ext cx="2562077"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174.2M</a:t>
            </a:r>
            <a:endParaRPr lang="en-US" sz="844" dirty="0">
              <a:solidFill>
                <a:prstClr val="black"/>
              </a:solidFill>
              <a:latin typeface="Aptos" panose="02110004020202020204"/>
            </a:endParaRPr>
          </a:p>
        </p:txBody>
      </p:sp>
      <p:sp>
        <p:nvSpPr>
          <p:cNvPr id="19" name="Text 17"/>
          <p:cNvSpPr/>
          <p:nvPr/>
        </p:nvSpPr>
        <p:spPr>
          <a:xfrm>
            <a:off x="6078141" y="2754437"/>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62.2M</a:t>
            </a:r>
            <a:endParaRPr lang="en-US" sz="844" dirty="0">
              <a:solidFill>
                <a:prstClr val="black"/>
              </a:solidFill>
              <a:latin typeface="Aptos" panose="02110004020202020204"/>
            </a:endParaRPr>
          </a:p>
        </p:txBody>
      </p:sp>
      <p:sp>
        <p:nvSpPr>
          <p:cNvPr id="20" name="Shape 18"/>
          <p:cNvSpPr/>
          <p:nvPr/>
        </p:nvSpPr>
        <p:spPr>
          <a:xfrm>
            <a:off x="390377" y="3001565"/>
            <a:ext cx="8362355" cy="317972"/>
          </a:xfrm>
          <a:prstGeom prst="rect">
            <a:avLst/>
          </a:prstGeom>
          <a:solidFill>
            <a:srgbClr val="FFFFFF">
              <a:alpha val="4000"/>
            </a:srgbClr>
          </a:solidFill>
          <a:ln/>
        </p:spPr>
        <p:txBody>
          <a:bodyPr/>
          <a:lstStyle/>
          <a:p>
            <a:pPr defTabSz="685800"/>
            <a:endParaRPr lang="en-US" sz="1125">
              <a:solidFill>
                <a:prstClr val="black"/>
              </a:solidFill>
              <a:latin typeface="Aptos" panose="02110004020202020204"/>
            </a:endParaRPr>
          </a:p>
        </p:txBody>
      </p:sp>
      <p:sp>
        <p:nvSpPr>
          <p:cNvPr id="21" name="Text 19"/>
          <p:cNvSpPr/>
          <p:nvPr/>
        </p:nvSpPr>
        <p:spPr>
          <a:xfrm>
            <a:off x="501551" y="3072408"/>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Total De minimis BOLs - Vessel</a:t>
            </a:r>
            <a:endParaRPr lang="en-US" sz="844" dirty="0">
              <a:solidFill>
                <a:prstClr val="black"/>
              </a:solidFill>
              <a:latin typeface="Aptos" panose="02110004020202020204"/>
            </a:endParaRPr>
          </a:p>
        </p:txBody>
      </p:sp>
      <p:sp>
        <p:nvSpPr>
          <p:cNvPr id="22" name="Text 20"/>
          <p:cNvSpPr/>
          <p:nvPr/>
        </p:nvSpPr>
        <p:spPr>
          <a:xfrm>
            <a:off x="3291036" y="3072408"/>
            <a:ext cx="2562077"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3.7M</a:t>
            </a:r>
            <a:endParaRPr lang="en-US" sz="844" dirty="0">
              <a:solidFill>
                <a:prstClr val="black"/>
              </a:solidFill>
              <a:latin typeface="Aptos" panose="02110004020202020204"/>
            </a:endParaRPr>
          </a:p>
        </p:txBody>
      </p:sp>
      <p:sp>
        <p:nvSpPr>
          <p:cNvPr id="23" name="Text 21"/>
          <p:cNvSpPr/>
          <p:nvPr/>
        </p:nvSpPr>
        <p:spPr>
          <a:xfrm>
            <a:off x="6078141" y="3072408"/>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4.7M</a:t>
            </a:r>
            <a:endParaRPr lang="en-US" sz="844" dirty="0">
              <a:solidFill>
                <a:prstClr val="black"/>
              </a:solidFill>
              <a:latin typeface="Aptos" panose="02110004020202020204"/>
            </a:endParaRPr>
          </a:p>
        </p:txBody>
      </p:sp>
      <p:sp>
        <p:nvSpPr>
          <p:cNvPr id="24" name="Shape 22"/>
          <p:cNvSpPr/>
          <p:nvPr/>
        </p:nvSpPr>
        <p:spPr>
          <a:xfrm>
            <a:off x="390377" y="3319537"/>
            <a:ext cx="8362355" cy="317972"/>
          </a:xfrm>
          <a:prstGeom prst="rect">
            <a:avLst/>
          </a:prstGeom>
          <a:solidFill>
            <a:srgbClr val="000000">
              <a:alpha val="4000"/>
            </a:srgbClr>
          </a:solidFill>
          <a:ln/>
        </p:spPr>
        <p:txBody>
          <a:bodyPr/>
          <a:lstStyle/>
          <a:p>
            <a:pPr defTabSz="685800"/>
            <a:endParaRPr lang="en-US" sz="1125">
              <a:solidFill>
                <a:prstClr val="black"/>
              </a:solidFill>
              <a:latin typeface="Aptos" panose="02110004020202020204"/>
            </a:endParaRPr>
          </a:p>
        </p:txBody>
      </p:sp>
      <p:sp>
        <p:nvSpPr>
          <p:cNvPr id="25" name="Text 23"/>
          <p:cNvSpPr/>
          <p:nvPr/>
        </p:nvSpPr>
        <p:spPr>
          <a:xfrm>
            <a:off x="501551" y="3390380"/>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Total De minimis BOLs - Rail</a:t>
            </a:r>
            <a:endParaRPr lang="en-US" sz="844" dirty="0">
              <a:solidFill>
                <a:prstClr val="black"/>
              </a:solidFill>
              <a:latin typeface="Aptos" panose="02110004020202020204"/>
            </a:endParaRPr>
          </a:p>
        </p:txBody>
      </p:sp>
      <p:sp>
        <p:nvSpPr>
          <p:cNvPr id="26" name="Text 24"/>
          <p:cNvSpPr/>
          <p:nvPr/>
        </p:nvSpPr>
        <p:spPr>
          <a:xfrm>
            <a:off x="3291036" y="3390380"/>
            <a:ext cx="2562077"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25K</a:t>
            </a:r>
            <a:endParaRPr lang="en-US" sz="844" dirty="0">
              <a:solidFill>
                <a:prstClr val="black"/>
              </a:solidFill>
              <a:latin typeface="Aptos" panose="02110004020202020204"/>
            </a:endParaRPr>
          </a:p>
        </p:txBody>
      </p:sp>
      <p:sp>
        <p:nvSpPr>
          <p:cNvPr id="27" name="Text 25"/>
          <p:cNvSpPr/>
          <p:nvPr/>
        </p:nvSpPr>
        <p:spPr>
          <a:xfrm>
            <a:off x="6078141" y="3390380"/>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3.6K</a:t>
            </a:r>
            <a:endParaRPr lang="en-US" sz="844" dirty="0">
              <a:solidFill>
                <a:prstClr val="black"/>
              </a:solidFill>
              <a:latin typeface="Aptos" panose="02110004020202020204"/>
            </a:endParaRPr>
          </a:p>
        </p:txBody>
      </p:sp>
      <p:sp>
        <p:nvSpPr>
          <p:cNvPr id="28" name="Shape 26"/>
          <p:cNvSpPr/>
          <p:nvPr/>
        </p:nvSpPr>
        <p:spPr>
          <a:xfrm>
            <a:off x="390377" y="3637508"/>
            <a:ext cx="8362355" cy="317972"/>
          </a:xfrm>
          <a:prstGeom prst="rect">
            <a:avLst/>
          </a:prstGeom>
          <a:solidFill>
            <a:srgbClr val="FFFFFF">
              <a:alpha val="4000"/>
            </a:srgbClr>
          </a:solidFill>
          <a:ln/>
        </p:spPr>
        <p:txBody>
          <a:bodyPr/>
          <a:lstStyle/>
          <a:p>
            <a:pPr defTabSz="685800"/>
            <a:endParaRPr lang="en-US" sz="1125">
              <a:solidFill>
                <a:prstClr val="black"/>
              </a:solidFill>
              <a:latin typeface="Aptos" panose="02110004020202020204"/>
            </a:endParaRPr>
          </a:p>
        </p:txBody>
      </p:sp>
      <p:sp>
        <p:nvSpPr>
          <p:cNvPr id="29" name="Text 27"/>
          <p:cNvSpPr/>
          <p:nvPr/>
        </p:nvSpPr>
        <p:spPr>
          <a:xfrm>
            <a:off x="501551" y="3708351"/>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Entry Type 86 BOLs</a:t>
            </a:r>
            <a:endParaRPr lang="en-US" sz="844" dirty="0">
              <a:solidFill>
                <a:prstClr val="black"/>
              </a:solidFill>
              <a:latin typeface="Aptos" panose="02110004020202020204"/>
            </a:endParaRPr>
          </a:p>
        </p:txBody>
      </p:sp>
      <p:sp>
        <p:nvSpPr>
          <p:cNvPr id="30" name="Text 28"/>
          <p:cNvSpPr/>
          <p:nvPr/>
        </p:nvSpPr>
        <p:spPr>
          <a:xfrm>
            <a:off x="3291036" y="3708351"/>
            <a:ext cx="2562077"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948M</a:t>
            </a:r>
            <a:endParaRPr lang="en-US" sz="844" dirty="0">
              <a:solidFill>
                <a:prstClr val="black"/>
              </a:solidFill>
              <a:latin typeface="Aptos" panose="02110004020202020204"/>
            </a:endParaRPr>
          </a:p>
        </p:txBody>
      </p:sp>
      <p:sp>
        <p:nvSpPr>
          <p:cNvPr id="31" name="Text 29"/>
          <p:cNvSpPr/>
          <p:nvPr/>
        </p:nvSpPr>
        <p:spPr>
          <a:xfrm>
            <a:off x="6078141" y="3708351"/>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293M</a:t>
            </a:r>
            <a:endParaRPr lang="en-US" sz="844" dirty="0">
              <a:solidFill>
                <a:prstClr val="black"/>
              </a:solidFill>
              <a:latin typeface="Aptos" panose="02110004020202020204"/>
            </a:endParaRPr>
          </a:p>
        </p:txBody>
      </p:sp>
      <p:sp>
        <p:nvSpPr>
          <p:cNvPr id="32" name="Shape 30"/>
          <p:cNvSpPr/>
          <p:nvPr/>
        </p:nvSpPr>
        <p:spPr>
          <a:xfrm>
            <a:off x="390377" y="3955479"/>
            <a:ext cx="8362355" cy="317972"/>
          </a:xfrm>
          <a:prstGeom prst="rect">
            <a:avLst/>
          </a:prstGeom>
          <a:solidFill>
            <a:srgbClr val="000000">
              <a:alpha val="4000"/>
            </a:srgbClr>
          </a:solidFill>
          <a:ln/>
        </p:spPr>
        <p:txBody>
          <a:bodyPr/>
          <a:lstStyle/>
          <a:p>
            <a:pPr defTabSz="685800"/>
            <a:endParaRPr lang="en-US" sz="1125">
              <a:solidFill>
                <a:prstClr val="black"/>
              </a:solidFill>
              <a:latin typeface="Aptos" panose="02110004020202020204"/>
            </a:endParaRPr>
          </a:p>
        </p:txBody>
      </p:sp>
      <p:sp>
        <p:nvSpPr>
          <p:cNvPr id="33" name="Text 31"/>
          <p:cNvSpPr/>
          <p:nvPr/>
        </p:nvSpPr>
        <p:spPr>
          <a:xfrm>
            <a:off x="501551" y="4026323"/>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321 Data Pilot</a:t>
            </a:r>
            <a:endParaRPr lang="en-US" sz="844" dirty="0">
              <a:solidFill>
                <a:prstClr val="black"/>
              </a:solidFill>
              <a:latin typeface="Aptos" panose="02110004020202020204"/>
            </a:endParaRPr>
          </a:p>
        </p:txBody>
      </p:sp>
      <p:sp>
        <p:nvSpPr>
          <p:cNvPr id="34" name="Text 32"/>
          <p:cNvSpPr/>
          <p:nvPr/>
        </p:nvSpPr>
        <p:spPr>
          <a:xfrm>
            <a:off x="3291036" y="4026323"/>
            <a:ext cx="2562077"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160.6M</a:t>
            </a:r>
            <a:endParaRPr lang="en-US" sz="844" dirty="0">
              <a:solidFill>
                <a:prstClr val="black"/>
              </a:solidFill>
              <a:latin typeface="Aptos" panose="02110004020202020204"/>
            </a:endParaRPr>
          </a:p>
        </p:txBody>
      </p:sp>
      <p:sp>
        <p:nvSpPr>
          <p:cNvPr id="35" name="Text 33"/>
          <p:cNvSpPr/>
          <p:nvPr/>
        </p:nvSpPr>
        <p:spPr>
          <a:xfrm>
            <a:off x="6078141" y="4026323"/>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48.9M</a:t>
            </a:r>
            <a:endParaRPr lang="en-US" sz="844" dirty="0">
              <a:solidFill>
                <a:prstClr val="black"/>
              </a:solidFill>
              <a:latin typeface="Aptos" panose="02110004020202020204"/>
            </a:endParaRPr>
          </a:p>
        </p:txBody>
      </p:sp>
      <p:sp>
        <p:nvSpPr>
          <p:cNvPr id="36" name="Shape 34"/>
          <p:cNvSpPr/>
          <p:nvPr/>
        </p:nvSpPr>
        <p:spPr>
          <a:xfrm>
            <a:off x="390377" y="4273450"/>
            <a:ext cx="8362355" cy="317972"/>
          </a:xfrm>
          <a:prstGeom prst="rect">
            <a:avLst/>
          </a:prstGeom>
          <a:solidFill>
            <a:srgbClr val="FFFFFF">
              <a:alpha val="4000"/>
            </a:srgbClr>
          </a:solidFill>
          <a:ln/>
        </p:spPr>
        <p:txBody>
          <a:bodyPr/>
          <a:lstStyle/>
          <a:p>
            <a:pPr defTabSz="685800"/>
            <a:endParaRPr lang="en-US" sz="1125">
              <a:solidFill>
                <a:prstClr val="black"/>
              </a:solidFill>
              <a:latin typeface="Aptos" panose="02110004020202020204"/>
            </a:endParaRPr>
          </a:p>
        </p:txBody>
      </p:sp>
      <p:sp>
        <p:nvSpPr>
          <p:cNvPr id="37" name="Text 35"/>
          <p:cNvSpPr/>
          <p:nvPr/>
        </p:nvSpPr>
        <p:spPr>
          <a:xfrm>
            <a:off x="501551" y="4344294"/>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Total Express</a:t>
            </a:r>
            <a:endParaRPr lang="en-US" sz="844" dirty="0">
              <a:solidFill>
                <a:prstClr val="black"/>
              </a:solidFill>
              <a:latin typeface="Aptos" panose="02110004020202020204"/>
            </a:endParaRPr>
          </a:p>
        </p:txBody>
      </p:sp>
      <p:sp>
        <p:nvSpPr>
          <p:cNvPr id="38" name="Text 36"/>
          <p:cNvSpPr/>
          <p:nvPr/>
        </p:nvSpPr>
        <p:spPr>
          <a:xfrm>
            <a:off x="3291036" y="4344294"/>
            <a:ext cx="2562077"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189M</a:t>
            </a:r>
            <a:endParaRPr lang="en-US" sz="844" dirty="0">
              <a:solidFill>
                <a:prstClr val="black"/>
              </a:solidFill>
              <a:latin typeface="Aptos" panose="02110004020202020204"/>
            </a:endParaRPr>
          </a:p>
        </p:txBody>
      </p:sp>
      <p:sp>
        <p:nvSpPr>
          <p:cNvPr id="39" name="Text 37"/>
          <p:cNvSpPr/>
          <p:nvPr/>
        </p:nvSpPr>
        <p:spPr>
          <a:xfrm>
            <a:off x="6078141" y="4344294"/>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65.6M</a:t>
            </a:r>
            <a:endParaRPr lang="en-US" sz="844" dirty="0">
              <a:solidFill>
                <a:prstClr val="black"/>
              </a:solidFill>
              <a:latin typeface="Aptos" panose="02110004020202020204"/>
            </a:endParaRPr>
          </a:p>
        </p:txBody>
      </p:sp>
      <p:sp>
        <p:nvSpPr>
          <p:cNvPr id="40" name="Shape 38"/>
          <p:cNvSpPr/>
          <p:nvPr/>
        </p:nvSpPr>
        <p:spPr>
          <a:xfrm>
            <a:off x="390377" y="4591422"/>
            <a:ext cx="8362355" cy="317972"/>
          </a:xfrm>
          <a:prstGeom prst="rect">
            <a:avLst/>
          </a:prstGeom>
          <a:solidFill>
            <a:srgbClr val="000000">
              <a:alpha val="4000"/>
            </a:srgbClr>
          </a:solidFill>
          <a:ln/>
        </p:spPr>
        <p:txBody>
          <a:bodyPr/>
          <a:lstStyle/>
          <a:p>
            <a:pPr defTabSz="685800"/>
            <a:endParaRPr lang="en-US" sz="1125">
              <a:solidFill>
                <a:prstClr val="black"/>
              </a:solidFill>
              <a:latin typeface="Aptos" panose="02110004020202020204"/>
            </a:endParaRPr>
          </a:p>
        </p:txBody>
      </p:sp>
      <p:sp>
        <p:nvSpPr>
          <p:cNvPr id="41" name="Text 39"/>
          <p:cNvSpPr/>
          <p:nvPr/>
        </p:nvSpPr>
        <p:spPr>
          <a:xfrm>
            <a:off x="501551" y="4662265"/>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Total Postal</a:t>
            </a:r>
            <a:endParaRPr lang="en-US" sz="844" dirty="0">
              <a:solidFill>
                <a:prstClr val="black"/>
              </a:solidFill>
              <a:latin typeface="Aptos" panose="02110004020202020204"/>
            </a:endParaRPr>
          </a:p>
        </p:txBody>
      </p:sp>
      <p:sp>
        <p:nvSpPr>
          <p:cNvPr id="42" name="Text 40"/>
          <p:cNvSpPr/>
          <p:nvPr/>
        </p:nvSpPr>
        <p:spPr>
          <a:xfrm>
            <a:off x="3291036" y="4662265"/>
            <a:ext cx="2562077"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74.8M</a:t>
            </a:r>
            <a:endParaRPr lang="en-US" sz="844" dirty="0">
              <a:solidFill>
                <a:prstClr val="black"/>
              </a:solidFill>
              <a:latin typeface="Aptos" panose="02110004020202020204"/>
            </a:endParaRPr>
          </a:p>
        </p:txBody>
      </p:sp>
      <p:sp>
        <p:nvSpPr>
          <p:cNvPr id="43" name="Text 41"/>
          <p:cNvSpPr/>
          <p:nvPr/>
        </p:nvSpPr>
        <p:spPr>
          <a:xfrm>
            <a:off x="6078141" y="4662265"/>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21.1M</a:t>
            </a:r>
            <a:endParaRPr lang="en-US" sz="844" dirty="0">
              <a:solidFill>
                <a:prstClr val="black"/>
              </a:solidFill>
              <a:latin typeface="Aptos" panose="02110004020202020204"/>
            </a:endParaRPr>
          </a:p>
        </p:txBody>
      </p:sp>
      <p:sp>
        <p:nvSpPr>
          <p:cNvPr id="44" name="Shape 42"/>
          <p:cNvSpPr/>
          <p:nvPr/>
        </p:nvSpPr>
        <p:spPr>
          <a:xfrm>
            <a:off x="390377" y="4909393"/>
            <a:ext cx="8362355" cy="317972"/>
          </a:xfrm>
          <a:prstGeom prst="rect">
            <a:avLst/>
          </a:prstGeom>
          <a:solidFill>
            <a:srgbClr val="FFFFFF">
              <a:alpha val="4000"/>
            </a:srgbClr>
          </a:solidFill>
          <a:ln/>
        </p:spPr>
        <p:txBody>
          <a:bodyPr/>
          <a:lstStyle/>
          <a:p>
            <a:pPr defTabSz="685800"/>
            <a:endParaRPr lang="en-US" sz="1125">
              <a:solidFill>
                <a:prstClr val="black"/>
              </a:solidFill>
              <a:latin typeface="Aptos" panose="02110004020202020204"/>
            </a:endParaRPr>
          </a:p>
        </p:txBody>
      </p:sp>
      <p:sp>
        <p:nvSpPr>
          <p:cNvPr id="45" name="Text 43"/>
          <p:cNvSpPr/>
          <p:nvPr/>
        </p:nvSpPr>
        <p:spPr>
          <a:xfrm>
            <a:off x="501551" y="4980237"/>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Total non-Express, non-Postal</a:t>
            </a:r>
            <a:endParaRPr lang="en-US" sz="844" dirty="0">
              <a:solidFill>
                <a:prstClr val="black"/>
              </a:solidFill>
              <a:latin typeface="Aptos" panose="02110004020202020204"/>
            </a:endParaRPr>
          </a:p>
        </p:txBody>
      </p:sp>
      <p:sp>
        <p:nvSpPr>
          <p:cNvPr id="46" name="Text 44"/>
          <p:cNvSpPr/>
          <p:nvPr/>
        </p:nvSpPr>
        <p:spPr>
          <a:xfrm>
            <a:off x="3291036" y="4980237"/>
            <a:ext cx="2562077"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1.01B</a:t>
            </a:r>
            <a:endParaRPr lang="en-US" sz="844" dirty="0">
              <a:solidFill>
                <a:prstClr val="black"/>
              </a:solidFill>
              <a:latin typeface="Aptos" panose="02110004020202020204"/>
            </a:endParaRPr>
          </a:p>
        </p:txBody>
      </p:sp>
      <p:sp>
        <p:nvSpPr>
          <p:cNvPr id="47" name="Text 45"/>
          <p:cNvSpPr/>
          <p:nvPr/>
        </p:nvSpPr>
        <p:spPr>
          <a:xfrm>
            <a:off x="6078141" y="4980237"/>
            <a:ext cx="2564458" cy="176287"/>
          </a:xfrm>
          <a:prstGeom prst="rect">
            <a:avLst/>
          </a:prstGeom>
          <a:noFill/>
          <a:ln/>
        </p:spPr>
        <p:txBody>
          <a:bodyPr wrap="non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356.7M</a:t>
            </a:r>
            <a:endParaRPr lang="en-US" sz="844" dirty="0">
              <a:solidFill>
                <a:prstClr val="black"/>
              </a:solidFill>
              <a:latin typeface="Aptos" panose="02110004020202020204"/>
            </a:endParaRPr>
          </a:p>
        </p:txBody>
      </p:sp>
      <p:sp>
        <p:nvSpPr>
          <p:cNvPr id="48" name="Text 46"/>
          <p:cNvSpPr/>
          <p:nvPr/>
        </p:nvSpPr>
        <p:spPr>
          <a:xfrm>
            <a:off x="385614" y="5356027"/>
            <a:ext cx="8372773" cy="352574"/>
          </a:xfrm>
          <a:prstGeom prst="rect">
            <a:avLst/>
          </a:prstGeom>
          <a:noFill/>
          <a:ln/>
        </p:spPr>
        <p:txBody>
          <a:bodyPr wrap="square" lIns="0" tIns="0" rIns="0" bIns="0" rtlCol="0" anchor="t"/>
          <a:lstStyle/>
          <a:p>
            <a:pPr defTabSz="685800">
              <a:lnSpc>
                <a:spcPts val="1375"/>
              </a:lnSpc>
            </a:pPr>
            <a:r>
              <a:rPr lang="en-US" sz="844" dirty="0">
                <a:solidFill>
                  <a:srgbClr val="15213F"/>
                </a:solidFill>
                <a:latin typeface="Roboto" pitchFamily="34" charset="0"/>
                <a:ea typeface="Roboto" pitchFamily="34" charset="-122"/>
                <a:cs typeface="Roboto" pitchFamily="34" charset="-120"/>
              </a:rPr>
              <a:t>Sources:
</a:t>
            </a:r>
            <a:r>
              <a:rPr lang="en-US" sz="844" u="sng" dirty="0">
                <a:solidFill>
                  <a:srgbClr val="3257B8"/>
                </a:solidFill>
                <a:latin typeface="Roboto" pitchFamily="34" charset="0"/>
                <a:ea typeface="Roboto" pitchFamily="34" charset="-122"/>
                <a:cs typeface="Roboto" pitchFamily="34" charset="-120"/>
                <a:hlinkClick r:id="rId3">
                  <a:extLst>
                    <a:ext uri="{A12FA001-AC4F-418D-AE19-62706E023703}">
                      <ahyp:hlinkClr xmlns:ahyp="http://schemas.microsoft.com/office/drawing/2018/hyperlinkcolor" val="tx"/>
                    </a:ext>
                  </a:extLst>
                </a:hlinkClick>
              </a:rPr>
              <a:t>https://www.cbp.gov/trade/basic-import-export/e-commerce</a:t>
            </a:r>
            <a:endParaRPr lang="en-US" sz="844" dirty="0">
              <a:solidFill>
                <a:prstClr val="black"/>
              </a:solidFill>
              <a:latin typeface="Aptos" panose="02110004020202020204"/>
            </a:endParaRPr>
          </a:p>
        </p:txBody>
      </p:sp>
      <p:sp>
        <p:nvSpPr>
          <p:cNvPr id="49" name="Text 0">
            <a:extLst>
              <a:ext uri="{FF2B5EF4-FFF2-40B4-BE49-F238E27FC236}">
                <a16:creationId xmlns:a16="http://schemas.microsoft.com/office/drawing/2014/main" id="{C51F3120-6757-F1B4-6D90-B1F73E7D4698}"/>
              </a:ext>
            </a:extLst>
          </p:cNvPr>
          <p:cNvSpPr/>
          <p:nvPr/>
        </p:nvSpPr>
        <p:spPr>
          <a:xfrm>
            <a:off x="275235" y="1034349"/>
            <a:ext cx="9492347" cy="531584"/>
          </a:xfrm>
          <a:prstGeom prst="rect">
            <a:avLst/>
          </a:prstGeom>
          <a:noFill/>
          <a:ln/>
        </p:spPr>
        <p:txBody>
          <a:bodyPr wrap="none" lIns="0" tIns="0" rIns="0" bIns="0" rtlCol="0" anchor="t"/>
          <a:lstStyle/>
          <a:p>
            <a:pPr defTabSz="685800">
              <a:lnSpc>
                <a:spcPts val="4163"/>
              </a:lnSpc>
            </a:pPr>
            <a:r>
              <a:rPr lang="en-US" sz="3338" dirty="0">
                <a:solidFill>
                  <a:srgbClr val="3257B8"/>
                </a:solidFill>
                <a:latin typeface="Roboto Slab" pitchFamily="34" charset="0"/>
                <a:ea typeface="Roboto Slab" pitchFamily="34" charset="-122"/>
                <a:cs typeface="Roboto Slab" pitchFamily="34" charset="-120"/>
              </a:rPr>
              <a:t>The Growth of De Minimis</a:t>
            </a:r>
            <a:endParaRPr lang="en-US" sz="3338" dirty="0">
              <a:solidFill>
                <a:prstClr val="black"/>
              </a:solidFill>
              <a:latin typeface="Aptos" panose="0211000402020202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93B12667-1669-A971-FCE3-F306BD707502}"/>
              </a:ext>
            </a:extLst>
          </p:cNvPr>
          <p:cNvSpPr/>
          <p:nvPr/>
        </p:nvSpPr>
        <p:spPr>
          <a:xfrm>
            <a:off x="6729816" y="1940467"/>
            <a:ext cx="1988152" cy="3643260"/>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40" name="Rectangle: Rounded Corners 39">
            <a:extLst>
              <a:ext uri="{FF2B5EF4-FFF2-40B4-BE49-F238E27FC236}">
                <a16:creationId xmlns:a16="http://schemas.microsoft.com/office/drawing/2014/main" id="{52C1A1BA-D19A-8086-2E87-EBF7C2839ED4}"/>
              </a:ext>
            </a:extLst>
          </p:cNvPr>
          <p:cNvSpPr/>
          <p:nvPr/>
        </p:nvSpPr>
        <p:spPr>
          <a:xfrm>
            <a:off x="4595196" y="1940467"/>
            <a:ext cx="1988152" cy="3643260"/>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39" name="Rectangle: Rounded Corners 38">
            <a:extLst>
              <a:ext uri="{FF2B5EF4-FFF2-40B4-BE49-F238E27FC236}">
                <a16:creationId xmlns:a16="http://schemas.microsoft.com/office/drawing/2014/main" id="{58B973A1-5812-3705-0236-4AD7DD5A4A0A}"/>
              </a:ext>
            </a:extLst>
          </p:cNvPr>
          <p:cNvSpPr/>
          <p:nvPr/>
        </p:nvSpPr>
        <p:spPr>
          <a:xfrm>
            <a:off x="2456655" y="1940467"/>
            <a:ext cx="1988152" cy="3643260"/>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37" name="Rectangle: Rounded Corners 36">
            <a:extLst>
              <a:ext uri="{FF2B5EF4-FFF2-40B4-BE49-F238E27FC236}">
                <a16:creationId xmlns:a16="http://schemas.microsoft.com/office/drawing/2014/main" id="{60C762DB-F6E2-B835-64C7-7D14542B3267}"/>
              </a:ext>
            </a:extLst>
          </p:cNvPr>
          <p:cNvSpPr/>
          <p:nvPr/>
        </p:nvSpPr>
        <p:spPr>
          <a:xfrm>
            <a:off x="325005" y="1940467"/>
            <a:ext cx="1988152" cy="3643260"/>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3" name="Text 1"/>
          <p:cNvSpPr/>
          <p:nvPr/>
        </p:nvSpPr>
        <p:spPr>
          <a:xfrm>
            <a:off x="459581" y="2060674"/>
            <a:ext cx="1641351" cy="205160"/>
          </a:xfrm>
          <a:prstGeom prst="rect">
            <a:avLst/>
          </a:prstGeom>
          <a:noFill/>
          <a:ln/>
        </p:spPr>
        <p:txBody>
          <a:bodyPr wrap="none" lIns="0" tIns="0" rIns="0" bIns="0" rtlCol="0" anchor="t"/>
          <a:lstStyle/>
          <a:p>
            <a:pPr defTabSz="685800">
              <a:lnSpc>
                <a:spcPts val="1594"/>
              </a:lnSpc>
            </a:pPr>
            <a:r>
              <a:rPr lang="en-US" sz="1281" dirty="0">
                <a:solidFill>
                  <a:srgbClr val="3257B8"/>
                </a:solidFill>
                <a:latin typeface="Roboto Slab" pitchFamily="34" charset="0"/>
                <a:ea typeface="Roboto Slab" pitchFamily="34" charset="-122"/>
                <a:cs typeface="Roboto Slab" pitchFamily="34" charset="-120"/>
              </a:rPr>
              <a:t>Express Clearance</a:t>
            </a:r>
            <a:endParaRPr lang="en-US" sz="1281" dirty="0">
              <a:solidFill>
                <a:prstClr val="black"/>
              </a:solidFill>
              <a:latin typeface="Aptos" panose="02110004020202020204"/>
            </a:endParaRPr>
          </a:p>
        </p:txBody>
      </p:sp>
      <p:sp>
        <p:nvSpPr>
          <p:cNvPr id="4" name="Text 2"/>
          <p:cNvSpPr/>
          <p:nvPr/>
        </p:nvSpPr>
        <p:spPr>
          <a:xfrm>
            <a:off x="459582" y="2397100"/>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Method:</a:t>
            </a:r>
            <a:endParaRPr lang="en-US" sz="1031" dirty="0">
              <a:solidFill>
                <a:prstClr val="black"/>
              </a:solidFill>
              <a:latin typeface="Aptos" panose="02110004020202020204"/>
            </a:endParaRPr>
          </a:p>
        </p:txBody>
      </p:sp>
      <p:sp>
        <p:nvSpPr>
          <p:cNvPr id="5" name="Text 3"/>
          <p:cNvSpPr/>
          <p:nvPr/>
        </p:nvSpPr>
        <p:spPr>
          <a:xfrm>
            <a:off x="459582" y="2725415"/>
            <a:ext cx="1816001" cy="420291"/>
          </a:xfrm>
          <a:prstGeom prst="rect">
            <a:avLst/>
          </a:prstGeom>
          <a:noFill/>
          <a:ln/>
        </p:spPr>
        <p:txBody>
          <a:bodyPr wrap="square" lIns="0" tIns="0" rIns="0" bIns="0" rtlCol="0" anchor="t"/>
          <a:lstStyle/>
          <a:p>
            <a:pPr defTabSz="685800">
              <a:lnSpc>
                <a:spcPts val="1625"/>
              </a:lnSpc>
            </a:pPr>
            <a:r>
              <a:rPr lang="en-US" sz="1031" dirty="0">
                <a:solidFill>
                  <a:srgbClr val="15213F"/>
                </a:solidFill>
                <a:latin typeface="Roboto" pitchFamily="34" charset="0"/>
                <a:ea typeface="Roboto" pitchFamily="34" charset="-122"/>
                <a:cs typeface="Roboto" pitchFamily="34" charset="-120"/>
              </a:rPr>
              <a:t>- Section 321 from manifest via AMS</a:t>
            </a:r>
            <a:endParaRPr lang="en-US" sz="1031" dirty="0">
              <a:solidFill>
                <a:prstClr val="black"/>
              </a:solidFill>
              <a:latin typeface="Aptos" panose="02110004020202020204"/>
            </a:endParaRPr>
          </a:p>
        </p:txBody>
      </p:sp>
      <p:sp>
        <p:nvSpPr>
          <p:cNvPr id="6" name="Text 4"/>
          <p:cNvSpPr/>
          <p:nvPr/>
        </p:nvSpPr>
        <p:spPr>
          <a:xfrm>
            <a:off x="459582" y="3263875"/>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Importer:</a:t>
            </a:r>
            <a:r>
              <a:rPr lang="en-US" sz="1031" dirty="0">
                <a:solidFill>
                  <a:srgbClr val="15213F"/>
                </a:solidFill>
                <a:latin typeface="Roboto" pitchFamily="34" charset="0"/>
                <a:ea typeface="Roboto" pitchFamily="34" charset="-122"/>
                <a:cs typeface="Roboto" pitchFamily="34" charset="-120"/>
              </a:rPr>
              <a:t> owner/purchaser</a:t>
            </a:r>
            <a:endParaRPr lang="en-US" sz="1031" dirty="0">
              <a:solidFill>
                <a:prstClr val="black"/>
              </a:solidFill>
              <a:latin typeface="Aptos" panose="02110004020202020204"/>
            </a:endParaRPr>
          </a:p>
        </p:txBody>
      </p:sp>
      <p:sp>
        <p:nvSpPr>
          <p:cNvPr id="7" name="Text 5"/>
          <p:cNvSpPr/>
          <p:nvPr/>
        </p:nvSpPr>
        <p:spPr>
          <a:xfrm>
            <a:off x="459582" y="3592190"/>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Restrictions:</a:t>
            </a:r>
            <a:endParaRPr lang="en-US" sz="1031" dirty="0">
              <a:solidFill>
                <a:prstClr val="black"/>
              </a:solidFill>
              <a:latin typeface="Aptos" panose="02110004020202020204"/>
            </a:endParaRPr>
          </a:p>
        </p:txBody>
      </p:sp>
      <p:sp>
        <p:nvSpPr>
          <p:cNvPr id="8" name="Text 6"/>
          <p:cNvSpPr/>
          <p:nvPr/>
        </p:nvSpPr>
        <p:spPr>
          <a:xfrm>
            <a:off x="459582" y="3920505"/>
            <a:ext cx="1816001" cy="420291"/>
          </a:xfrm>
          <a:prstGeom prst="rect">
            <a:avLst/>
          </a:prstGeom>
          <a:noFill/>
          <a:ln/>
        </p:spPr>
        <p:txBody>
          <a:bodyPr wrap="square" lIns="0" tIns="0" rIns="0" bIns="0" rtlCol="0" anchor="t"/>
          <a:lstStyle/>
          <a:p>
            <a:pPr defTabSz="685800">
              <a:lnSpc>
                <a:spcPts val="1625"/>
              </a:lnSpc>
            </a:pPr>
            <a:r>
              <a:rPr lang="en-US" sz="1031" dirty="0">
                <a:solidFill>
                  <a:srgbClr val="15213F"/>
                </a:solidFill>
                <a:latin typeface="Roboto" pitchFamily="34" charset="0"/>
                <a:ea typeface="Roboto" pitchFamily="34" charset="-122"/>
                <a:cs typeface="Roboto" pitchFamily="34" charset="-120"/>
              </a:rPr>
              <a:t>- Can only be done in an express facility (ECO / ECCF)</a:t>
            </a:r>
            <a:endParaRPr lang="en-US" sz="1031" dirty="0">
              <a:solidFill>
                <a:prstClr val="black"/>
              </a:solidFill>
              <a:latin typeface="Aptos" panose="02110004020202020204"/>
            </a:endParaRPr>
          </a:p>
        </p:txBody>
      </p:sp>
      <p:sp>
        <p:nvSpPr>
          <p:cNvPr id="9" name="Text 7"/>
          <p:cNvSpPr/>
          <p:nvPr/>
        </p:nvSpPr>
        <p:spPr>
          <a:xfrm>
            <a:off x="459582" y="4458965"/>
            <a:ext cx="1816001" cy="630437"/>
          </a:xfrm>
          <a:prstGeom prst="rect">
            <a:avLst/>
          </a:prstGeom>
          <a:noFill/>
          <a:ln/>
        </p:spPr>
        <p:txBody>
          <a:bodyPr wrap="square" lIns="0" tIns="0" rIns="0" bIns="0" rtlCol="0" anchor="t"/>
          <a:lstStyle/>
          <a:p>
            <a:pPr defTabSz="685800">
              <a:lnSpc>
                <a:spcPts val="1625"/>
              </a:lnSpc>
            </a:pPr>
            <a:r>
              <a:rPr lang="en-US" sz="1031" dirty="0">
                <a:solidFill>
                  <a:srgbClr val="15213F"/>
                </a:solidFill>
                <a:latin typeface="Roboto" pitchFamily="34" charset="0"/>
                <a:ea typeface="Roboto" pitchFamily="34" charset="-122"/>
                <a:cs typeface="Roboto" pitchFamily="34" charset="-120"/>
              </a:rPr>
              <a:t>- Many PGAs ineligible for Section 321 clearance of the manifest</a:t>
            </a:r>
            <a:endParaRPr lang="en-US" sz="1031" dirty="0">
              <a:solidFill>
                <a:prstClr val="black"/>
              </a:solidFill>
              <a:latin typeface="Aptos" panose="02110004020202020204"/>
            </a:endParaRPr>
          </a:p>
        </p:txBody>
      </p:sp>
      <p:sp>
        <p:nvSpPr>
          <p:cNvPr id="10" name="Text 8"/>
          <p:cNvSpPr/>
          <p:nvPr/>
        </p:nvSpPr>
        <p:spPr>
          <a:xfrm>
            <a:off x="459582" y="5207571"/>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Volume:</a:t>
            </a:r>
            <a:r>
              <a:rPr lang="en-US" sz="1031" dirty="0">
                <a:solidFill>
                  <a:srgbClr val="15213F"/>
                </a:solidFill>
                <a:latin typeface="Roboto" pitchFamily="34" charset="0"/>
                <a:ea typeface="Roboto" pitchFamily="34" charset="-122"/>
                <a:cs typeface="Roboto" pitchFamily="34" charset="-120"/>
              </a:rPr>
              <a:t> 189 million (2024)</a:t>
            </a:r>
            <a:endParaRPr lang="en-US" sz="1031" dirty="0">
              <a:solidFill>
                <a:prstClr val="black"/>
              </a:solidFill>
              <a:latin typeface="Aptos" panose="02110004020202020204"/>
            </a:endParaRPr>
          </a:p>
        </p:txBody>
      </p:sp>
      <p:sp>
        <p:nvSpPr>
          <p:cNvPr id="11" name="Text 9"/>
          <p:cNvSpPr/>
          <p:nvPr/>
        </p:nvSpPr>
        <p:spPr>
          <a:xfrm>
            <a:off x="2600623" y="2060674"/>
            <a:ext cx="1641351" cy="205160"/>
          </a:xfrm>
          <a:prstGeom prst="rect">
            <a:avLst/>
          </a:prstGeom>
          <a:noFill/>
          <a:ln/>
        </p:spPr>
        <p:txBody>
          <a:bodyPr wrap="none" lIns="0" tIns="0" rIns="0" bIns="0" rtlCol="0" anchor="t"/>
          <a:lstStyle/>
          <a:p>
            <a:pPr defTabSz="685800">
              <a:lnSpc>
                <a:spcPts val="1594"/>
              </a:lnSpc>
            </a:pPr>
            <a:r>
              <a:rPr lang="en-US" sz="1281" dirty="0">
                <a:solidFill>
                  <a:srgbClr val="3257B8"/>
                </a:solidFill>
                <a:latin typeface="Roboto Slab" pitchFamily="34" charset="0"/>
                <a:ea typeface="Roboto Slab" pitchFamily="34" charset="-122"/>
                <a:cs typeface="Roboto Slab" pitchFamily="34" charset="-120"/>
              </a:rPr>
              <a:t>Trucking</a:t>
            </a:r>
            <a:endParaRPr lang="en-US" sz="1281" dirty="0">
              <a:solidFill>
                <a:prstClr val="black"/>
              </a:solidFill>
              <a:latin typeface="Aptos" panose="02110004020202020204"/>
            </a:endParaRPr>
          </a:p>
        </p:txBody>
      </p:sp>
      <p:sp>
        <p:nvSpPr>
          <p:cNvPr id="12" name="Text 10"/>
          <p:cNvSpPr/>
          <p:nvPr/>
        </p:nvSpPr>
        <p:spPr>
          <a:xfrm>
            <a:off x="2600623" y="2397100"/>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Method:</a:t>
            </a:r>
            <a:endParaRPr lang="en-US" sz="1031" dirty="0">
              <a:solidFill>
                <a:prstClr val="black"/>
              </a:solidFill>
              <a:latin typeface="Aptos" panose="02110004020202020204"/>
            </a:endParaRPr>
          </a:p>
        </p:txBody>
      </p:sp>
      <p:sp>
        <p:nvSpPr>
          <p:cNvPr id="13" name="Text 11"/>
          <p:cNvSpPr/>
          <p:nvPr/>
        </p:nvSpPr>
        <p:spPr>
          <a:xfrm>
            <a:off x="2600623" y="2725415"/>
            <a:ext cx="1816001" cy="420291"/>
          </a:xfrm>
          <a:prstGeom prst="rect">
            <a:avLst/>
          </a:prstGeom>
          <a:noFill/>
          <a:ln/>
        </p:spPr>
        <p:txBody>
          <a:bodyPr wrap="square" lIns="0" tIns="0" rIns="0" bIns="0" rtlCol="0" anchor="t"/>
          <a:lstStyle/>
          <a:p>
            <a:pPr defTabSz="685800">
              <a:lnSpc>
                <a:spcPts val="1625"/>
              </a:lnSpc>
            </a:pPr>
            <a:r>
              <a:rPr lang="en-US" sz="1031" dirty="0">
                <a:solidFill>
                  <a:srgbClr val="15213F"/>
                </a:solidFill>
                <a:latin typeface="Roboto" pitchFamily="34" charset="0"/>
                <a:ea typeface="Roboto" pitchFamily="34" charset="-122"/>
                <a:cs typeface="Roboto" pitchFamily="34" charset="-120"/>
              </a:rPr>
              <a:t>- Section 321 from manifest via AMS</a:t>
            </a:r>
            <a:endParaRPr lang="en-US" sz="1031" dirty="0">
              <a:solidFill>
                <a:prstClr val="black"/>
              </a:solidFill>
              <a:latin typeface="Aptos" panose="02110004020202020204"/>
            </a:endParaRPr>
          </a:p>
        </p:txBody>
      </p:sp>
      <p:sp>
        <p:nvSpPr>
          <p:cNvPr id="14" name="Text 12"/>
          <p:cNvSpPr/>
          <p:nvPr/>
        </p:nvSpPr>
        <p:spPr>
          <a:xfrm>
            <a:off x="2600623" y="3263875"/>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Importer:</a:t>
            </a:r>
            <a:r>
              <a:rPr lang="en-US" sz="1031" dirty="0">
                <a:solidFill>
                  <a:srgbClr val="15213F"/>
                </a:solidFill>
                <a:latin typeface="Roboto" pitchFamily="34" charset="0"/>
                <a:ea typeface="Roboto" pitchFamily="34" charset="-122"/>
                <a:cs typeface="Roboto" pitchFamily="34" charset="-120"/>
              </a:rPr>
              <a:t> owner/purchaser</a:t>
            </a:r>
            <a:endParaRPr lang="en-US" sz="1031" dirty="0">
              <a:solidFill>
                <a:prstClr val="black"/>
              </a:solidFill>
              <a:latin typeface="Aptos" panose="02110004020202020204"/>
            </a:endParaRPr>
          </a:p>
        </p:txBody>
      </p:sp>
      <p:sp>
        <p:nvSpPr>
          <p:cNvPr id="15" name="Text 13"/>
          <p:cNvSpPr/>
          <p:nvPr/>
        </p:nvSpPr>
        <p:spPr>
          <a:xfrm>
            <a:off x="2600623" y="3592190"/>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Restrictions:</a:t>
            </a:r>
            <a:endParaRPr lang="en-US" sz="1031" dirty="0">
              <a:solidFill>
                <a:prstClr val="black"/>
              </a:solidFill>
              <a:latin typeface="Aptos" panose="02110004020202020204"/>
            </a:endParaRPr>
          </a:p>
        </p:txBody>
      </p:sp>
      <p:sp>
        <p:nvSpPr>
          <p:cNvPr id="16" name="Text 14"/>
          <p:cNvSpPr/>
          <p:nvPr/>
        </p:nvSpPr>
        <p:spPr>
          <a:xfrm>
            <a:off x="2600623" y="3920505"/>
            <a:ext cx="1816001" cy="630437"/>
          </a:xfrm>
          <a:prstGeom prst="rect">
            <a:avLst/>
          </a:prstGeom>
          <a:noFill/>
          <a:ln/>
        </p:spPr>
        <p:txBody>
          <a:bodyPr wrap="square" lIns="0" tIns="0" rIns="0" bIns="0" rtlCol="0" anchor="t"/>
          <a:lstStyle/>
          <a:p>
            <a:pPr defTabSz="685800">
              <a:lnSpc>
                <a:spcPts val="1625"/>
              </a:lnSpc>
            </a:pPr>
            <a:r>
              <a:rPr lang="en-US" sz="1031" dirty="0">
                <a:solidFill>
                  <a:srgbClr val="15213F"/>
                </a:solidFill>
                <a:latin typeface="Roboto" pitchFamily="34" charset="0"/>
                <a:ea typeface="Roboto" pitchFamily="34" charset="-122"/>
                <a:cs typeface="Roboto" pitchFamily="34" charset="-120"/>
              </a:rPr>
              <a:t>- Many PGAs ineligible for Section 321 clearance of the manifest</a:t>
            </a:r>
            <a:endParaRPr lang="en-US" sz="1031" dirty="0">
              <a:solidFill>
                <a:prstClr val="black"/>
              </a:solidFill>
              <a:latin typeface="Aptos" panose="02110004020202020204"/>
            </a:endParaRPr>
          </a:p>
        </p:txBody>
      </p:sp>
      <p:sp>
        <p:nvSpPr>
          <p:cNvPr id="17" name="Text 15"/>
          <p:cNvSpPr/>
          <p:nvPr/>
        </p:nvSpPr>
        <p:spPr>
          <a:xfrm>
            <a:off x="2509282" y="5207571"/>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Volume:</a:t>
            </a:r>
            <a:r>
              <a:rPr lang="en-US" sz="1031" dirty="0">
                <a:solidFill>
                  <a:srgbClr val="15213F"/>
                </a:solidFill>
                <a:latin typeface="Roboto" pitchFamily="34" charset="0"/>
                <a:ea typeface="Roboto" pitchFamily="34" charset="-122"/>
                <a:cs typeface="Roboto" pitchFamily="34" charset="-120"/>
              </a:rPr>
              <a:t> 174.2 million (2024)</a:t>
            </a:r>
            <a:endParaRPr lang="en-US" sz="1031" dirty="0">
              <a:solidFill>
                <a:prstClr val="black"/>
              </a:solidFill>
              <a:latin typeface="Aptos" panose="02110004020202020204"/>
            </a:endParaRPr>
          </a:p>
        </p:txBody>
      </p:sp>
      <p:sp>
        <p:nvSpPr>
          <p:cNvPr id="18" name="Text 16"/>
          <p:cNvSpPr/>
          <p:nvPr/>
        </p:nvSpPr>
        <p:spPr>
          <a:xfrm>
            <a:off x="4741664" y="2060674"/>
            <a:ext cx="1641351" cy="205160"/>
          </a:xfrm>
          <a:prstGeom prst="rect">
            <a:avLst/>
          </a:prstGeom>
          <a:noFill/>
          <a:ln/>
        </p:spPr>
        <p:txBody>
          <a:bodyPr wrap="none" lIns="0" tIns="0" rIns="0" bIns="0" rtlCol="0" anchor="t"/>
          <a:lstStyle/>
          <a:p>
            <a:pPr defTabSz="685800">
              <a:lnSpc>
                <a:spcPts val="1594"/>
              </a:lnSpc>
            </a:pPr>
            <a:r>
              <a:rPr lang="en-US" sz="1281" dirty="0">
                <a:solidFill>
                  <a:srgbClr val="3257B8"/>
                </a:solidFill>
                <a:latin typeface="Roboto Slab" pitchFamily="34" charset="0"/>
                <a:ea typeface="Roboto Slab" pitchFamily="34" charset="-122"/>
                <a:cs typeface="Roboto Slab" pitchFamily="34" charset="-120"/>
              </a:rPr>
              <a:t>Postal</a:t>
            </a:r>
            <a:endParaRPr lang="en-US" sz="1281" dirty="0">
              <a:solidFill>
                <a:prstClr val="black"/>
              </a:solidFill>
              <a:latin typeface="Aptos" panose="02110004020202020204"/>
            </a:endParaRPr>
          </a:p>
        </p:txBody>
      </p:sp>
      <p:sp>
        <p:nvSpPr>
          <p:cNvPr id="19" name="Text 17"/>
          <p:cNvSpPr/>
          <p:nvPr/>
        </p:nvSpPr>
        <p:spPr>
          <a:xfrm>
            <a:off x="4741665" y="2397100"/>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Method:</a:t>
            </a:r>
            <a:endParaRPr lang="en-US" sz="1031" dirty="0">
              <a:solidFill>
                <a:prstClr val="black"/>
              </a:solidFill>
              <a:latin typeface="Aptos" panose="02110004020202020204"/>
            </a:endParaRPr>
          </a:p>
        </p:txBody>
      </p:sp>
      <p:sp>
        <p:nvSpPr>
          <p:cNvPr id="20" name="Text 18"/>
          <p:cNvSpPr/>
          <p:nvPr/>
        </p:nvSpPr>
        <p:spPr>
          <a:xfrm>
            <a:off x="4741665" y="2725415"/>
            <a:ext cx="1816001" cy="420291"/>
          </a:xfrm>
          <a:prstGeom prst="rect">
            <a:avLst/>
          </a:prstGeom>
          <a:noFill/>
          <a:ln/>
        </p:spPr>
        <p:txBody>
          <a:bodyPr wrap="square" lIns="0" tIns="0" rIns="0" bIns="0" rtlCol="0" anchor="t"/>
          <a:lstStyle/>
          <a:p>
            <a:pPr defTabSz="685800">
              <a:lnSpc>
                <a:spcPts val="1625"/>
              </a:lnSpc>
            </a:pPr>
            <a:r>
              <a:rPr lang="en-US" sz="1031" dirty="0">
                <a:solidFill>
                  <a:srgbClr val="15213F"/>
                </a:solidFill>
                <a:latin typeface="Roboto" pitchFamily="34" charset="0"/>
                <a:ea typeface="Roboto" pitchFamily="34" charset="-122"/>
                <a:cs typeface="Roboto" pitchFamily="34" charset="-120"/>
              </a:rPr>
              <a:t>- Section 321 from postal data via ATS</a:t>
            </a:r>
            <a:endParaRPr lang="en-US" sz="1031" dirty="0">
              <a:solidFill>
                <a:prstClr val="black"/>
              </a:solidFill>
              <a:latin typeface="Aptos" panose="02110004020202020204"/>
            </a:endParaRPr>
          </a:p>
        </p:txBody>
      </p:sp>
      <p:sp>
        <p:nvSpPr>
          <p:cNvPr id="21" name="Text 19"/>
          <p:cNvSpPr/>
          <p:nvPr/>
        </p:nvSpPr>
        <p:spPr>
          <a:xfrm>
            <a:off x="4741665" y="3263875"/>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Importer:</a:t>
            </a:r>
            <a:r>
              <a:rPr lang="en-US" sz="1031" dirty="0">
                <a:solidFill>
                  <a:srgbClr val="15213F"/>
                </a:solidFill>
                <a:latin typeface="Roboto" pitchFamily="34" charset="0"/>
                <a:ea typeface="Roboto" pitchFamily="34" charset="-122"/>
                <a:cs typeface="Roboto" pitchFamily="34" charset="-120"/>
              </a:rPr>
              <a:t> owner/purchaser</a:t>
            </a:r>
            <a:endParaRPr lang="en-US" sz="1031" dirty="0">
              <a:solidFill>
                <a:prstClr val="black"/>
              </a:solidFill>
              <a:latin typeface="Aptos" panose="02110004020202020204"/>
            </a:endParaRPr>
          </a:p>
        </p:txBody>
      </p:sp>
      <p:sp>
        <p:nvSpPr>
          <p:cNvPr id="22" name="Text 20"/>
          <p:cNvSpPr/>
          <p:nvPr/>
        </p:nvSpPr>
        <p:spPr>
          <a:xfrm>
            <a:off x="4741665" y="3592190"/>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Restrictions:</a:t>
            </a:r>
            <a:endParaRPr lang="en-US" sz="1031" dirty="0">
              <a:solidFill>
                <a:prstClr val="black"/>
              </a:solidFill>
              <a:latin typeface="Aptos" panose="02110004020202020204"/>
            </a:endParaRPr>
          </a:p>
        </p:txBody>
      </p:sp>
      <p:sp>
        <p:nvSpPr>
          <p:cNvPr id="23" name="Text 21"/>
          <p:cNvSpPr/>
          <p:nvPr/>
        </p:nvSpPr>
        <p:spPr>
          <a:xfrm>
            <a:off x="4741665" y="3920505"/>
            <a:ext cx="1816001" cy="420291"/>
          </a:xfrm>
          <a:prstGeom prst="rect">
            <a:avLst/>
          </a:prstGeom>
          <a:noFill/>
          <a:ln/>
        </p:spPr>
        <p:txBody>
          <a:bodyPr wrap="square" lIns="0" tIns="0" rIns="0" bIns="0" rtlCol="0" anchor="t"/>
          <a:lstStyle/>
          <a:p>
            <a:pPr defTabSz="685800">
              <a:lnSpc>
                <a:spcPts val="1625"/>
              </a:lnSpc>
            </a:pPr>
            <a:r>
              <a:rPr lang="en-US" sz="1031" dirty="0">
                <a:solidFill>
                  <a:srgbClr val="15213F"/>
                </a:solidFill>
                <a:latin typeface="Roboto" pitchFamily="34" charset="0"/>
                <a:ea typeface="Roboto" pitchFamily="34" charset="-122"/>
                <a:cs typeface="Roboto" pitchFamily="34" charset="-120"/>
              </a:rPr>
              <a:t>- Can only be done in an International Mail Facility (IMF)</a:t>
            </a:r>
            <a:endParaRPr lang="en-US" sz="1031" dirty="0">
              <a:solidFill>
                <a:prstClr val="black"/>
              </a:solidFill>
              <a:latin typeface="Aptos" panose="02110004020202020204"/>
            </a:endParaRPr>
          </a:p>
        </p:txBody>
      </p:sp>
      <p:sp>
        <p:nvSpPr>
          <p:cNvPr id="24" name="Text 22"/>
          <p:cNvSpPr/>
          <p:nvPr/>
        </p:nvSpPr>
        <p:spPr>
          <a:xfrm>
            <a:off x="4741665" y="4458965"/>
            <a:ext cx="1816001" cy="630437"/>
          </a:xfrm>
          <a:prstGeom prst="rect">
            <a:avLst/>
          </a:prstGeom>
          <a:noFill/>
          <a:ln/>
        </p:spPr>
        <p:txBody>
          <a:bodyPr wrap="square" lIns="0" tIns="0" rIns="0" bIns="0" rtlCol="0" anchor="t"/>
          <a:lstStyle/>
          <a:p>
            <a:pPr defTabSz="685800">
              <a:lnSpc>
                <a:spcPts val="1625"/>
              </a:lnSpc>
            </a:pPr>
            <a:r>
              <a:rPr lang="en-US" sz="1031" dirty="0">
                <a:solidFill>
                  <a:srgbClr val="15213F"/>
                </a:solidFill>
                <a:latin typeface="Roboto" pitchFamily="34" charset="0"/>
                <a:ea typeface="Roboto" pitchFamily="34" charset="-122"/>
                <a:cs typeface="Roboto" pitchFamily="34" charset="-120"/>
              </a:rPr>
              <a:t>- Many PGAs ineligible for Section 321 clearance of the manifest</a:t>
            </a:r>
            <a:endParaRPr lang="en-US" sz="1031" dirty="0">
              <a:solidFill>
                <a:prstClr val="black"/>
              </a:solidFill>
              <a:latin typeface="Aptos" panose="02110004020202020204"/>
            </a:endParaRPr>
          </a:p>
        </p:txBody>
      </p:sp>
      <p:sp>
        <p:nvSpPr>
          <p:cNvPr id="25" name="Text 23"/>
          <p:cNvSpPr/>
          <p:nvPr/>
        </p:nvSpPr>
        <p:spPr>
          <a:xfrm>
            <a:off x="4741665" y="5207571"/>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Volume:</a:t>
            </a:r>
            <a:r>
              <a:rPr lang="en-US" sz="1031" dirty="0">
                <a:solidFill>
                  <a:srgbClr val="15213F"/>
                </a:solidFill>
                <a:latin typeface="Roboto" pitchFamily="34" charset="0"/>
                <a:ea typeface="Roboto" pitchFamily="34" charset="-122"/>
                <a:cs typeface="Roboto" pitchFamily="34" charset="-120"/>
              </a:rPr>
              <a:t> 74.8 million (2024)</a:t>
            </a:r>
            <a:endParaRPr lang="en-US" sz="1031" dirty="0">
              <a:solidFill>
                <a:prstClr val="black"/>
              </a:solidFill>
              <a:latin typeface="Aptos" panose="02110004020202020204"/>
            </a:endParaRPr>
          </a:p>
        </p:txBody>
      </p:sp>
      <p:sp>
        <p:nvSpPr>
          <p:cNvPr id="26" name="Text 24"/>
          <p:cNvSpPr/>
          <p:nvPr/>
        </p:nvSpPr>
        <p:spPr>
          <a:xfrm>
            <a:off x="6882706" y="2060674"/>
            <a:ext cx="1641351" cy="205160"/>
          </a:xfrm>
          <a:prstGeom prst="rect">
            <a:avLst/>
          </a:prstGeom>
          <a:noFill/>
          <a:ln/>
        </p:spPr>
        <p:txBody>
          <a:bodyPr wrap="none" lIns="0" tIns="0" rIns="0" bIns="0" rtlCol="0" anchor="t"/>
          <a:lstStyle/>
          <a:p>
            <a:pPr defTabSz="685800">
              <a:lnSpc>
                <a:spcPts val="1594"/>
              </a:lnSpc>
            </a:pPr>
            <a:r>
              <a:rPr lang="en-US" sz="1281" dirty="0">
                <a:solidFill>
                  <a:srgbClr val="3257B8"/>
                </a:solidFill>
                <a:latin typeface="Roboto Slab" pitchFamily="34" charset="0"/>
                <a:ea typeface="Roboto Slab" pitchFamily="34" charset="-122"/>
                <a:cs typeface="Roboto Slab" pitchFamily="34" charset="-120"/>
              </a:rPr>
              <a:t>Broker</a:t>
            </a:r>
            <a:endParaRPr lang="en-US" sz="1281" dirty="0">
              <a:solidFill>
                <a:prstClr val="black"/>
              </a:solidFill>
              <a:latin typeface="Aptos" panose="02110004020202020204"/>
            </a:endParaRPr>
          </a:p>
        </p:txBody>
      </p:sp>
      <p:sp>
        <p:nvSpPr>
          <p:cNvPr id="27" name="Text 25"/>
          <p:cNvSpPr/>
          <p:nvPr/>
        </p:nvSpPr>
        <p:spPr>
          <a:xfrm>
            <a:off x="6882706" y="2397100"/>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Method:</a:t>
            </a:r>
            <a:endParaRPr lang="en-US" sz="1031" dirty="0">
              <a:solidFill>
                <a:prstClr val="black"/>
              </a:solidFill>
              <a:latin typeface="Aptos" panose="02110004020202020204"/>
            </a:endParaRPr>
          </a:p>
        </p:txBody>
      </p:sp>
      <p:sp>
        <p:nvSpPr>
          <p:cNvPr id="28" name="Text 26"/>
          <p:cNvSpPr/>
          <p:nvPr/>
        </p:nvSpPr>
        <p:spPr>
          <a:xfrm>
            <a:off x="6882706" y="2725415"/>
            <a:ext cx="1816001" cy="210146"/>
          </a:xfrm>
          <a:prstGeom prst="rect">
            <a:avLst/>
          </a:prstGeom>
          <a:noFill/>
          <a:ln/>
        </p:spPr>
        <p:txBody>
          <a:bodyPr wrap="none" lIns="0" tIns="0" rIns="0" bIns="0" rtlCol="0" anchor="t"/>
          <a:lstStyle/>
          <a:p>
            <a:pPr defTabSz="685800">
              <a:lnSpc>
                <a:spcPts val="1625"/>
              </a:lnSpc>
            </a:pPr>
            <a:r>
              <a:rPr lang="en-US" sz="1031" dirty="0">
                <a:solidFill>
                  <a:srgbClr val="15213F"/>
                </a:solidFill>
                <a:latin typeface="Roboto" pitchFamily="34" charset="0"/>
                <a:ea typeface="Roboto" pitchFamily="34" charset="-122"/>
                <a:cs typeface="Roboto" pitchFamily="34" charset="-120"/>
              </a:rPr>
              <a:t>- Entry Type 86 via ABI</a:t>
            </a:r>
            <a:endParaRPr lang="en-US" sz="1031" dirty="0">
              <a:solidFill>
                <a:prstClr val="black"/>
              </a:solidFill>
              <a:latin typeface="Aptos" panose="02110004020202020204"/>
            </a:endParaRPr>
          </a:p>
        </p:txBody>
      </p:sp>
      <p:sp>
        <p:nvSpPr>
          <p:cNvPr id="29" name="Text 27"/>
          <p:cNvSpPr/>
          <p:nvPr/>
        </p:nvSpPr>
        <p:spPr>
          <a:xfrm>
            <a:off x="6882706" y="3263875"/>
            <a:ext cx="1816001" cy="630437"/>
          </a:xfrm>
          <a:prstGeom prst="rect">
            <a:avLst/>
          </a:prstGeom>
          <a:noFill/>
          <a:ln/>
        </p:spPr>
        <p:txBody>
          <a:bodyPr wrap="squar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Importer:</a:t>
            </a:r>
            <a:r>
              <a:rPr lang="en-US" sz="1031" dirty="0">
                <a:solidFill>
                  <a:srgbClr val="15213F"/>
                </a:solidFill>
                <a:latin typeface="Roboto" pitchFamily="34" charset="0"/>
                <a:ea typeface="Roboto" pitchFamily="34" charset="-122"/>
                <a:cs typeface="Roboto" pitchFamily="34" charset="-120"/>
              </a:rPr>
              <a:t> Owner/purchaser or broker (on behalf of consignee)</a:t>
            </a:r>
            <a:endParaRPr lang="en-US" sz="1031" dirty="0">
              <a:solidFill>
                <a:prstClr val="black"/>
              </a:solidFill>
              <a:latin typeface="Aptos" panose="02110004020202020204"/>
            </a:endParaRPr>
          </a:p>
        </p:txBody>
      </p:sp>
      <p:sp>
        <p:nvSpPr>
          <p:cNvPr id="30" name="Text 28"/>
          <p:cNvSpPr/>
          <p:nvPr/>
        </p:nvSpPr>
        <p:spPr>
          <a:xfrm>
            <a:off x="6882706" y="4012481"/>
            <a:ext cx="1816001" cy="210146"/>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Restrictions:</a:t>
            </a:r>
            <a:endParaRPr lang="en-US" sz="1031" dirty="0">
              <a:solidFill>
                <a:prstClr val="black"/>
              </a:solidFill>
              <a:latin typeface="Aptos" panose="02110004020202020204"/>
            </a:endParaRPr>
          </a:p>
        </p:txBody>
      </p:sp>
      <p:sp>
        <p:nvSpPr>
          <p:cNvPr id="31" name="Text 29"/>
          <p:cNvSpPr/>
          <p:nvPr/>
        </p:nvSpPr>
        <p:spPr>
          <a:xfrm>
            <a:off x="6882706" y="4340796"/>
            <a:ext cx="1816001" cy="210146"/>
          </a:xfrm>
          <a:prstGeom prst="rect">
            <a:avLst/>
          </a:prstGeom>
          <a:noFill/>
          <a:ln/>
        </p:spPr>
        <p:txBody>
          <a:bodyPr wrap="none" lIns="0" tIns="0" rIns="0" bIns="0" rtlCol="0" anchor="t"/>
          <a:lstStyle/>
          <a:p>
            <a:pPr defTabSz="685800">
              <a:lnSpc>
                <a:spcPts val="1625"/>
              </a:lnSpc>
            </a:pPr>
            <a:r>
              <a:rPr lang="en-US" sz="1031" dirty="0">
                <a:solidFill>
                  <a:srgbClr val="15213F"/>
                </a:solidFill>
                <a:latin typeface="Roboto" pitchFamily="34" charset="0"/>
                <a:ea typeface="Roboto" pitchFamily="34" charset="-122"/>
                <a:cs typeface="Roboto" pitchFamily="34" charset="-120"/>
              </a:rPr>
              <a:t>POA required</a:t>
            </a:r>
            <a:endParaRPr lang="en-US" sz="1031" dirty="0">
              <a:solidFill>
                <a:prstClr val="black"/>
              </a:solidFill>
              <a:latin typeface="Aptos" panose="02110004020202020204"/>
            </a:endParaRPr>
          </a:p>
        </p:txBody>
      </p:sp>
      <p:sp>
        <p:nvSpPr>
          <p:cNvPr id="32" name="Text 30"/>
          <p:cNvSpPr/>
          <p:nvPr/>
        </p:nvSpPr>
        <p:spPr>
          <a:xfrm>
            <a:off x="6810443" y="5207571"/>
            <a:ext cx="2000678" cy="401892"/>
          </a:xfrm>
          <a:prstGeom prst="rect">
            <a:avLst/>
          </a:prstGeom>
          <a:noFill/>
          <a:ln/>
        </p:spPr>
        <p:txBody>
          <a:bodyPr wrap="none" lIns="0" tIns="0" rIns="0" bIns="0" rtlCol="0" anchor="t"/>
          <a:lstStyle/>
          <a:p>
            <a:pPr defTabSz="685800">
              <a:lnSpc>
                <a:spcPts val="1625"/>
              </a:lnSpc>
            </a:pPr>
            <a:r>
              <a:rPr lang="en-US" sz="1031" b="1" dirty="0">
                <a:solidFill>
                  <a:srgbClr val="15213F"/>
                </a:solidFill>
                <a:latin typeface="Roboto" pitchFamily="34" charset="0"/>
                <a:ea typeface="Roboto" pitchFamily="34" charset="-122"/>
                <a:cs typeface="Roboto" pitchFamily="34" charset="-120"/>
              </a:rPr>
              <a:t>Volume:</a:t>
            </a:r>
            <a:r>
              <a:rPr lang="en-US" sz="1031" dirty="0">
                <a:solidFill>
                  <a:srgbClr val="15213F"/>
                </a:solidFill>
                <a:latin typeface="Roboto" pitchFamily="34" charset="0"/>
                <a:ea typeface="Roboto" pitchFamily="34" charset="-122"/>
                <a:cs typeface="Roboto" pitchFamily="34" charset="-120"/>
              </a:rPr>
              <a:t> 948 million (2024)</a:t>
            </a:r>
            <a:endParaRPr lang="en-US" sz="1031" dirty="0">
              <a:solidFill>
                <a:prstClr val="black"/>
              </a:solidFill>
              <a:latin typeface="Aptos" panose="02110004020202020204"/>
            </a:endParaRPr>
          </a:p>
        </p:txBody>
      </p:sp>
      <p:sp>
        <p:nvSpPr>
          <p:cNvPr id="42" name="Text 0">
            <a:extLst>
              <a:ext uri="{FF2B5EF4-FFF2-40B4-BE49-F238E27FC236}">
                <a16:creationId xmlns:a16="http://schemas.microsoft.com/office/drawing/2014/main" id="{BAB51711-19E5-9904-96CF-28F09A4BD852}"/>
              </a:ext>
            </a:extLst>
          </p:cNvPr>
          <p:cNvSpPr/>
          <p:nvPr/>
        </p:nvSpPr>
        <p:spPr>
          <a:xfrm>
            <a:off x="379354" y="1133192"/>
            <a:ext cx="9492347" cy="531584"/>
          </a:xfrm>
          <a:prstGeom prst="rect">
            <a:avLst/>
          </a:prstGeom>
          <a:noFill/>
          <a:ln/>
        </p:spPr>
        <p:txBody>
          <a:bodyPr wrap="none" lIns="0" tIns="0" rIns="0" bIns="0" rtlCol="0" anchor="t"/>
          <a:lstStyle/>
          <a:p>
            <a:pPr defTabSz="685800">
              <a:lnSpc>
                <a:spcPts val="4163"/>
              </a:lnSpc>
            </a:pPr>
            <a:r>
              <a:rPr lang="en-US" sz="3338" dirty="0">
                <a:solidFill>
                  <a:srgbClr val="3257B8"/>
                </a:solidFill>
                <a:latin typeface="Roboto Slab" pitchFamily="34" charset="0"/>
                <a:ea typeface="Roboto Slab" pitchFamily="34" charset="-122"/>
                <a:cs typeface="Roboto Slab" pitchFamily="34" charset="-120"/>
              </a:rPr>
              <a:t>Current Processes</a:t>
            </a:r>
            <a:endParaRPr lang="en-US" sz="3338" dirty="0">
              <a:solidFill>
                <a:prstClr val="black"/>
              </a:solidFill>
              <a:latin typeface="Aptos" panose="02110004020202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E4C2DB-E886-B6C6-AF0E-29B7986E943A}"/>
              </a:ext>
            </a:extLst>
          </p:cNvPr>
          <p:cNvSpPr/>
          <p:nvPr/>
        </p:nvSpPr>
        <p:spPr>
          <a:xfrm>
            <a:off x="5715000" y="857250"/>
            <a:ext cx="3429000" cy="5143500"/>
          </a:xfrm>
          <a:prstGeom prst="rect">
            <a:avLst/>
          </a:prstGeom>
          <a:solidFill>
            <a:srgbClr val="4FA1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7" name="Text 0">
            <a:extLst>
              <a:ext uri="{FF2B5EF4-FFF2-40B4-BE49-F238E27FC236}">
                <a16:creationId xmlns:a16="http://schemas.microsoft.com/office/drawing/2014/main" id="{A517CC33-709E-64EC-2EEA-D319335325DC}"/>
              </a:ext>
            </a:extLst>
          </p:cNvPr>
          <p:cNvSpPr/>
          <p:nvPr/>
        </p:nvSpPr>
        <p:spPr>
          <a:xfrm>
            <a:off x="257176" y="1014862"/>
            <a:ext cx="9492347" cy="531584"/>
          </a:xfrm>
          <a:prstGeom prst="rect">
            <a:avLst/>
          </a:prstGeom>
          <a:noFill/>
          <a:ln/>
        </p:spPr>
        <p:txBody>
          <a:bodyPr wrap="none" lIns="0" tIns="0" rIns="0" bIns="0" rtlCol="0" anchor="t"/>
          <a:lstStyle/>
          <a:p>
            <a:pPr defTabSz="685800">
              <a:lnSpc>
                <a:spcPts val="4163"/>
              </a:lnSpc>
            </a:pPr>
            <a:r>
              <a:rPr lang="en-US" sz="3338" dirty="0">
                <a:solidFill>
                  <a:srgbClr val="3257B8"/>
                </a:solidFill>
                <a:latin typeface="Roboto Slab" pitchFamily="34" charset="0"/>
                <a:ea typeface="Roboto Slab" pitchFamily="34" charset="-122"/>
                <a:cs typeface="Roboto Slab" pitchFamily="34" charset="-120"/>
              </a:rPr>
              <a:t>CBP Enforcement</a:t>
            </a:r>
            <a:endParaRPr lang="en-US" sz="3338" dirty="0">
              <a:solidFill>
                <a:prstClr val="black"/>
              </a:solidFill>
              <a:latin typeface="Aptos" panose="02110004020202020204"/>
            </a:endParaRPr>
          </a:p>
        </p:txBody>
      </p:sp>
      <p:pic>
        <p:nvPicPr>
          <p:cNvPr id="8" name="Image 1" descr="preencoded.png">
            <a:extLst>
              <a:ext uri="{FF2B5EF4-FFF2-40B4-BE49-F238E27FC236}">
                <a16:creationId xmlns:a16="http://schemas.microsoft.com/office/drawing/2014/main" id="{48A1E8D8-6D99-A239-2048-950DCDEC2699}"/>
              </a:ext>
            </a:extLst>
          </p:cNvPr>
          <p:cNvPicPr>
            <a:picLocks noChangeAspect="1"/>
          </p:cNvPicPr>
          <p:nvPr/>
        </p:nvPicPr>
        <p:blipFill>
          <a:blip r:embed="rId2"/>
          <a:stretch>
            <a:fillRect/>
          </a:stretch>
        </p:blipFill>
        <p:spPr>
          <a:xfrm>
            <a:off x="5715001" y="2235642"/>
            <a:ext cx="3428999" cy="1791690"/>
          </a:xfrm>
          <a:prstGeom prst="rect">
            <a:avLst/>
          </a:prstGeom>
        </p:spPr>
      </p:pic>
      <p:sp>
        <p:nvSpPr>
          <p:cNvPr id="11" name="TextBox 10">
            <a:extLst>
              <a:ext uri="{FF2B5EF4-FFF2-40B4-BE49-F238E27FC236}">
                <a16:creationId xmlns:a16="http://schemas.microsoft.com/office/drawing/2014/main" id="{C18B2E8B-5293-960C-3B1E-2DB3174F051F}"/>
              </a:ext>
            </a:extLst>
          </p:cNvPr>
          <p:cNvSpPr txBox="1"/>
          <p:nvPr/>
        </p:nvSpPr>
        <p:spPr>
          <a:xfrm>
            <a:off x="257175" y="1624295"/>
            <a:ext cx="5346848" cy="4616648"/>
          </a:xfrm>
          <a:prstGeom prst="rect">
            <a:avLst/>
          </a:prstGeom>
          <a:noFill/>
        </p:spPr>
        <p:txBody>
          <a:bodyPr wrap="square">
            <a:spAutoFit/>
          </a:bodyPr>
          <a:lstStyle/>
          <a:p>
            <a:pPr defTabSz="685800"/>
            <a:r>
              <a:rPr lang="en-US" sz="1050" b="1" kern="100" dirty="0">
                <a:solidFill>
                  <a:prstClr val="black"/>
                </a:solidFill>
                <a:latin typeface="Roboto" panose="02000000000000000000" pitchFamily="2" charset="0"/>
                <a:ea typeface="Roboto" panose="02000000000000000000" pitchFamily="2" charset="0"/>
                <a:cs typeface="Roboto" panose="02000000000000000000" pitchFamily="2" charset="0"/>
              </a:rPr>
              <a:t>Amendment of ET86 Pilot</a:t>
            </a:r>
          </a:p>
          <a:p>
            <a:pPr marL="557213" lvl="1" indent="-214313" defTabSz="685800">
              <a:buFont typeface="Calibri" panose="020F0502020204030204" pitchFamily="34" charset="0"/>
              <a:buChar char="-"/>
            </a:pPr>
            <a:r>
              <a:rPr lang="en-US" sz="1050" kern="100" dirty="0">
                <a:solidFill>
                  <a:prstClr val="black"/>
                </a:solidFill>
                <a:latin typeface="Roboto" panose="02000000000000000000" pitchFamily="2" charset="0"/>
                <a:ea typeface="Roboto" panose="02000000000000000000" pitchFamily="2" charset="0"/>
                <a:cs typeface="Roboto" panose="02000000000000000000" pitchFamily="2" charset="0"/>
              </a:rPr>
              <a:t>CBP amended the ET86 pilot to modify the deadline to file ET86 from within 15 days of arrival of the cargo to upon or prior to arrival effective February 2024</a:t>
            </a:r>
          </a:p>
          <a:p>
            <a:pPr defTabSz="685800"/>
            <a:endParaRPr lang="en-US" sz="1050" b="1" kern="100" dirty="0">
              <a:solidFill>
                <a:prstClr val="black"/>
              </a:solidFill>
              <a:latin typeface="Roboto" panose="02000000000000000000" pitchFamily="2" charset="0"/>
              <a:ea typeface="Roboto" panose="02000000000000000000" pitchFamily="2" charset="0"/>
              <a:cs typeface="Roboto" panose="02000000000000000000" pitchFamily="2" charset="0"/>
            </a:endParaRPr>
          </a:p>
          <a:p>
            <a:pPr defTabSz="685800"/>
            <a:r>
              <a:rPr lang="en-US" sz="1050" b="1" kern="100" dirty="0">
                <a:solidFill>
                  <a:prstClr val="black"/>
                </a:solidFill>
                <a:latin typeface="Roboto" panose="02000000000000000000" pitchFamily="2" charset="0"/>
                <a:ea typeface="Roboto" panose="02000000000000000000" pitchFamily="2" charset="0"/>
                <a:cs typeface="Roboto" panose="02000000000000000000" pitchFamily="2" charset="0"/>
              </a:rPr>
              <a:t>Section 321 – Does Not Exceed $800 in Aggregated Shipments</a:t>
            </a:r>
          </a:p>
          <a:p>
            <a:pPr marL="557213" lvl="1" indent="-214313" defTabSz="685800">
              <a:buFont typeface="Calibri" panose="020F0502020204030204" pitchFamily="34" charset="0"/>
              <a:buChar char="-"/>
            </a:pPr>
            <a:r>
              <a:rPr lang="en-US" sz="1050" kern="100" dirty="0">
                <a:solidFill>
                  <a:prstClr val="black"/>
                </a:solidFill>
                <a:latin typeface="Roboto" panose="02000000000000000000" pitchFamily="2" charset="0"/>
                <a:ea typeface="Roboto" panose="02000000000000000000" pitchFamily="2" charset="0"/>
                <a:cs typeface="Roboto" panose="02000000000000000000" pitchFamily="2" charset="0"/>
              </a:rPr>
              <a:t>Release 1</a:t>
            </a:r>
          </a:p>
          <a:p>
            <a:pPr marL="900113" lvl="2" indent="-214313" defTabSz="685800">
              <a:buFont typeface="Courier New" panose="02070309020205020404" pitchFamily="49" charset="0"/>
              <a:buChar char="o"/>
            </a:pPr>
            <a:r>
              <a:rPr lang="en-US" sz="1050" kern="100" dirty="0">
                <a:solidFill>
                  <a:prstClr val="black"/>
                </a:solidFill>
                <a:latin typeface="Roboto" panose="02000000000000000000" pitchFamily="2" charset="0"/>
                <a:ea typeface="Roboto" panose="02000000000000000000" pitchFamily="2" charset="0"/>
                <a:cs typeface="Roboto" panose="02000000000000000000" pitchFamily="2" charset="0"/>
              </a:rPr>
              <a:t>Deployed estimated date of arrival when filing ET86</a:t>
            </a:r>
          </a:p>
          <a:p>
            <a:pPr marL="557213" lvl="1" indent="-214313" defTabSz="685800">
              <a:buFont typeface="Calibri" panose="020F0502020204030204" pitchFamily="34" charset="0"/>
              <a:buChar char="-"/>
            </a:pPr>
            <a:r>
              <a:rPr lang="en-US" sz="1050" kern="100" dirty="0">
                <a:solidFill>
                  <a:prstClr val="black"/>
                </a:solidFill>
                <a:latin typeface="Roboto" panose="02000000000000000000" pitchFamily="2" charset="0"/>
                <a:ea typeface="Roboto" panose="02000000000000000000" pitchFamily="2" charset="0"/>
                <a:cs typeface="Roboto" panose="02000000000000000000" pitchFamily="2" charset="0"/>
              </a:rPr>
              <a:t>Release 2</a:t>
            </a:r>
          </a:p>
          <a:p>
            <a:pPr marL="814388" lvl="2" indent="-128588" defTabSz="685800">
              <a:buFont typeface="Courier New" panose="02070309020205020404" pitchFamily="49" charset="0"/>
              <a:buChar char="o"/>
            </a:pPr>
            <a:r>
              <a:rPr lang="en-US" sz="1050" kern="100" dirty="0">
                <a:solidFill>
                  <a:prstClr val="black"/>
                </a:solidFill>
                <a:latin typeface="Roboto" panose="02000000000000000000" pitchFamily="2" charset="0"/>
                <a:ea typeface="Roboto" panose="02000000000000000000" pitchFamily="2" charset="0"/>
                <a:cs typeface="Roboto" panose="02000000000000000000" pitchFamily="2" charset="0"/>
              </a:rPr>
              <a:t>Warning Messages</a:t>
            </a:r>
          </a:p>
          <a:p>
            <a:pPr marL="1157288" lvl="3" indent="-128588" defTabSz="685800">
              <a:buFont typeface="Arial" panose="020B0604020202020204" pitchFamily="34" charset="0"/>
              <a:buChar char="•"/>
            </a:pPr>
            <a:r>
              <a:rPr lang="en-US" sz="1050" kern="100" dirty="0">
                <a:solidFill>
                  <a:prstClr val="black"/>
                </a:solidFill>
                <a:latin typeface="Roboto" panose="02000000000000000000" pitchFamily="2" charset="0"/>
                <a:ea typeface="Roboto" panose="02000000000000000000" pitchFamily="2" charset="0"/>
                <a:cs typeface="Roboto" panose="02000000000000000000" pitchFamily="2" charset="0"/>
              </a:rPr>
              <a:t>As of January 2025, ACE provides a warning when a shipment may exceed the $800 per person/per day threshold</a:t>
            </a:r>
          </a:p>
          <a:p>
            <a:pPr marL="1157288" lvl="3" indent="-128588" defTabSz="685800">
              <a:buFont typeface="Arial" panose="020B0604020202020204" pitchFamily="34" charset="0"/>
              <a:buChar char="•"/>
            </a:pPr>
            <a:r>
              <a:rPr lang="en-US" sz="1050" kern="100" dirty="0">
                <a:solidFill>
                  <a:prstClr val="black"/>
                </a:solidFill>
                <a:latin typeface="Roboto" panose="02000000000000000000" pitchFamily="2" charset="0"/>
                <a:ea typeface="Roboto" panose="02000000000000000000" pitchFamily="2" charset="0"/>
                <a:cs typeface="Roboto" panose="02000000000000000000" pitchFamily="2" charset="0"/>
              </a:rPr>
              <a:t>The threshold is based off the estimated date of arrival for ET86 and the declared arrival date for Section 321.</a:t>
            </a:r>
          </a:p>
          <a:p>
            <a:pPr marL="1157288" lvl="3" indent="-128588" defTabSz="685800">
              <a:buFont typeface="Arial" panose="020B0604020202020204" pitchFamily="34" charset="0"/>
              <a:buChar char="•"/>
            </a:pPr>
            <a:r>
              <a:rPr lang="en-US" sz="1050" kern="100" dirty="0">
                <a:solidFill>
                  <a:prstClr val="black"/>
                </a:solidFill>
                <a:latin typeface="Roboto" panose="02000000000000000000" pitchFamily="2" charset="0"/>
                <a:ea typeface="Roboto" panose="02000000000000000000" pitchFamily="2" charset="0"/>
                <a:cs typeface="Roboto" panose="02000000000000000000" pitchFamily="2" charset="0"/>
              </a:rPr>
              <a:t>A warning message is not a determination of noncompliance with an applicable statute or regulation, it is merely a warning that a shipment may be ineligible for the de minimis duty exemption.</a:t>
            </a:r>
          </a:p>
          <a:p>
            <a:pPr marL="557213" lvl="1" indent="-214313" defTabSz="685800">
              <a:buFont typeface="Calibri" panose="020F0502020204030204" pitchFamily="34" charset="0"/>
              <a:buChar char="-"/>
            </a:pPr>
            <a:r>
              <a:rPr lang="en-US" sz="1050" kern="100" dirty="0">
                <a:solidFill>
                  <a:prstClr val="black"/>
                </a:solidFill>
                <a:latin typeface="Roboto" panose="02000000000000000000" pitchFamily="2" charset="0"/>
                <a:ea typeface="Roboto" panose="02000000000000000000" pitchFamily="2" charset="0"/>
                <a:cs typeface="Roboto" panose="02000000000000000000" pitchFamily="2" charset="0"/>
              </a:rPr>
              <a:t>Release 3</a:t>
            </a:r>
          </a:p>
          <a:p>
            <a:pPr marL="814388" lvl="2" indent="-128588" defTabSz="685800">
              <a:buFont typeface="Courier New" panose="02070309020205020404" pitchFamily="49" charset="0"/>
              <a:buChar char="o"/>
            </a:pPr>
            <a:r>
              <a:rPr lang="en-US" sz="1050" kern="100" dirty="0">
                <a:solidFill>
                  <a:prstClr val="black"/>
                </a:solidFill>
                <a:latin typeface="Roboto" panose="02000000000000000000" pitchFamily="2" charset="0"/>
                <a:ea typeface="Roboto" panose="02000000000000000000" pitchFamily="2" charset="0"/>
                <a:cs typeface="Roboto" panose="02000000000000000000" pitchFamily="2" charset="0"/>
              </a:rPr>
              <a:t>Planned ACE deployment in September 2025 to systematically withhold release of shipments exceeding the $800 threshold</a:t>
            </a:r>
          </a:p>
          <a:p>
            <a:pPr marL="814388" lvl="2" indent="-128588" defTabSz="685800">
              <a:buFont typeface="Courier New" panose="02070309020205020404" pitchFamily="49" charset="0"/>
              <a:buChar char="o"/>
            </a:pPr>
            <a:r>
              <a:rPr lang="en-US" sz="1050" kern="100" dirty="0">
                <a:solidFill>
                  <a:prstClr val="black"/>
                </a:solidFill>
                <a:latin typeface="Roboto" panose="02000000000000000000" pitchFamily="2" charset="0"/>
                <a:ea typeface="Roboto" panose="02000000000000000000" pitchFamily="2" charset="0"/>
                <a:cs typeface="Roboto" panose="02000000000000000000" pitchFamily="2" charset="0"/>
              </a:rPr>
              <a:t>An admissibility decision will only be issued once the shipment arrives into the first port of arrival.</a:t>
            </a:r>
          </a:p>
          <a:p>
            <a:pPr marL="685800" lvl="2" defTabSz="685800"/>
            <a:endParaRPr lang="en-US" sz="1050" kern="100" dirty="0">
              <a:solidFill>
                <a:prstClr val="black"/>
              </a:solidFill>
              <a:latin typeface="Roboto" panose="02000000000000000000" pitchFamily="2" charset="0"/>
              <a:ea typeface="Roboto" panose="02000000000000000000" pitchFamily="2" charset="0"/>
              <a:cs typeface="Roboto" panose="02000000000000000000" pitchFamily="2" charset="0"/>
            </a:endParaRPr>
          </a:p>
          <a:p>
            <a:pPr defTabSz="685800"/>
            <a:r>
              <a:rPr lang="en-US" sz="1050" b="1" kern="100" dirty="0">
                <a:solidFill>
                  <a:prstClr val="black"/>
                </a:solidFill>
                <a:latin typeface="Roboto" panose="02000000000000000000" pitchFamily="2" charset="0"/>
                <a:ea typeface="Roboto" panose="02000000000000000000" pitchFamily="2" charset="0"/>
                <a:cs typeface="Roboto" panose="02000000000000000000" pitchFamily="2" charset="0"/>
              </a:rPr>
              <a:t>Automated Rejection of Insufficient Manifest Cargo Descriptions</a:t>
            </a:r>
          </a:p>
          <a:p>
            <a:pPr marL="557213" lvl="1" indent="-214313" defTabSz="685800">
              <a:buFont typeface="Calibri" panose="020F0502020204030204" pitchFamily="34" charset="0"/>
              <a:buChar char="-"/>
            </a:pPr>
            <a:r>
              <a:rPr lang="en-US" sz="1050" kern="100" dirty="0">
                <a:solidFill>
                  <a:prstClr val="black"/>
                </a:solidFill>
                <a:latin typeface="Roboto" panose="02000000000000000000" pitchFamily="2" charset="0"/>
                <a:ea typeface="Roboto" panose="02000000000000000000" pitchFamily="2" charset="0"/>
                <a:cs typeface="Roboto" panose="02000000000000000000" pitchFamily="2" charset="0"/>
              </a:rPr>
              <a:t>Planned deployment in September 2025 to automatically reject insufficient cargo descriptions and consignee information for ACE manifest filings and ACE Cargo Release</a:t>
            </a:r>
          </a:p>
          <a:p>
            <a:pPr marL="557213" lvl="1" indent="-214313" defTabSz="685800">
              <a:buFont typeface="Courier New" panose="02070309020205020404" pitchFamily="49" charset="0"/>
              <a:buChar char="o"/>
            </a:pPr>
            <a:endParaRPr lang="en-US" sz="1050"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18010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6078F0-D8FE-9D5B-CC2F-5686ABAEA107}"/>
              </a:ext>
            </a:extLst>
          </p:cNvPr>
          <p:cNvSpPr/>
          <p:nvPr/>
        </p:nvSpPr>
        <p:spPr>
          <a:xfrm>
            <a:off x="4648730" y="1888859"/>
            <a:ext cx="4246811" cy="1574741"/>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4" name="Rectangle 3">
            <a:extLst>
              <a:ext uri="{FF2B5EF4-FFF2-40B4-BE49-F238E27FC236}">
                <a16:creationId xmlns:a16="http://schemas.microsoft.com/office/drawing/2014/main" id="{0DA253EB-9BCC-9BEE-19BE-D06C07C58364}"/>
              </a:ext>
            </a:extLst>
          </p:cNvPr>
          <p:cNvSpPr/>
          <p:nvPr/>
        </p:nvSpPr>
        <p:spPr>
          <a:xfrm>
            <a:off x="115768" y="1888859"/>
            <a:ext cx="4284200" cy="1574741"/>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7" name="Text 0">
            <a:extLst>
              <a:ext uri="{FF2B5EF4-FFF2-40B4-BE49-F238E27FC236}">
                <a16:creationId xmlns:a16="http://schemas.microsoft.com/office/drawing/2014/main" id="{A517CC33-709E-64EC-2EEA-D319335325DC}"/>
              </a:ext>
            </a:extLst>
          </p:cNvPr>
          <p:cNvSpPr/>
          <p:nvPr/>
        </p:nvSpPr>
        <p:spPr>
          <a:xfrm>
            <a:off x="-174174" y="1053968"/>
            <a:ext cx="9492347" cy="531584"/>
          </a:xfrm>
          <a:prstGeom prst="rect">
            <a:avLst/>
          </a:prstGeom>
          <a:noFill/>
          <a:ln/>
        </p:spPr>
        <p:txBody>
          <a:bodyPr wrap="none" lIns="0" tIns="0" rIns="0" bIns="0" rtlCol="0" anchor="t"/>
          <a:lstStyle/>
          <a:p>
            <a:pPr algn="ctr" defTabSz="685800">
              <a:lnSpc>
                <a:spcPts val="4163"/>
              </a:lnSpc>
            </a:pPr>
            <a:r>
              <a:rPr lang="en-US" sz="3338" dirty="0">
                <a:solidFill>
                  <a:srgbClr val="3257B8"/>
                </a:solidFill>
                <a:latin typeface="Roboto Slab" pitchFamily="34" charset="0"/>
                <a:ea typeface="Roboto Slab" pitchFamily="34" charset="-122"/>
                <a:cs typeface="Roboto Slab" pitchFamily="34" charset="-120"/>
              </a:rPr>
              <a:t>What if De Minimis Isn’t an Option?</a:t>
            </a:r>
            <a:endParaRPr lang="en-US" sz="3338" dirty="0">
              <a:solidFill>
                <a:prstClr val="black"/>
              </a:solidFill>
              <a:latin typeface="Aptos" panose="02110004020202020204"/>
            </a:endParaRPr>
          </a:p>
        </p:txBody>
      </p:sp>
      <p:pic>
        <p:nvPicPr>
          <p:cNvPr id="6" name="Picture 5">
            <a:extLst>
              <a:ext uri="{FF2B5EF4-FFF2-40B4-BE49-F238E27FC236}">
                <a16:creationId xmlns:a16="http://schemas.microsoft.com/office/drawing/2014/main" id="{F679E738-DE4D-4AFE-4745-30026290DEFD}"/>
              </a:ext>
            </a:extLst>
          </p:cNvPr>
          <p:cNvPicPr>
            <a:picLocks noChangeAspect="1"/>
          </p:cNvPicPr>
          <p:nvPr/>
        </p:nvPicPr>
        <p:blipFill>
          <a:blip r:embed="rId2"/>
          <a:stretch>
            <a:fillRect/>
          </a:stretch>
        </p:blipFill>
        <p:spPr>
          <a:xfrm>
            <a:off x="4692961" y="1850024"/>
            <a:ext cx="4246811" cy="1574741"/>
          </a:xfrm>
          <a:prstGeom prst="rect">
            <a:avLst/>
          </a:prstGeom>
        </p:spPr>
      </p:pic>
      <p:pic>
        <p:nvPicPr>
          <p:cNvPr id="10" name="Picture 9">
            <a:extLst>
              <a:ext uri="{FF2B5EF4-FFF2-40B4-BE49-F238E27FC236}">
                <a16:creationId xmlns:a16="http://schemas.microsoft.com/office/drawing/2014/main" id="{7A67D0CE-384E-F21B-7029-32FBAA3B1E1C}"/>
              </a:ext>
            </a:extLst>
          </p:cNvPr>
          <p:cNvPicPr>
            <a:picLocks noChangeAspect="1"/>
          </p:cNvPicPr>
          <p:nvPr/>
        </p:nvPicPr>
        <p:blipFill>
          <a:blip r:embed="rId3"/>
          <a:stretch>
            <a:fillRect/>
          </a:stretch>
        </p:blipFill>
        <p:spPr>
          <a:xfrm>
            <a:off x="159998" y="1850025"/>
            <a:ext cx="4291043" cy="1569949"/>
          </a:xfrm>
          <a:prstGeom prst="rect">
            <a:avLst/>
          </a:prstGeom>
        </p:spPr>
      </p:pic>
      <p:sp>
        <p:nvSpPr>
          <p:cNvPr id="11" name="TextBox 10">
            <a:extLst>
              <a:ext uri="{FF2B5EF4-FFF2-40B4-BE49-F238E27FC236}">
                <a16:creationId xmlns:a16="http://schemas.microsoft.com/office/drawing/2014/main" id="{0F2E0BD9-6D84-ABB9-43EA-10933A1BDED9}"/>
              </a:ext>
            </a:extLst>
          </p:cNvPr>
          <p:cNvSpPr txBox="1"/>
          <p:nvPr/>
        </p:nvSpPr>
        <p:spPr>
          <a:xfrm>
            <a:off x="362420" y="3806997"/>
            <a:ext cx="3886200" cy="2169825"/>
          </a:xfrm>
          <a:prstGeom prst="rect">
            <a:avLst/>
          </a:prstGeom>
          <a:noFill/>
        </p:spPr>
        <p:txBody>
          <a:bodyPr wrap="square" rtlCol="0">
            <a:spAutoFit/>
          </a:bodyPr>
          <a:lstStyle/>
          <a:p>
            <a:pPr marL="214313" indent="-214313" defTabSz="685800">
              <a:buFont typeface="Calibri" panose="020F0502020204030204" pitchFamily="34" charset="0"/>
              <a:buChar char="-"/>
            </a:pP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Eliminates de minimis eligibility for non-postal products from PRC/Hong Kong effective May 2, 2025</a:t>
            </a:r>
          </a:p>
          <a:p>
            <a:pPr marL="214313" indent="-214313" defTabSz="685800">
              <a:buFont typeface="Calibri" panose="020F0502020204030204" pitchFamily="34" charset="0"/>
              <a:buChar char="-"/>
            </a:pPr>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214313" indent="-214313" defTabSz="685800">
              <a:buFont typeface="Calibri" panose="020F0502020204030204" pitchFamily="34" charset="0"/>
              <a:buChar char="-"/>
            </a:pPr>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Postal retains de minimis clearance capability for products from PRC/Hong Kong, but goods are subject to </a:t>
            </a:r>
            <a:r>
              <a:rPr lang="en-US" sz="1350" dirty="0">
                <a:solidFill>
                  <a:srgbClr val="000000"/>
                </a:solidFill>
                <a:latin typeface="Roboto" panose="02000000000000000000" pitchFamily="2" charset="0"/>
                <a:ea typeface="Roboto" panose="02000000000000000000" pitchFamily="2" charset="0"/>
                <a:cs typeface="Roboto" panose="02000000000000000000" pitchFamily="2" charset="0"/>
              </a:rPr>
              <a:t>30% duty or $25 per item.</a:t>
            </a:r>
          </a:p>
          <a:p>
            <a:pPr marL="557213" lvl="1" indent="-214313" defTabSz="685800">
              <a:buFont typeface="Calibri" panose="020F0502020204030204" pitchFamily="34" charset="0"/>
              <a:buChar char="-"/>
            </a:pPr>
            <a:r>
              <a:rPr lang="en-US" sz="1350" dirty="0">
                <a:solidFill>
                  <a:srgbClr val="000000"/>
                </a:solidFill>
                <a:latin typeface="Roboto" panose="02000000000000000000" pitchFamily="2" charset="0"/>
                <a:ea typeface="Roboto" panose="02000000000000000000" pitchFamily="2" charset="0"/>
                <a:cs typeface="Roboto" panose="02000000000000000000" pitchFamily="2" charset="0"/>
              </a:rPr>
              <a:t>Raises to $50 per item after June 1, 2025.</a:t>
            </a:r>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BFDC63A0-DDC8-958A-3540-B20C729AC75A}"/>
              </a:ext>
            </a:extLst>
          </p:cNvPr>
          <p:cNvSpPr txBox="1"/>
          <p:nvPr/>
        </p:nvSpPr>
        <p:spPr>
          <a:xfrm>
            <a:off x="4895382" y="3772372"/>
            <a:ext cx="4134890" cy="923330"/>
          </a:xfrm>
          <a:prstGeom prst="rect">
            <a:avLst/>
          </a:prstGeom>
          <a:noFill/>
        </p:spPr>
        <p:txBody>
          <a:bodyPr wrap="square" rtlCol="0">
            <a:spAutoFit/>
          </a:bodyPr>
          <a:lstStyle/>
          <a:p>
            <a:pPr defTabSz="685800"/>
            <a:r>
              <a:rPr lang="en-US" sz="1350" dirty="0">
                <a:solidFill>
                  <a:prstClr val="black"/>
                </a:solidFill>
                <a:latin typeface="Roboto" panose="02000000000000000000" pitchFamily="2" charset="0"/>
                <a:ea typeface="Roboto" panose="02000000000000000000" pitchFamily="2" charset="0"/>
                <a:cs typeface="Roboto" panose="02000000000000000000" pitchFamily="2" charset="0"/>
              </a:rPr>
              <a:t>“Duty-free de minimis treatment … shall remain available … until notification by the Secretary … After such notification, duty-free de minimis treatment … shall not be available.”</a:t>
            </a:r>
          </a:p>
        </p:txBody>
      </p:sp>
    </p:spTree>
    <p:extLst>
      <p:ext uri="{BB962C8B-B14F-4D97-AF65-F5344CB8AC3E}">
        <p14:creationId xmlns:p14="http://schemas.microsoft.com/office/powerpoint/2010/main" val="2698410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ST&amp;R Colors">
      <a:dk1>
        <a:srgbClr val="0D4573"/>
      </a:dk1>
      <a:lt1>
        <a:sysClr val="window" lastClr="FFFFFF"/>
      </a:lt1>
      <a:dk2>
        <a:srgbClr val="0D4573"/>
      </a:dk2>
      <a:lt2>
        <a:srgbClr val="FFFFFF"/>
      </a:lt2>
      <a:accent1>
        <a:srgbClr val="0D4573"/>
      </a:accent1>
      <a:accent2>
        <a:srgbClr val="649B00"/>
      </a:accent2>
      <a:accent3>
        <a:srgbClr val="59595A"/>
      </a:accent3>
      <a:accent4>
        <a:srgbClr val="0D4573"/>
      </a:accent4>
      <a:accent5>
        <a:srgbClr val="649B00"/>
      </a:accent5>
      <a:accent6>
        <a:srgbClr val="59595A"/>
      </a:accent6>
      <a:hlink>
        <a:srgbClr val="0D4573"/>
      </a:hlink>
      <a:folHlink>
        <a:srgbClr val="649B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 Presentation Template 2018" id="{B1C186DF-6630-40FA-9DCD-75DC80FC954B}" vid="{2D526BF5-DC45-44C8-A55C-08799F35DD8B}"/>
    </a:ext>
  </a:extLst>
</a:theme>
</file>

<file path=ppt/theme/theme4.xml><?xml version="1.0" encoding="utf-8"?>
<a:theme xmlns:a="http://schemas.openxmlformats.org/drawingml/2006/main" name="2_Office Theme">
  <a:themeElements>
    <a:clrScheme name="ST&amp;R Colors">
      <a:dk1>
        <a:srgbClr val="0D4573"/>
      </a:dk1>
      <a:lt1>
        <a:sysClr val="window" lastClr="FFFFFF"/>
      </a:lt1>
      <a:dk2>
        <a:srgbClr val="0D4573"/>
      </a:dk2>
      <a:lt2>
        <a:srgbClr val="FFFFFF"/>
      </a:lt2>
      <a:accent1>
        <a:srgbClr val="0D4573"/>
      </a:accent1>
      <a:accent2>
        <a:srgbClr val="649B00"/>
      </a:accent2>
      <a:accent3>
        <a:srgbClr val="59595A"/>
      </a:accent3>
      <a:accent4>
        <a:srgbClr val="0D4573"/>
      </a:accent4>
      <a:accent5>
        <a:srgbClr val="649B00"/>
      </a:accent5>
      <a:accent6>
        <a:srgbClr val="59595A"/>
      </a:accent6>
      <a:hlink>
        <a:srgbClr val="0D4573"/>
      </a:hlink>
      <a:folHlink>
        <a:srgbClr val="649B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 Presentation Template 2018" id="{B1C186DF-6630-40FA-9DCD-75DC80FC954B}" vid="{2D526BF5-DC45-44C8-A55C-08799F35DD8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dd7eab-d955-48cd-bb2e-845b71b8db27">
      <Terms xmlns="http://schemas.microsoft.com/office/infopath/2007/PartnerControls"/>
    </lcf76f155ced4ddcb4097134ff3c332f>
    <TaxCatchAll xmlns="1a74805c-afbb-4e0c-945c-023b4a05e1e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C7280871900E46863CF69185A809F1" ma:contentTypeVersion="18" ma:contentTypeDescription="Create a new document." ma:contentTypeScope="" ma:versionID="2f8d75bf5ff3b29e3497310f595c20b8">
  <xsd:schema xmlns:xsd="http://www.w3.org/2001/XMLSchema" xmlns:xs="http://www.w3.org/2001/XMLSchema" xmlns:p="http://schemas.microsoft.com/office/2006/metadata/properties" xmlns:ns2="cfdd7eab-d955-48cd-bb2e-845b71b8db27" xmlns:ns3="1a74805c-afbb-4e0c-945c-023b4a05e1e7" targetNamespace="http://schemas.microsoft.com/office/2006/metadata/properties" ma:root="true" ma:fieldsID="0f7e26319309a8fd18f75e59011db4e7" ns2:_="" ns3:_="">
    <xsd:import namespace="cfdd7eab-d955-48cd-bb2e-845b71b8db27"/>
    <xsd:import namespace="1a74805c-afbb-4e0c-945c-023b4a05e1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dd7eab-d955-48cd-bb2e-845b71b8db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197a64-234f-49c2-944a-b413c8dd63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74805c-afbb-4e0c-945c-023b4a05e1e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0af1e0a-f789-4f4b-9e18-cb01279192a6}" ma:internalName="TaxCatchAll" ma:showField="CatchAllData" ma:web="1a74805c-afbb-4e0c-945c-023b4a05e1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C5FD41-59E0-4DA0-BE0C-4C2644BFC994}">
  <ds:schemaRefs>
    <ds:schemaRef ds:uri="http://schemas.microsoft.com/office/2006/metadata/properties"/>
    <ds:schemaRef ds:uri="http://schemas.microsoft.com/office/infopath/2007/PartnerControls"/>
    <ds:schemaRef ds:uri="cfdd7eab-d955-48cd-bb2e-845b71b8db27"/>
    <ds:schemaRef ds:uri="1a74805c-afbb-4e0c-945c-023b4a05e1e7"/>
  </ds:schemaRefs>
</ds:datastoreItem>
</file>

<file path=customXml/itemProps2.xml><?xml version="1.0" encoding="utf-8"?>
<ds:datastoreItem xmlns:ds="http://schemas.openxmlformats.org/officeDocument/2006/customXml" ds:itemID="{4097BB63-C04B-4AD3-823D-CA226E89FA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dd7eab-d955-48cd-bb2e-845b71b8db27"/>
    <ds:schemaRef ds:uri="1a74805c-afbb-4e0c-945c-023b4a05e1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B4AD50-3876-4FB9-B216-4FC1DEF0C4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NCBFAA Template</Template>
  <TotalTime>1497</TotalTime>
  <Words>4144</Words>
  <Application>Microsoft Office PowerPoint</Application>
  <PresentationFormat>On-screen Show (4:3)</PresentationFormat>
  <Paragraphs>437</Paragraphs>
  <Slides>30</Slides>
  <Notes>9</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30</vt:i4>
      </vt:variant>
    </vt:vector>
  </HeadingPairs>
  <TitlesOfParts>
    <vt:vector size="48" baseType="lpstr">
      <vt:lpstr>Aptos</vt:lpstr>
      <vt:lpstr>Aptos Display</vt:lpstr>
      <vt:lpstr>Arial</vt:lpstr>
      <vt:lpstr>Arial Narrow</vt:lpstr>
      <vt:lpstr>Brush Script MT</vt:lpstr>
      <vt:lpstr>Calibri</vt:lpstr>
      <vt:lpstr>Calibri Light</vt:lpstr>
      <vt:lpstr>Courier New</vt:lpstr>
      <vt:lpstr>Garamond</vt:lpstr>
      <vt:lpstr>Libre Baskerville</vt:lpstr>
      <vt:lpstr>Open Sans</vt:lpstr>
      <vt:lpstr>Roboto</vt:lpstr>
      <vt:lpstr>Roboto Slab</vt:lpstr>
      <vt:lpstr>Symbol</vt:lpstr>
      <vt:lpstr>Office Theme</vt:lpstr>
      <vt:lpstr>3_Office Theme</vt:lpstr>
      <vt:lpstr>1_Office Theme</vt:lpstr>
      <vt:lpstr>2_Office Theme</vt:lpstr>
      <vt:lpstr>Small but Mighty: Cracking the Code  of Low Value Shipments!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Small but Mighty: Cracking the Code of Low Value Shipments  NCBFAA Annual Conference 2025   </vt:lpstr>
      <vt:lpstr>DE MINIMIS TIMELINE</vt:lpstr>
      <vt:lpstr>DE MINIMIS TIMELINE</vt:lpstr>
      <vt:lpstr>PowerPoint Presentation</vt:lpstr>
      <vt:lpstr>PowerPoint Presentation</vt:lpstr>
      <vt:lpstr>Key Proposals</vt:lpstr>
      <vt:lpstr>Key Proposals</vt:lpstr>
      <vt:lpstr>Executive Orders</vt:lpstr>
      <vt:lpstr>Executive Orders</vt:lpstr>
      <vt:lpstr>Executive Orders</vt:lpstr>
      <vt:lpstr>Executive Orders</vt:lpstr>
      <vt:lpstr>Executive Orders</vt:lpstr>
      <vt:lpstr>Executive Orders</vt:lpstr>
      <vt:lpstr>Formal &amp; Informal Entry Process</vt:lpstr>
      <vt:lpstr>From De Minimis to Dutiable</vt:lpstr>
      <vt:lpstr>PowerPoint Presentation</vt:lpstr>
      <vt:lpstr>Thank You!</vt:lpstr>
    </vt:vector>
  </TitlesOfParts>
  <Company>Cole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AI in Customs  and Trade Compliance</dc:title>
  <dc:creator>Joe Trulik</dc:creator>
  <cp:lastModifiedBy>Chris Gillis</cp:lastModifiedBy>
  <cp:revision>22</cp:revision>
  <dcterms:created xsi:type="dcterms:W3CDTF">2024-04-11T12:24:26Z</dcterms:created>
  <dcterms:modified xsi:type="dcterms:W3CDTF">2025-04-09T18:30:42Z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0x010100F5C7280871900E46863CF69185A809F1</vt:lpwstr>
  </property>
  <property fmtid="{D5CDD505-2E9C-101B-9397-08002B2CF9AE}" pid="3" name="Order">
    <vt:r8>1110200</vt:r8>
  </property>
  <property fmtid="{D5CDD505-2E9C-101B-9397-08002B2CF9AE}" pid="4" name="MediaServiceImageTags">
    <vt:lpwstr/>
  </property>
</Properties>
</file>