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476" r:id="rId5"/>
    <p:sldId id="256" r:id="rId6"/>
    <p:sldId id="257" r:id="rId7"/>
    <p:sldId id="258" r:id="rId8"/>
    <p:sldId id="259" r:id="rId9"/>
    <p:sldId id="260" r:id="rId10"/>
    <p:sldId id="472" r:id="rId11"/>
    <p:sldId id="262" r:id="rId12"/>
    <p:sldId id="457" r:id="rId13"/>
    <p:sldId id="415" r:id="rId14"/>
    <p:sldId id="475" r:id="rId15"/>
    <p:sldId id="470" r:id="rId16"/>
    <p:sldId id="294" r:id="rId17"/>
    <p:sldId id="266" r:id="rId18"/>
    <p:sldId id="473" r:id="rId19"/>
    <p:sldId id="267" r:id="rId20"/>
    <p:sldId id="268" r:id="rId21"/>
    <p:sldId id="270" r:id="rId22"/>
    <p:sldId id="271" r:id="rId23"/>
    <p:sldId id="4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0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2022 CBP Bond Losses</a:t>
            </a:r>
          </a:p>
        </c:rich>
      </c:tx>
      <c:layout>
        <c:manualLayout>
          <c:xMode val="edge"/>
          <c:yMode val="edge"/>
          <c:x val="0.31585474514838835"/>
          <c:y val="5.531306567598271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893155663234408"/>
          <c:y val="0.22004447360746568"/>
          <c:w val="0.47752180496668684"/>
          <c:h val="0.57479476523767858"/>
        </c:manualLayout>
      </c:layout>
      <c:pieChart>
        <c:varyColors val="1"/>
        <c:ser>
          <c:idx val="128"/>
          <c:order val="0"/>
          <c:dPt>
            <c:idx val="4"/>
            <c:bubble3D val="0"/>
            <c:spPr>
              <a:solidFill>
                <a:srgbClr val="B80000"/>
              </a:solidFill>
            </c:spPr>
            <c:extLst>
              <c:ext xmlns:c16="http://schemas.microsoft.com/office/drawing/2014/chart" uri="{C3380CC4-5D6E-409C-BE32-E72D297353CC}">
                <c16:uniqueId val="{0000000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Year'!$N$22:$N$27</c:f>
              <c:numCache>
                <c:formatCode>0%</c:formatCode>
                <c:ptCount val="6"/>
                <c:pt idx="0">
                  <c:v>0.42135953902826179</c:v>
                </c:pt>
                <c:pt idx="1">
                  <c:v>-2.2741277630850064E-2</c:v>
                </c:pt>
                <c:pt idx="2">
                  <c:v>0.19873194091112084</c:v>
                </c:pt>
                <c:pt idx="3">
                  <c:v>0.29323989732117395</c:v>
                </c:pt>
                <c:pt idx="4">
                  <c:v>-0.12559008455863982</c:v>
                </c:pt>
                <c:pt idx="5">
                  <c:v>0.23499998492893331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8E-4C7E-8851-4189A2D420B6}"/>
            </c:ext>
          </c:extLst>
        </c:ser>
        <c:ser>
          <c:idx val="129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D8E-4C7E-8851-4189A2D420B6}"/>
            </c:ext>
          </c:extLst>
        </c:ser>
        <c:ser>
          <c:idx val="130"/>
          <c:order val="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D8E-4C7E-8851-4189A2D420B6}"/>
            </c:ext>
          </c:extLst>
        </c:ser>
        <c:ser>
          <c:idx val="131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D8E-4C7E-8851-4189A2D420B6}"/>
            </c:ext>
          </c:extLst>
        </c:ser>
        <c:ser>
          <c:idx val="132"/>
          <c:order val="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7D8E-4C7E-8851-4189A2D420B6}"/>
            </c:ext>
          </c:extLst>
        </c:ser>
        <c:ser>
          <c:idx val="133"/>
          <c:order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7D8E-4C7E-8851-4189A2D420B6}"/>
            </c:ext>
          </c:extLst>
        </c:ser>
        <c:ser>
          <c:idx val="134"/>
          <c:order val="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7D8E-4C7E-8851-4189A2D420B6}"/>
            </c:ext>
          </c:extLst>
        </c:ser>
        <c:ser>
          <c:idx val="135"/>
          <c:order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7D8E-4C7E-8851-4189A2D420B6}"/>
            </c:ext>
          </c:extLst>
        </c:ser>
        <c:ser>
          <c:idx val="136"/>
          <c:order val="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7D8E-4C7E-8851-4189A2D420B6}"/>
            </c:ext>
          </c:extLst>
        </c:ser>
        <c:ser>
          <c:idx val="137"/>
          <c:order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7D8E-4C7E-8851-4189A2D420B6}"/>
            </c:ext>
          </c:extLst>
        </c:ser>
        <c:ser>
          <c:idx val="138"/>
          <c:order val="1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7D8E-4C7E-8851-4189A2D420B6}"/>
            </c:ext>
          </c:extLst>
        </c:ser>
        <c:ser>
          <c:idx val="139"/>
          <c:order val="1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7D8E-4C7E-8851-4189A2D420B6}"/>
            </c:ext>
          </c:extLst>
        </c:ser>
        <c:ser>
          <c:idx val="140"/>
          <c:order val="1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7D8E-4C7E-8851-4189A2D420B6}"/>
            </c:ext>
          </c:extLst>
        </c:ser>
        <c:ser>
          <c:idx val="141"/>
          <c:order val="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7D8E-4C7E-8851-4189A2D420B6}"/>
            </c:ext>
          </c:extLst>
        </c:ser>
        <c:ser>
          <c:idx val="142"/>
          <c:order val="1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4-7D8E-4C7E-8851-4189A2D420B6}"/>
            </c:ext>
          </c:extLst>
        </c:ser>
        <c:ser>
          <c:idx val="143"/>
          <c:order val="1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1-7D8E-4C7E-8851-4189A2D420B6}"/>
            </c:ext>
          </c:extLst>
        </c:ser>
        <c:ser>
          <c:idx val="144"/>
          <c:order val="1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7D8E-4C7E-8851-4189A2D420B6}"/>
            </c:ext>
          </c:extLst>
        </c:ser>
        <c:ser>
          <c:idx val="145"/>
          <c:order val="1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F-7D8E-4C7E-8851-4189A2D420B6}"/>
            </c:ext>
          </c:extLst>
        </c:ser>
        <c:ser>
          <c:idx val="146"/>
          <c:order val="1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0-7D8E-4C7E-8851-4189A2D420B6}"/>
            </c:ext>
          </c:extLst>
        </c:ser>
        <c:ser>
          <c:idx val="147"/>
          <c:order val="1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D-7D8E-4C7E-8851-4189A2D420B6}"/>
            </c:ext>
          </c:extLst>
        </c:ser>
        <c:ser>
          <c:idx val="148"/>
          <c:order val="2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E-7D8E-4C7E-8851-4189A2D420B6}"/>
            </c:ext>
          </c:extLst>
        </c:ser>
        <c:ser>
          <c:idx val="149"/>
          <c:order val="2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B-7D8E-4C7E-8851-4189A2D420B6}"/>
            </c:ext>
          </c:extLst>
        </c:ser>
        <c:ser>
          <c:idx val="150"/>
          <c:order val="2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C-7D8E-4C7E-8851-4189A2D420B6}"/>
            </c:ext>
          </c:extLst>
        </c:ser>
        <c:ser>
          <c:idx val="151"/>
          <c:order val="2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9-7D8E-4C7E-8851-4189A2D420B6}"/>
            </c:ext>
          </c:extLst>
        </c:ser>
        <c:ser>
          <c:idx val="152"/>
          <c:order val="2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A-7D8E-4C7E-8851-4189A2D420B6}"/>
            </c:ext>
          </c:extLst>
        </c:ser>
        <c:ser>
          <c:idx val="153"/>
          <c:order val="2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7-7D8E-4C7E-8851-4189A2D420B6}"/>
            </c:ext>
          </c:extLst>
        </c:ser>
        <c:ser>
          <c:idx val="154"/>
          <c:order val="2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8-7D8E-4C7E-8851-4189A2D420B6}"/>
            </c:ext>
          </c:extLst>
        </c:ser>
        <c:ser>
          <c:idx val="155"/>
          <c:order val="2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5-7D8E-4C7E-8851-4189A2D420B6}"/>
            </c:ext>
          </c:extLst>
        </c:ser>
        <c:ser>
          <c:idx val="156"/>
          <c:order val="2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6-7D8E-4C7E-8851-4189A2D420B6}"/>
            </c:ext>
          </c:extLst>
        </c:ser>
        <c:ser>
          <c:idx val="157"/>
          <c:order val="2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3-7D8E-4C7E-8851-4189A2D420B6}"/>
            </c:ext>
          </c:extLst>
        </c:ser>
        <c:ser>
          <c:idx val="158"/>
          <c:order val="3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4-7D8E-4C7E-8851-4189A2D420B6}"/>
            </c:ext>
          </c:extLst>
        </c:ser>
        <c:ser>
          <c:idx val="159"/>
          <c:order val="3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1-7D8E-4C7E-8851-4189A2D420B6}"/>
            </c:ext>
          </c:extLst>
        </c:ser>
        <c:ser>
          <c:idx val="160"/>
          <c:order val="3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2-7D8E-4C7E-8851-4189A2D420B6}"/>
            </c:ext>
          </c:extLst>
        </c:ser>
        <c:ser>
          <c:idx val="161"/>
          <c:order val="3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F-7D8E-4C7E-8851-4189A2D420B6}"/>
            </c:ext>
          </c:extLst>
        </c:ser>
        <c:ser>
          <c:idx val="162"/>
          <c:order val="3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0-7D8E-4C7E-8851-4189A2D420B6}"/>
            </c:ext>
          </c:extLst>
        </c:ser>
        <c:ser>
          <c:idx val="163"/>
          <c:order val="3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D-7D8E-4C7E-8851-4189A2D420B6}"/>
            </c:ext>
          </c:extLst>
        </c:ser>
        <c:ser>
          <c:idx val="164"/>
          <c:order val="3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E-7D8E-4C7E-8851-4189A2D420B6}"/>
            </c:ext>
          </c:extLst>
        </c:ser>
        <c:ser>
          <c:idx val="165"/>
          <c:order val="3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0B-7D8E-4C7E-8851-4189A2D420B6}"/>
            </c:ext>
          </c:extLst>
        </c:ser>
        <c:ser>
          <c:idx val="166"/>
          <c:order val="3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0C-7D8E-4C7E-8851-4189A2D420B6}"/>
            </c:ext>
          </c:extLst>
        </c:ser>
        <c:ser>
          <c:idx val="167"/>
          <c:order val="3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9-7D8E-4C7E-8851-4189A2D420B6}"/>
            </c:ext>
          </c:extLst>
        </c:ser>
        <c:ser>
          <c:idx val="168"/>
          <c:order val="4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A-7D8E-4C7E-8851-4189A2D420B6}"/>
            </c:ext>
          </c:extLst>
        </c:ser>
        <c:ser>
          <c:idx val="169"/>
          <c:order val="4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7-7D8E-4C7E-8851-4189A2D420B6}"/>
            </c:ext>
          </c:extLst>
        </c:ser>
        <c:ser>
          <c:idx val="170"/>
          <c:order val="4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8-7D8E-4C7E-8851-4189A2D420B6}"/>
            </c:ext>
          </c:extLst>
        </c:ser>
        <c:ser>
          <c:idx val="171"/>
          <c:order val="4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35-7D8E-4C7E-8851-4189A2D420B6}"/>
            </c:ext>
          </c:extLst>
        </c:ser>
        <c:ser>
          <c:idx val="172"/>
          <c:order val="4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36-7D8E-4C7E-8851-4189A2D420B6}"/>
            </c:ext>
          </c:extLst>
        </c:ser>
        <c:ser>
          <c:idx val="173"/>
          <c:order val="4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3-7D8E-4C7E-8851-4189A2D420B6}"/>
            </c:ext>
          </c:extLst>
        </c:ser>
        <c:ser>
          <c:idx val="174"/>
          <c:order val="4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4-7D8E-4C7E-8851-4189A2D420B6}"/>
            </c:ext>
          </c:extLst>
        </c:ser>
        <c:ser>
          <c:idx val="175"/>
          <c:order val="4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1-7D8E-4C7E-8851-4189A2D420B6}"/>
            </c:ext>
          </c:extLst>
        </c:ser>
        <c:ser>
          <c:idx val="176"/>
          <c:order val="4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2-7D8E-4C7E-8851-4189A2D420B6}"/>
            </c:ext>
          </c:extLst>
        </c:ser>
        <c:ser>
          <c:idx val="177"/>
          <c:order val="4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F-7D8E-4C7E-8851-4189A2D420B6}"/>
            </c:ext>
          </c:extLst>
        </c:ser>
        <c:ser>
          <c:idx val="178"/>
          <c:order val="5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0-7D8E-4C7E-8851-4189A2D420B6}"/>
            </c:ext>
          </c:extLst>
        </c:ser>
        <c:ser>
          <c:idx val="179"/>
          <c:order val="5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D-7D8E-4C7E-8851-4189A2D420B6}"/>
            </c:ext>
          </c:extLst>
        </c:ser>
        <c:ser>
          <c:idx val="180"/>
          <c:order val="5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E-7D8E-4C7E-8851-4189A2D420B6}"/>
            </c:ext>
          </c:extLst>
        </c:ser>
        <c:ser>
          <c:idx val="181"/>
          <c:order val="5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7B-7D8E-4C7E-8851-4189A2D420B6}"/>
            </c:ext>
          </c:extLst>
        </c:ser>
        <c:ser>
          <c:idx val="182"/>
          <c:order val="5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7C-7D8E-4C7E-8851-4189A2D420B6}"/>
            </c:ext>
          </c:extLst>
        </c:ser>
        <c:ser>
          <c:idx val="183"/>
          <c:order val="5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89-7D8E-4C7E-8851-4189A2D420B6}"/>
            </c:ext>
          </c:extLst>
        </c:ser>
        <c:ser>
          <c:idx val="184"/>
          <c:order val="5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8A-7D8E-4C7E-8851-4189A2D420B6}"/>
            </c:ext>
          </c:extLst>
        </c:ser>
        <c:ser>
          <c:idx val="185"/>
          <c:order val="5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7-7D8E-4C7E-8851-4189A2D420B6}"/>
            </c:ext>
          </c:extLst>
        </c:ser>
        <c:ser>
          <c:idx val="186"/>
          <c:order val="5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8-7D8E-4C7E-8851-4189A2D420B6}"/>
            </c:ext>
          </c:extLst>
        </c:ser>
        <c:ser>
          <c:idx val="187"/>
          <c:order val="5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A5-7D8E-4C7E-8851-4189A2D420B6}"/>
            </c:ext>
          </c:extLst>
        </c:ser>
        <c:ser>
          <c:idx val="188"/>
          <c:order val="6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A6-7D8E-4C7E-8851-4189A2D420B6}"/>
            </c:ext>
          </c:extLst>
        </c:ser>
        <c:ser>
          <c:idx val="189"/>
          <c:order val="6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B3-7D8E-4C7E-8851-4189A2D420B6}"/>
            </c:ext>
          </c:extLst>
        </c:ser>
        <c:ser>
          <c:idx val="190"/>
          <c:order val="6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B4-7D8E-4C7E-8851-4189A2D420B6}"/>
            </c:ext>
          </c:extLst>
        </c:ser>
        <c:ser>
          <c:idx val="191"/>
          <c:order val="6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C1-7D8E-4C7E-8851-4189A2D420B6}"/>
            </c:ext>
          </c:extLst>
        </c:ser>
        <c:ser>
          <c:idx val="192"/>
          <c:order val="6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C2-7D8E-4C7E-8851-4189A2D420B6}"/>
            </c:ext>
          </c:extLst>
        </c:ser>
        <c:ser>
          <c:idx val="193"/>
          <c:order val="6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CF-7D8E-4C7E-8851-4189A2D420B6}"/>
            </c:ext>
          </c:extLst>
        </c:ser>
        <c:ser>
          <c:idx val="194"/>
          <c:order val="6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D0-7D8E-4C7E-8851-4189A2D420B6}"/>
            </c:ext>
          </c:extLst>
        </c:ser>
        <c:ser>
          <c:idx val="195"/>
          <c:order val="6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D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DD-7D8E-4C7E-8851-4189A2D420B6}"/>
            </c:ext>
          </c:extLst>
        </c:ser>
        <c:ser>
          <c:idx val="196"/>
          <c:order val="6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DE-7D8E-4C7E-8851-4189A2D420B6}"/>
            </c:ext>
          </c:extLst>
        </c:ser>
        <c:ser>
          <c:idx val="197"/>
          <c:order val="6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EB-7D8E-4C7E-8851-4189A2D420B6}"/>
            </c:ext>
          </c:extLst>
        </c:ser>
        <c:ser>
          <c:idx val="198"/>
          <c:order val="7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EC-7D8E-4C7E-8851-4189A2D420B6}"/>
            </c:ext>
          </c:extLst>
        </c:ser>
        <c:ser>
          <c:idx val="199"/>
          <c:order val="7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E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F9-7D8E-4C7E-8851-4189A2D420B6}"/>
            </c:ext>
          </c:extLst>
        </c:ser>
        <c:ser>
          <c:idx val="200"/>
          <c:order val="7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FA-7D8E-4C7E-8851-4189A2D420B6}"/>
            </c:ext>
          </c:extLst>
        </c:ser>
        <c:ser>
          <c:idx val="201"/>
          <c:order val="7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F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07-7D8E-4C7E-8851-4189A2D420B6}"/>
            </c:ext>
          </c:extLst>
        </c:ser>
        <c:ser>
          <c:idx val="202"/>
          <c:order val="7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08-7D8E-4C7E-8851-4189A2D420B6}"/>
            </c:ext>
          </c:extLst>
        </c:ser>
        <c:ser>
          <c:idx val="203"/>
          <c:order val="7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0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15-7D8E-4C7E-8851-4189A2D420B6}"/>
            </c:ext>
          </c:extLst>
        </c:ser>
        <c:ser>
          <c:idx val="204"/>
          <c:order val="7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16-7D8E-4C7E-8851-4189A2D420B6}"/>
            </c:ext>
          </c:extLst>
        </c:ser>
        <c:ser>
          <c:idx val="205"/>
          <c:order val="7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1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23-7D8E-4C7E-8851-4189A2D420B6}"/>
            </c:ext>
          </c:extLst>
        </c:ser>
        <c:ser>
          <c:idx val="206"/>
          <c:order val="7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24-7D8E-4C7E-8851-4189A2D420B6}"/>
            </c:ext>
          </c:extLst>
        </c:ser>
        <c:ser>
          <c:idx val="207"/>
          <c:order val="7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2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31-7D8E-4C7E-8851-4189A2D420B6}"/>
            </c:ext>
          </c:extLst>
        </c:ser>
        <c:ser>
          <c:idx val="208"/>
          <c:order val="8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32-7D8E-4C7E-8851-4189A2D420B6}"/>
            </c:ext>
          </c:extLst>
        </c:ser>
        <c:ser>
          <c:idx val="209"/>
          <c:order val="8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3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3F-7D8E-4C7E-8851-4189A2D420B6}"/>
            </c:ext>
          </c:extLst>
        </c:ser>
        <c:ser>
          <c:idx val="210"/>
          <c:order val="8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40-7D8E-4C7E-8851-4189A2D420B6}"/>
            </c:ext>
          </c:extLst>
        </c:ser>
        <c:ser>
          <c:idx val="211"/>
          <c:order val="8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4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4D-7D8E-4C7E-8851-4189A2D420B6}"/>
            </c:ext>
          </c:extLst>
        </c:ser>
        <c:ser>
          <c:idx val="212"/>
          <c:order val="8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4E-7D8E-4C7E-8851-4189A2D420B6}"/>
            </c:ext>
          </c:extLst>
        </c:ser>
        <c:ser>
          <c:idx val="213"/>
          <c:order val="8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5B-7D8E-4C7E-8851-4189A2D420B6}"/>
            </c:ext>
          </c:extLst>
        </c:ser>
        <c:ser>
          <c:idx val="214"/>
          <c:order val="8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5C-7D8E-4C7E-8851-4189A2D420B6}"/>
            </c:ext>
          </c:extLst>
        </c:ser>
        <c:ser>
          <c:idx val="215"/>
          <c:order val="8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5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69-7D8E-4C7E-8851-4189A2D420B6}"/>
            </c:ext>
          </c:extLst>
        </c:ser>
        <c:ser>
          <c:idx val="216"/>
          <c:order val="8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6A-7D8E-4C7E-8851-4189A2D420B6}"/>
            </c:ext>
          </c:extLst>
        </c:ser>
        <c:ser>
          <c:idx val="217"/>
          <c:order val="8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6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77-7D8E-4C7E-8851-4189A2D420B6}"/>
            </c:ext>
          </c:extLst>
        </c:ser>
        <c:ser>
          <c:idx val="218"/>
          <c:order val="9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78-7D8E-4C7E-8851-4189A2D420B6}"/>
            </c:ext>
          </c:extLst>
        </c:ser>
        <c:ser>
          <c:idx val="219"/>
          <c:order val="9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7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85-7D8E-4C7E-8851-4189A2D420B6}"/>
            </c:ext>
          </c:extLst>
        </c:ser>
        <c:ser>
          <c:idx val="220"/>
          <c:order val="9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86-7D8E-4C7E-8851-4189A2D420B6}"/>
            </c:ext>
          </c:extLst>
        </c:ser>
        <c:ser>
          <c:idx val="221"/>
          <c:order val="9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8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93-7D8E-4C7E-8851-4189A2D420B6}"/>
            </c:ext>
          </c:extLst>
        </c:ser>
        <c:ser>
          <c:idx val="222"/>
          <c:order val="9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94-7D8E-4C7E-8851-4189A2D420B6}"/>
            </c:ext>
          </c:extLst>
        </c:ser>
        <c:ser>
          <c:idx val="223"/>
          <c:order val="9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9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A1-7D8E-4C7E-8851-4189A2D420B6}"/>
            </c:ext>
          </c:extLst>
        </c:ser>
        <c:ser>
          <c:idx val="224"/>
          <c:order val="9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A2-7D8E-4C7E-8851-4189A2D420B6}"/>
            </c:ext>
          </c:extLst>
        </c:ser>
        <c:ser>
          <c:idx val="225"/>
          <c:order val="9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A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AF-7D8E-4C7E-8851-4189A2D420B6}"/>
            </c:ext>
          </c:extLst>
        </c:ser>
        <c:ser>
          <c:idx val="226"/>
          <c:order val="9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B0-7D8E-4C7E-8851-4189A2D420B6}"/>
            </c:ext>
          </c:extLst>
        </c:ser>
        <c:ser>
          <c:idx val="227"/>
          <c:order val="9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B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BD-7D8E-4C7E-8851-4189A2D420B6}"/>
            </c:ext>
          </c:extLst>
        </c:ser>
        <c:ser>
          <c:idx val="228"/>
          <c:order val="10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BE-7D8E-4C7E-8851-4189A2D420B6}"/>
            </c:ext>
          </c:extLst>
        </c:ser>
        <c:ser>
          <c:idx val="229"/>
          <c:order val="10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CB-7D8E-4C7E-8851-4189A2D420B6}"/>
            </c:ext>
          </c:extLst>
        </c:ser>
        <c:ser>
          <c:idx val="230"/>
          <c:order val="10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CC-7D8E-4C7E-8851-4189A2D420B6}"/>
            </c:ext>
          </c:extLst>
        </c:ser>
        <c:ser>
          <c:idx val="231"/>
          <c:order val="10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C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D9-7D8E-4C7E-8851-4189A2D420B6}"/>
            </c:ext>
          </c:extLst>
        </c:ser>
        <c:ser>
          <c:idx val="232"/>
          <c:order val="10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DA-7D8E-4C7E-8851-4189A2D420B6}"/>
            </c:ext>
          </c:extLst>
        </c:ser>
        <c:ser>
          <c:idx val="233"/>
          <c:order val="10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D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E7-7D8E-4C7E-8851-4189A2D420B6}"/>
            </c:ext>
          </c:extLst>
        </c:ser>
        <c:ser>
          <c:idx val="234"/>
          <c:order val="10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E8-7D8E-4C7E-8851-4189A2D420B6}"/>
            </c:ext>
          </c:extLst>
        </c:ser>
        <c:ser>
          <c:idx val="235"/>
          <c:order val="10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E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F5-7D8E-4C7E-8851-4189A2D420B6}"/>
            </c:ext>
          </c:extLst>
        </c:ser>
        <c:ser>
          <c:idx val="236"/>
          <c:order val="10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2F6-7D8E-4C7E-8851-4189A2D420B6}"/>
            </c:ext>
          </c:extLst>
        </c:ser>
        <c:ser>
          <c:idx val="237"/>
          <c:order val="10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2F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03-7D8E-4C7E-8851-4189A2D420B6}"/>
            </c:ext>
          </c:extLst>
        </c:ser>
        <c:ser>
          <c:idx val="238"/>
          <c:order val="11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04-7D8E-4C7E-8851-4189A2D420B6}"/>
            </c:ext>
          </c:extLst>
        </c:ser>
        <c:ser>
          <c:idx val="239"/>
          <c:order val="11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6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8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A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C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0E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0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11-7D8E-4C7E-8851-4189A2D420B6}"/>
            </c:ext>
          </c:extLst>
        </c:ser>
        <c:ser>
          <c:idx val="240"/>
          <c:order val="11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12-7D8E-4C7E-8851-4189A2D420B6}"/>
            </c:ext>
          </c:extLst>
        </c:ser>
        <c:ser>
          <c:idx val="241"/>
          <c:order val="1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4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6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8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A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C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1E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1F-7D8E-4C7E-8851-4189A2D420B6}"/>
            </c:ext>
          </c:extLst>
        </c:ser>
        <c:ser>
          <c:idx val="242"/>
          <c:order val="11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20-7D8E-4C7E-8851-4189A2D420B6}"/>
            </c:ext>
          </c:extLst>
        </c:ser>
        <c:ser>
          <c:idx val="243"/>
          <c:order val="11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2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4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6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8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A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2C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2D-7D8E-4C7E-8851-4189A2D420B6}"/>
            </c:ext>
          </c:extLst>
        </c:ser>
        <c:ser>
          <c:idx val="244"/>
          <c:order val="11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2E-7D8E-4C7E-8851-4189A2D420B6}"/>
            </c:ext>
          </c:extLst>
        </c:ser>
        <c:ser>
          <c:idx val="245"/>
          <c:order val="11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0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2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4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6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8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A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3B-7D8E-4C7E-8851-4189A2D420B6}"/>
            </c:ext>
          </c:extLst>
        </c:ser>
        <c:ser>
          <c:idx val="246"/>
          <c:order val="11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3C-7D8E-4C7E-8851-4189A2D420B6}"/>
            </c:ext>
          </c:extLst>
        </c:ser>
        <c:ser>
          <c:idx val="247"/>
          <c:order val="11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3E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0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2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4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6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8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49-7D8E-4C7E-8851-4189A2D420B6}"/>
            </c:ext>
          </c:extLst>
        </c:ser>
        <c:ser>
          <c:idx val="248"/>
          <c:order val="12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4A-7D8E-4C7E-8851-4189A2D420B6}"/>
            </c:ext>
          </c:extLst>
        </c:ser>
        <c:ser>
          <c:idx val="249"/>
          <c:order val="12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C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4E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0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2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4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57-7D8E-4C7E-8851-4189A2D420B6}"/>
            </c:ext>
          </c:extLst>
        </c:ser>
        <c:ser>
          <c:idx val="250"/>
          <c:order val="12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58-7D8E-4C7E-8851-4189A2D420B6}"/>
            </c:ext>
          </c:extLst>
        </c:ser>
        <c:ser>
          <c:idx val="251"/>
          <c:order val="12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A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C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5E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0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2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4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65-7D8E-4C7E-8851-4189A2D420B6}"/>
            </c:ext>
          </c:extLst>
        </c:ser>
        <c:ser>
          <c:idx val="252"/>
          <c:order val="12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66-7D8E-4C7E-8851-4189A2D420B6}"/>
            </c:ext>
          </c:extLst>
        </c:ser>
        <c:ser>
          <c:idx val="253"/>
          <c:order val="12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8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A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C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6E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0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2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73-7D8E-4C7E-8851-4189A2D420B6}"/>
            </c:ext>
          </c:extLst>
        </c:ser>
        <c:ser>
          <c:idx val="254"/>
          <c:order val="12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74-7D8E-4C7E-8851-4189A2D420B6}"/>
            </c:ext>
          </c:extLst>
        </c:ser>
        <c:ser>
          <c:idx val="64"/>
          <c:order val="12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75-7D8E-4C7E-8851-4189A2D420B6}"/>
            </c:ext>
          </c:extLst>
        </c:ser>
        <c:ser>
          <c:idx val="65"/>
          <c:order val="12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7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82-7D8E-4C7E-8851-4189A2D420B6}"/>
            </c:ext>
          </c:extLst>
        </c:ser>
        <c:ser>
          <c:idx val="66"/>
          <c:order val="12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83-7D8E-4C7E-8851-4189A2D420B6}"/>
            </c:ext>
          </c:extLst>
        </c:ser>
        <c:ser>
          <c:idx val="67"/>
          <c:order val="13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8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90-7D8E-4C7E-8851-4189A2D420B6}"/>
            </c:ext>
          </c:extLst>
        </c:ser>
        <c:ser>
          <c:idx val="68"/>
          <c:order val="13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91-7D8E-4C7E-8851-4189A2D420B6}"/>
            </c:ext>
          </c:extLst>
        </c:ser>
        <c:ser>
          <c:idx val="69"/>
          <c:order val="13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9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9E-7D8E-4C7E-8851-4189A2D420B6}"/>
            </c:ext>
          </c:extLst>
        </c:ser>
        <c:ser>
          <c:idx val="70"/>
          <c:order val="13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9F-7D8E-4C7E-8851-4189A2D420B6}"/>
            </c:ext>
          </c:extLst>
        </c:ser>
        <c:ser>
          <c:idx val="71"/>
          <c:order val="13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AC-7D8E-4C7E-8851-4189A2D420B6}"/>
            </c:ext>
          </c:extLst>
        </c:ser>
        <c:ser>
          <c:idx val="72"/>
          <c:order val="13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AD-7D8E-4C7E-8851-4189A2D420B6}"/>
            </c:ext>
          </c:extLst>
        </c:ser>
        <c:ser>
          <c:idx val="73"/>
          <c:order val="13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A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BA-7D8E-4C7E-8851-4189A2D420B6}"/>
            </c:ext>
          </c:extLst>
        </c:ser>
        <c:ser>
          <c:idx val="74"/>
          <c:order val="13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BB-7D8E-4C7E-8851-4189A2D420B6}"/>
            </c:ext>
          </c:extLst>
        </c:ser>
        <c:ser>
          <c:idx val="75"/>
          <c:order val="13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B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C8-7D8E-4C7E-8851-4189A2D420B6}"/>
            </c:ext>
          </c:extLst>
        </c:ser>
        <c:ser>
          <c:idx val="76"/>
          <c:order val="13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C9-7D8E-4C7E-8851-4189A2D420B6}"/>
            </c:ext>
          </c:extLst>
        </c:ser>
        <c:ser>
          <c:idx val="77"/>
          <c:order val="14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C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D6-7D8E-4C7E-8851-4189A2D420B6}"/>
            </c:ext>
          </c:extLst>
        </c:ser>
        <c:ser>
          <c:idx val="78"/>
          <c:order val="14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D7-7D8E-4C7E-8851-4189A2D420B6}"/>
            </c:ext>
          </c:extLst>
        </c:ser>
        <c:ser>
          <c:idx val="79"/>
          <c:order val="14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D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E4-7D8E-4C7E-8851-4189A2D420B6}"/>
            </c:ext>
          </c:extLst>
        </c:ser>
        <c:ser>
          <c:idx val="80"/>
          <c:order val="14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E5-7D8E-4C7E-8851-4189A2D420B6}"/>
            </c:ext>
          </c:extLst>
        </c:ser>
        <c:ser>
          <c:idx val="81"/>
          <c:order val="14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E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F2-7D8E-4C7E-8851-4189A2D420B6}"/>
            </c:ext>
          </c:extLst>
        </c:ser>
        <c:ser>
          <c:idx val="82"/>
          <c:order val="14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3F3-7D8E-4C7E-8851-4189A2D420B6}"/>
            </c:ext>
          </c:extLst>
        </c:ser>
        <c:ser>
          <c:idx val="83"/>
          <c:order val="14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3F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00-7D8E-4C7E-8851-4189A2D420B6}"/>
            </c:ext>
          </c:extLst>
        </c:ser>
        <c:ser>
          <c:idx val="84"/>
          <c:order val="14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01-7D8E-4C7E-8851-4189A2D420B6}"/>
            </c:ext>
          </c:extLst>
        </c:ser>
        <c:ser>
          <c:idx val="85"/>
          <c:order val="14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0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0E-7D8E-4C7E-8851-4189A2D420B6}"/>
            </c:ext>
          </c:extLst>
        </c:ser>
        <c:ser>
          <c:idx val="86"/>
          <c:order val="14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0F-7D8E-4C7E-8851-4189A2D420B6}"/>
            </c:ext>
          </c:extLst>
        </c:ser>
        <c:ser>
          <c:idx val="87"/>
          <c:order val="15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1C-7D8E-4C7E-8851-4189A2D420B6}"/>
            </c:ext>
          </c:extLst>
        </c:ser>
        <c:ser>
          <c:idx val="88"/>
          <c:order val="15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1D-7D8E-4C7E-8851-4189A2D420B6}"/>
            </c:ext>
          </c:extLst>
        </c:ser>
        <c:ser>
          <c:idx val="89"/>
          <c:order val="15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1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2A-7D8E-4C7E-8851-4189A2D420B6}"/>
            </c:ext>
          </c:extLst>
        </c:ser>
        <c:ser>
          <c:idx val="90"/>
          <c:order val="15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2B-7D8E-4C7E-8851-4189A2D420B6}"/>
            </c:ext>
          </c:extLst>
        </c:ser>
        <c:ser>
          <c:idx val="91"/>
          <c:order val="15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2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38-7D8E-4C7E-8851-4189A2D420B6}"/>
            </c:ext>
          </c:extLst>
        </c:ser>
        <c:ser>
          <c:idx val="92"/>
          <c:order val="15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39-7D8E-4C7E-8851-4189A2D420B6}"/>
            </c:ext>
          </c:extLst>
        </c:ser>
        <c:ser>
          <c:idx val="93"/>
          <c:order val="15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3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46-7D8E-4C7E-8851-4189A2D420B6}"/>
            </c:ext>
          </c:extLst>
        </c:ser>
        <c:ser>
          <c:idx val="94"/>
          <c:order val="15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47-7D8E-4C7E-8851-4189A2D420B6}"/>
            </c:ext>
          </c:extLst>
        </c:ser>
        <c:ser>
          <c:idx val="95"/>
          <c:order val="15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4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54-7D8E-4C7E-8851-4189A2D420B6}"/>
            </c:ext>
          </c:extLst>
        </c:ser>
        <c:ser>
          <c:idx val="96"/>
          <c:order val="15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55-7D8E-4C7E-8851-4189A2D420B6}"/>
            </c:ext>
          </c:extLst>
        </c:ser>
        <c:ser>
          <c:idx val="97"/>
          <c:order val="16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5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62-7D8E-4C7E-8851-4189A2D420B6}"/>
            </c:ext>
          </c:extLst>
        </c:ser>
        <c:ser>
          <c:idx val="98"/>
          <c:order val="16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63-7D8E-4C7E-8851-4189A2D420B6}"/>
            </c:ext>
          </c:extLst>
        </c:ser>
        <c:ser>
          <c:idx val="99"/>
          <c:order val="16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6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70-7D8E-4C7E-8851-4189A2D420B6}"/>
            </c:ext>
          </c:extLst>
        </c:ser>
        <c:ser>
          <c:idx val="100"/>
          <c:order val="16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71-7D8E-4C7E-8851-4189A2D420B6}"/>
            </c:ext>
          </c:extLst>
        </c:ser>
        <c:ser>
          <c:idx val="101"/>
          <c:order val="16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7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7E-7D8E-4C7E-8851-4189A2D420B6}"/>
            </c:ext>
          </c:extLst>
        </c:ser>
        <c:ser>
          <c:idx val="102"/>
          <c:order val="16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7F-7D8E-4C7E-8851-4189A2D420B6}"/>
            </c:ext>
          </c:extLst>
        </c:ser>
        <c:ser>
          <c:idx val="103"/>
          <c:order val="16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8C-7D8E-4C7E-8851-4189A2D420B6}"/>
            </c:ext>
          </c:extLst>
        </c:ser>
        <c:ser>
          <c:idx val="104"/>
          <c:order val="16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8D-7D8E-4C7E-8851-4189A2D420B6}"/>
            </c:ext>
          </c:extLst>
        </c:ser>
        <c:ser>
          <c:idx val="105"/>
          <c:order val="16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8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9A-7D8E-4C7E-8851-4189A2D420B6}"/>
            </c:ext>
          </c:extLst>
        </c:ser>
        <c:ser>
          <c:idx val="106"/>
          <c:order val="16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9B-7D8E-4C7E-8851-4189A2D420B6}"/>
            </c:ext>
          </c:extLst>
        </c:ser>
        <c:ser>
          <c:idx val="107"/>
          <c:order val="17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9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A8-7D8E-4C7E-8851-4189A2D420B6}"/>
            </c:ext>
          </c:extLst>
        </c:ser>
        <c:ser>
          <c:idx val="108"/>
          <c:order val="17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A9-7D8E-4C7E-8851-4189A2D420B6}"/>
            </c:ext>
          </c:extLst>
        </c:ser>
        <c:ser>
          <c:idx val="109"/>
          <c:order val="17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A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B6-7D8E-4C7E-8851-4189A2D420B6}"/>
            </c:ext>
          </c:extLst>
        </c:ser>
        <c:ser>
          <c:idx val="110"/>
          <c:order val="17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B7-7D8E-4C7E-8851-4189A2D420B6}"/>
            </c:ext>
          </c:extLst>
        </c:ser>
        <c:ser>
          <c:idx val="111"/>
          <c:order val="17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B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C4-7D8E-4C7E-8851-4189A2D420B6}"/>
            </c:ext>
          </c:extLst>
        </c:ser>
        <c:ser>
          <c:idx val="112"/>
          <c:order val="17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C5-7D8E-4C7E-8851-4189A2D420B6}"/>
            </c:ext>
          </c:extLst>
        </c:ser>
        <c:ser>
          <c:idx val="113"/>
          <c:order val="17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C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D2-7D8E-4C7E-8851-4189A2D420B6}"/>
            </c:ext>
          </c:extLst>
        </c:ser>
        <c:ser>
          <c:idx val="114"/>
          <c:order val="17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D3-7D8E-4C7E-8851-4189A2D420B6}"/>
            </c:ext>
          </c:extLst>
        </c:ser>
        <c:ser>
          <c:idx val="115"/>
          <c:order val="17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D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E0-7D8E-4C7E-8851-4189A2D420B6}"/>
            </c:ext>
          </c:extLst>
        </c:ser>
        <c:ser>
          <c:idx val="116"/>
          <c:order val="17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E1-7D8E-4C7E-8851-4189A2D420B6}"/>
            </c:ext>
          </c:extLst>
        </c:ser>
        <c:ser>
          <c:idx val="117"/>
          <c:order val="18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E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EE-7D8E-4C7E-8851-4189A2D420B6}"/>
            </c:ext>
          </c:extLst>
        </c:ser>
        <c:ser>
          <c:idx val="118"/>
          <c:order val="18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EF-7D8E-4C7E-8851-4189A2D420B6}"/>
            </c:ext>
          </c:extLst>
        </c:ser>
        <c:ser>
          <c:idx val="119"/>
          <c:order val="18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FC-7D8E-4C7E-8851-4189A2D420B6}"/>
            </c:ext>
          </c:extLst>
        </c:ser>
        <c:ser>
          <c:idx val="120"/>
          <c:order val="18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4FD-7D8E-4C7E-8851-4189A2D420B6}"/>
            </c:ext>
          </c:extLst>
        </c:ser>
        <c:ser>
          <c:idx val="121"/>
          <c:order val="18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4F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0A-7D8E-4C7E-8851-4189A2D420B6}"/>
            </c:ext>
          </c:extLst>
        </c:ser>
        <c:ser>
          <c:idx val="122"/>
          <c:order val="18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0B-7D8E-4C7E-8851-4189A2D420B6}"/>
            </c:ext>
          </c:extLst>
        </c:ser>
        <c:ser>
          <c:idx val="123"/>
          <c:order val="18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0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18-7D8E-4C7E-8851-4189A2D420B6}"/>
            </c:ext>
          </c:extLst>
        </c:ser>
        <c:ser>
          <c:idx val="124"/>
          <c:order val="18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19-7D8E-4C7E-8851-4189A2D420B6}"/>
            </c:ext>
          </c:extLst>
        </c:ser>
        <c:ser>
          <c:idx val="125"/>
          <c:order val="18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1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26-7D8E-4C7E-8851-4189A2D420B6}"/>
            </c:ext>
          </c:extLst>
        </c:ser>
        <c:ser>
          <c:idx val="126"/>
          <c:order val="18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27-7D8E-4C7E-8851-4189A2D420B6}"/>
            </c:ext>
          </c:extLst>
        </c:ser>
        <c:ser>
          <c:idx val="127"/>
          <c:order val="19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2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34-7D8E-4C7E-8851-4189A2D420B6}"/>
            </c:ext>
          </c:extLst>
        </c:ser>
        <c:ser>
          <c:idx val="32"/>
          <c:order val="19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35-7D8E-4C7E-8851-4189A2D420B6}"/>
            </c:ext>
          </c:extLst>
        </c:ser>
        <c:ser>
          <c:idx val="33"/>
          <c:order val="19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3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42-7D8E-4C7E-8851-4189A2D420B6}"/>
            </c:ext>
          </c:extLst>
        </c:ser>
        <c:ser>
          <c:idx val="34"/>
          <c:order val="19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43-7D8E-4C7E-8851-4189A2D420B6}"/>
            </c:ext>
          </c:extLst>
        </c:ser>
        <c:ser>
          <c:idx val="35"/>
          <c:order val="19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4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50-7D8E-4C7E-8851-4189A2D420B6}"/>
            </c:ext>
          </c:extLst>
        </c:ser>
        <c:ser>
          <c:idx val="36"/>
          <c:order val="19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51-7D8E-4C7E-8851-4189A2D420B6}"/>
            </c:ext>
          </c:extLst>
        </c:ser>
        <c:ser>
          <c:idx val="37"/>
          <c:order val="19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5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5E-7D8E-4C7E-8851-4189A2D420B6}"/>
            </c:ext>
          </c:extLst>
        </c:ser>
        <c:ser>
          <c:idx val="38"/>
          <c:order val="19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5F-7D8E-4C7E-8851-4189A2D420B6}"/>
            </c:ext>
          </c:extLst>
        </c:ser>
        <c:ser>
          <c:idx val="39"/>
          <c:order val="19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6C-7D8E-4C7E-8851-4189A2D420B6}"/>
            </c:ext>
          </c:extLst>
        </c:ser>
        <c:ser>
          <c:idx val="40"/>
          <c:order val="19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6D-7D8E-4C7E-8851-4189A2D420B6}"/>
            </c:ext>
          </c:extLst>
        </c:ser>
        <c:ser>
          <c:idx val="41"/>
          <c:order val="20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6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7A-7D8E-4C7E-8851-4189A2D420B6}"/>
            </c:ext>
          </c:extLst>
        </c:ser>
        <c:ser>
          <c:idx val="42"/>
          <c:order val="20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7B-7D8E-4C7E-8851-4189A2D420B6}"/>
            </c:ext>
          </c:extLst>
        </c:ser>
        <c:ser>
          <c:idx val="43"/>
          <c:order val="20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7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88-7D8E-4C7E-8851-4189A2D420B6}"/>
            </c:ext>
          </c:extLst>
        </c:ser>
        <c:ser>
          <c:idx val="44"/>
          <c:order val="20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89-7D8E-4C7E-8851-4189A2D420B6}"/>
            </c:ext>
          </c:extLst>
        </c:ser>
        <c:ser>
          <c:idx val="45"/>
          <c:order val="20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8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96-7D8E-4C7E-8851-4189A2D420B6}"/>
            </c:ext>
          </c:extLst>
        </c:ser>
        <c:ser>
          <c:idx val="46"/>
          <c:order val="20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97-7D8E-4C7E-8851-4189A2D420B6}"/>
            </c:ext>
          </c:extLst>
        </c:ser>
        <c:ser>
          <c:idx val="47"/>
          <c:order val="20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9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A4-7D8E-4C7E-8851-4189A2D420B6}"/>
            </c:ext>
          </c:extLst>
        </c:ser>
        <c:ser>
          <c:idx val="48"/>
          <c:order val="20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A5-7D8E-4C7E-8851-4189A2D420B6}"/>
            </c:ext>
          </c:extLst>
        </c:ser>
        <c:ser>
          <c:idx val="49"/>
          <c:order val="20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A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B2-7D8E-4C7E-8851-4189A2D420B6}"/>
            </c:ext>
          </c:extLst>
        </c:ser>
        <c:ser>
          <c:idx val="50"/>
          <c:order val="20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B3-7D8E-4C7E-8851-4189A2D420B6}"/>
            </c:ext>
          </c:extLst>
        </c:ser>
        <c:ser>
          <c:idx val="51"/>
          <c:order val="2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B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C0-7D8E-4C7E-8851-4189A2D420B6}"/>
            </c:ext>
          </c:extLst>
        </c:ser>
        <c:ser>
          <c:idx val="52"/>
          <c:order val="21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C1-7D8E-4C7E-8851-4189A2D420B6}"/>
            </c:ext>
          </c:extLst>
        </c:ser>
        <c:ser>
          <c:idx val="53"/>
          <c:order val="2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C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CE-7D8E-4C7E-8851-4189A2D420B6}"/>
            </c:ext>
          </c:extLst>
        </c:ser>
        <c:ser>
          <c:idx val="54"/>
          <c:order val="21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CF-7D8E-4C7E-8851-4189A2D420B6}"/>
            </c:ext>
          </c:extLst>
        </c:ser>
        <c:ser>
          <c:idx val="55"/>
          <c:order val="21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DC-7D8E-4C7E-8851-4189A2D420B6}"/>
            </c:ext>
          </c:extLst>
        </c:ser>
        <c:ser>
          <c:idx val="56"/>
          <c:order val="21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DD-7D8E-4C7E-8851-4189A2D420B6}"/>
            </c:ext>
          </c:extLst>
        </c:ser>
        <c:ser>
          <c:idx val="57"/>
          <c:order val="21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D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EA-7D8E-4C7E-8851-4189A2D420B6}"/>
            </c:ext>
          </c:extLst>
        </c:ser>
        <c:ser>
          <c:idx val="58"/>
          <c:order val="21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EB-7D8E-4C7E-8851-4189A2D420B6}"/>
            </c:ext>
          </c:extLst>
        </c:ser>
        <c:ser>
          <c:idx val="59"/>
          <c:order val="21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E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F8-7D8E-4C7E-8851-4189A2D420B6}"/>
            </c:ext>
          </c:extLst>
        </c:ser>
        <c:ser>
          <c:idx val="60"/>
          <c:order val="21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5F9-7D8E-4C7E-8851-4189A2D420B6}"/>
            </c:ext>
          </c:extLst>
        </c:ser>
        <c:ser>
          <c:idx val="61"/>
          <c:order val="22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5F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06-7D8E-4C7E-8851-4189A2D420B6}"/>
            </c:ext>
          </c:extLst>
        </c:ser>
        <c:ser>
          <c:idx val="62"/>
          <c:order val="22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07-7D8E-4C7E-8851-4189A2D420B6}"/>
            </c:ext>
          </c:extLst>
        </c:ser>
        <c:ser>
          <c:idx val="63"/>
          <c:order val="22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0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14-7D8E-4C7E-8851-4189A2D420B6}"/>
            </c:ext>
          </c:extLst>
        </c:ser>
        <c:ser>
          <c:idx val="16"/>
          <c:order val="223"/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616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Year'!$M$22:$M$27</c:f>
              <c:numCache>
                <c:formatCode>_(* #,##0_);_(* \(#,##0\);_(* "-"??_);_(@_)</c:formatCode>
                <c:ptCount val="6"/>
                <c:pt idx="0">
                  <c:v>1379736</c:v>
                </c:pt>
                <c:pt idx="1">
                  <c:v>-74466</c:v>
                </c:pt>
                <c:pt idx="2">
                  <c:v>650745</c:v>
                </c:pt>
                <c:pt idx="3">
                  <c:v>960210</c:v>
                </c:pt>
                <c:pt idx="4">
                  <c:v>-411243</c:v>
                </c:pt>
                <c:pt idx="5">
                  <c:v>769504.21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17-7D8E-4C7E-8851-4189A2D420B6}"/>
            </c:ext>
          </c:extLst>
        </c:ser>
        <c:ser>
          <c:idx val="17"/>
          <c:order val="22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1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24-7D8E-4C7E-8851-4189A2D420B6}"/>
            </c:ext>
          </c:extLst>
        </c:ser>
        <c:ser>
          <c:idx val="18"/>
          <c:order val="22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25-7D8E-4C7E-8851-4189A2D420B6}"/>
            </c:ext>
          </c:extLst>
        </c:ser>
        <c:ser>
          <c:idx val="19"/>
          <c:order val="22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2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32-7D8E-4C7E-8851-4189A2D420B6}"/>
            </c:ext>
          </c:extLst>
        </c:ser>
        <c:ser>
          <c:idx val="20"/>
          <c:order val="22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33-7D8E-4C7E-8851-4189A2D420B6}"/>
            </c:ext>
          </c:extLst>
        </c:ser>
        <c:ser>
          <c:idx val="21"/>
          <c:order val="22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3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40-7D8E-4C7E-8851-4189A2D420B6}"/>
            </c:ext>
          </c:extLst>
        </c:ser>
        <c:ser>
          <c:idx val="22"/>
          <c:order val="22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41-7D8E-4C7E-8851-4189A2D420B6}"/>
            </c:ext>
          </c:extLst>
        </c:ser>
        <c:ser>
          <c:idx val="23"/>
          <c:order val="23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4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4E-7D8E-4C7E-8851-4189A2D420B6}"/>
            </c:ext>
          </c:extLst>
        </c:ser>
        <c:ser>
          <c:idx val="24"/>
          <c:order val="23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4F-7D8E-4C7E-8851-4189A2D420B6}"/>
            </c:ext>
          </c:extLst>
        </c:ser>
        <c:ser>
          <c:idx val="25"/>
          <c:order val="23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5C-7D8E-4C7E-8851-4189A2D420B6}"/>
            </c:ext>
          </c:extLst>
        </c:ser>
        <c:ser>
          <c:idx val="26"/>
          <c:order val="23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5D-7D8E-4C7E-8851-4189A2D420B6}"/>
            </c:ext>
          </c:extLst>
        </c:ser>
        <c:ser>
          <c:idx val="27"/>
          <c:order val="23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5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6A-7D8E-4C7E-8851-4189A2D420B6}"/>
            </c:ext>
          </c:extLst>
        </c:ser>
        <c:ser>
          <c:idx val="28"/>
          <c:order val="23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6B-7D8E-4C7E-8851-4189A2D420B6}"/>
            </c:ext>
          </c:extLst>
        </c:ser>
        <c:ser>
          <c:idx val="29"/>
          <c:order val="23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6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78-7D8E-4C7E-8851-4189A2D420B6}"/>
            </c:ext>
          </c:extLst>
        </c:ser>
        <c:ser>
          <c:idx val="30"/>
          <c:order val="23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79-7D8E-4C7E-8851-4189A2D420B6}"/>
            </c:ext>
          </c:extLst>
        </c:ser>
        <c:ser>
          <c:idx val="31"/>
          <c:order val="23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7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86-7D8E-4C7E-8851-4189A2D420B6}"/>
            </c:ext>
          </c:extLst>
        </c:ser>
        <c:ser>
          <c:idx val="8"/>
          <c:order val="23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87-7D8E-4C7E-8851-4189A2D420B6}"/>
            </c:ext>
          </c:extLst>
        </c:ser>
        <c:ser>
          <c:idx val="9"/>
          <c:order val="24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9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B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D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8F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1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3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94-7D8E-4C7E-8851-4189A2D420B6}"/>
            </c:ext>
          </c:extLst>
        </c:ser>
        <c:ser>
          <c:idx val="10"/>
          <c:order val="24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95-7D8E-4C7E-8851-4189A2D420B6}"/>
            </c:ext>
          </c:extLst>
        </c:ser>
        <c:ser>
          <c:idx val="11"/>
          <c:order val="24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7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9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B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D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9F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1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A2-7D8E-4C7E-8851-4189A2D420B6}"/>
            </c:ext>
          </c:extLst>
        </c:ser>
        <c:ser>
          <c:idx val="12"/>
          <c:order val="24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A3-7D8E-4C7E-8851-4189A2D420B6}"/>
            </c:ext>
          </c:extLst>
        </c:ser>
        <c:ser>
          <c:idx val="13"/>
          <c:order val="24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5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7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9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B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D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AF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B0-7D8E-4C7E-8851-4189A2D420B6}"/>
            </c:ext>
          </c:extLst>
        </c:ser>
        <c:ser>
          <c:idx val="14"/>
          <c:order val="245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B1-7D8E-4C7E-8851-4189A2D420B6}"/>
            </c:ext>
          </c:extLst>
        </c:ser>
        <c:ser>
          <c:idx val="15"/>
          <c:order val="24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3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5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7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9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B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BD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BE-7D8E-4C7E-8851-4189A2D420B6}"/>
            </c:ext>
          </c:extLst>
        </c:ser>
        <c:ser>
          <c:idx val="4"/>
          <c:order val="247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BF-7D8E-4C7E-8851-4189A2D420B6}"/>
            </c:ext>
          </c:extLst>
        </c:ser>
        <c:ser>
          <c:idx val="5"/>
          <c:order val="24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1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3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5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7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9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B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CC-7D8E-4C7E-8851-4189A2D420B6}"/>
            </c:ext>
          </c:extLst>
        </c:ser>
        <c:ser>
          <c:idx val="6"/>
          <c:order val="249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CD-7D8E-4C7E-8851-4189A2D420B6}"/>
            </c:ext>
          </c:extLst>
        </c:ser>
        <c:ser>
          <c:idx val="7"/>
          <c:order val="25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CF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1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3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5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7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9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DA-7D8E-4C7E-8851-4189A2D420B6}"/>
            </c:ext>
          </c:extLst>
        </c:ser>
        <c:ser>
          <c:idx val="2"/>
          <c:order val="251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DB-7D8E-4C7E-8851-4189A2D420B6}"/>
            </c:ext>
          </c:extLst>
        </c:ser>
        <c:ser>
          <c:idx val="3"/>
          <c:order val="25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D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DF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1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3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5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7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E8-7D8E-4C7E-8851-4189A2D420B6}"/>
            </c:ext>
          </c:extLst>
        </c:ser>
        <c:ser>
          <c:idx val="1"/>
          <c:order val="253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E9-7D8E-4C7E-8851-4189A2D420B6}"/>
            </c:ext>
          </c:extLst>
        </c:ser>
        <c:ser>
          <c:idx val="0"/>
          <c:order val="25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B-7D8E-4C7E-8851-4189A2D420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D-7D8E-4C7E-8851-4189A2D420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EF-7D8E-4C7E-8851-4189A2D420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F1-7D8E-4C7E-8851-4189A2D420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F3-7D8E-4C7E-8851-4189A2D420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6F5-7D8E-4C7E-8851-4189A2D420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Year'!$L$22:$L$27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6F6-7D8E-4C7E-8851-4189A2D420B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4425501538030822"/>
          <c:y val="0.78281656566242908"/>
          <c:w val="0.73148997470745147"/>
          <c:h val="0.217183368475670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2023 CBP Bond Losses</a:t>
            </a:r>
          </a:p>
        </c:rich>
      </c:tx>
      <c:layout>
        <c:manualLayout>
          <c:xMode val="edge"/>
          <c:yMode val="edge"/>
          <c:x val="0.29878453050758164"/>
          <c:y val="2.83687943262411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893155663234408"/>
          <c:y val="0.22004447360746568"/>
          <c:w val="0.47752180496668684"/>
          <c:h val="0.57479476523767858"/>
        </c:manualLayout>
      </c:layout>
      <c:pieChart>
        <c:varyColors val="1"/>
        <c:ser>
          <c:idx val="16"/>
          <c:order val="0"/>
          <c:dPt>
            <c:idx val="4"/>
            <c:bubble3D val="0"/>
            <c:spPr>
              <a:solidFill>
                <a:srgbClr val="B80000"/>
              </a:solidFill>
            </c:spPr>
            <c:extLst>
              <c:ext xmlns:c16="http://schemas.microsoft.com/office/drawing/2014/chart" uri="{C3380CC4-5D6E-409C-BE32-E72D297353CC}">
                <c16:uniqueId val="{00000001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Year'!$N$14:$N$19</c:f>
              <c:numCache>
                <c:formatCode>0%</c:formatCode>
                <c:ptCount val="6"/>
                <c:pt idx="0">
                  <c:v>0.5465012967637447</c:v>
                </c:pt>
                <c:pt idx="1">
                  <c:v>0.48128189857302789</c:v>
                </c:pt>
                <c:pt idx="2">
                  <c:v>0.36485886132346823</c:v>
                </c:pt>
                <c:pt idx="3">
                  <c:v>0.37611387589260903</c:v>
                </c:pt>
                <c:pt idx="4">
                  <c:v>-3.0539142200265978E-4</c:v>
                </c:pt>
                <c:pt idx="5">
                  <c:v>0.28619279175403844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B5-48B0-922B-B24B8BF1C706}"/>
            </c:ext>
          </c:extLst>
        </c:ser>
        <c:ser>
          <c:idx val="17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5B5-48B0-922B-B24B8BF1C706}"/>
            </c:ext>
          </c:extLst>
        </c:ser>
        <c:ser>
          <c:idx val="18"/>
          <c:order val="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5B5-48B0-922B-B24B8BF1C706}"/>
            </c:ext>
          </c:extLst>
        </c:ser>
        <c:ser>
          <c:idx val="19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5B5-48B0-922B-B24B8BF1C706}"/>
            </c:ext>
          </c:extLst>
        </c:ser>
        <c:ser>
          <c:idx val="20"/>
          <c:order val="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5B5-48B0-922B-B24B8BF1C706}"/>
            </c:ext>
          </c:extLst>
        </c:ser>
        <c:ser>
          <c:idx val="21"/>
          <c:order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25B5-48B0-922B-B24B8BF1C706}"/>
            </c:ext>
          </c:extLst>
        </c:ser>
        <c:ser>
          <c:idx val="22"/>
          <c:order val="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25B5-48B0-922B-B24B8BF1C706}"/>
            </c:ext>
          </c:extLst>
        </c:ser>
        <c:ser>
          <c:idx val="23"/>
          <c:order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25B5-48B0-922B-B24B8BF1C706}"/>
            </c:ext>
          </c:extLst>
        </c:ser>
        <c:ser>
          <c:idx val="24"/>
          <c:order val="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25B5-48B0-922B-B24B8BF1C706}"/>
            </c:ext>
          </c:extLst>
        </c:ser>
        <c:ser>
          <c:idx val="25"/>
          <c:order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25B5-48B0-922B-B24B8BF1C706}"/>
            </c:ext>
          </c:extLst>
        </c:ser>
        <c:ser>
          <c:idx val="26"/>
          <c:order val="1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25B5-48B0-922B-B24B8BF1C706}"/>
            </c:ext>
          </c:extLst>
        </c:ser>
        <c:ser>
          <c:idx val="27"/>
          <c:order val="1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25B5-48B0-922B-B24B8BF1C706}"/>
            </c:ext>
          </c:extLst>
        </c:ser>
        <c:ser>
          <c:idx val="28"/>
          <c:order val="1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25B5-48B0-922B-B24B8BF1C706}"/>
            </c:ext>
          </c:extLst>
        </c:ser>
        <c:ser>
          <c:idx val="29"/>
          <c:order val="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A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C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E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0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2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25B5-48B0-922B-B24B8BF1C706}"/>
            </c:ext>
          </c:extLst>
        </c:ser>
        <c:ser>
          <c:idx val="30"/>
          <c:order val="1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4-25B5-48B0-922B-B24B8BF1C706}"/>
            </c:ext>
          </c:extLst>
        </c:ser>
        <c:ser>
          <c:idx val="31"/>
          <c:order val="1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6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8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A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C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E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0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1-25B5-48B0-922B-B24B8BF1C706}"/>
            </c:ext>
          </c:extLst>
        </c:ser>
        <c:ser>
          <c:idx val="8"/>
          <c:order val="1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25B5-48B0-922B-B24B8BF1C706}"/>
            </c:ext>
          </c:extLst>
        </c:ser>
        <c:ser>
          <c:idx val="9"/>
          <c:order val="1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4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6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8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A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C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E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F-25B5-48B0-922B-B24B8BF1C706}"/>
            </c:ext>
          </c:extLst>
        </c:ser>
        <c:ser>
          <c:idx val="10"/>
          <c:order val="1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0-25B5-48B0-922B-B24B8BF1C706}"/>
            </c:ext>
          </c:extLst>
        </c:ser>
        <c:ser>
          <c:idx val="11"/>
          <c:order val="1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2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4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6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8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A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C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D-25B5-48B0-922B-B24B8BF1C706}"/>
            </c:ext>
          </c:extLst>
        </c:ser>
        <c:ser>
          <c:idx val="12"/>
          <c:order val="2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E-25B5-48B0-922B-B24B8BF1C706}"/>
            </c:ext>
          </c:extLst>
        </c:ser>
        <c:ser>
          <c:idx val="13"/>
          <c:order val="2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0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2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4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6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8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A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B-25B5-48B0-922B-B24B8BF1C706}"/>
            </c:ext>
          </c:extLst>
        </c:ser>
        <c:ser>
          <c:idx val="14"/>
          <c:order val="2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C-25B5-48B0-922B-B24B8BF1C706}"/>
            </c:ext>
          </c:extLst>
        </c:ser>
        <c:ser>
          <c:idx val="15"/>
          <c:order val="2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E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0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2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4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6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8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9-25B5-48B0-922B-B24B8BF1C706}"/>
            </c:ext>
          </c:extLst>
        </c:ser>
        <c:ser>
          <c:idx val="4"/>
          <c:order val="2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A-25B5-48B0-922B-B24B8BF1C706}"/>
            </c:ext>
          </c:extLst>
        </c:ser>
        <c:ser>
          <c:idx val="5"/>
          <c:order val="2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C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E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0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2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4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6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7-25B5-48B0-922B-B24B8BF1C706}"/>
            </c:ext>
          </c:extLst>
        </c:ser>
        <c:ser>
          <c:idx val="6"/>
          <c:order val="2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8-25B5-48B0-922B-B24B8BF1C706}"/>
            </c:ext>
          </c:extLst>
        </c:ser>
        <c:ser>
          <c:idx val="7"/>
          <c:order val="2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A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C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E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0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2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4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5-25B5-48B0-922B-B24B8BF1C706}"/>
            </c:ext>
          </c:extLst>
        </c:ser>
        <c:ser>
          <c:idx val="2"/>
          <c:order val="2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6-25B5-48B0-922B-B24B8BF1C706}"/>
            </c:ext>
          </c:extLst>
        </c:ser>
        <c:ser>
          <c:idx val="3"/>
          <c:order val="2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8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A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C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E-25B5-48B0-922B-B24B8BF1C7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0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2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3-25B5-48B0-922B-B24B8BF1C706}"/>
            </c:ext>
          </c:extLst>
        </c:ser>
        <c:ser>
          <c:idx val="1"/>
          <c:order val="3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4-25B5-48B0-922B-B24B8BF1C706}"/>
            </c:ext>
          </c:extLst>
        </c:ser>
        <c:ser>
          <c:idx val="0"/>
          <c:order val="3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6-25B5-48B0-922B-B24B8BF1C7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8-25B5-48B0-922B-B24B8BF1C7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A-25B5-48B0-922B-B24B8BF1C7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C-25B5-48B0-922B-B24B8BF1C70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DE-25B5-48B0-922B-B24B8BF1C7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0-25B5-48B0-922B-B24B8BF1C7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Year'!$L$14:$L$19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1-25B5-48B0-922B-B24B8BF1C70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616801896544701"/>
          <c:y val="0.77550092142737481"/>
          <c:w val="0.75236836571546717"/>
          <c:h val="0.2244990588929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2024 CBP Bond Losses</a:t>
            </a:r>
          </a:p>
        </c:rich>
      </c:tx>
      <c:layout>
        <c:manualLayout>
          <c:xMode val="edge"/>
          <c:yMode val="edge"/>
          <c:x val="0.2918400841645024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893155663234408"/>
          <c:y val="0.22004447360746568"/>
          <c:w val="0.47752180496668684"/>
          <c:h val="0.57479476523767858"/>
        </c:manualLayout>
      </c:layout>
      <c:pieChart>
        <c:varyColors val="1"/>
        <c:ser>
          <c:idx val="32"/>
          <c:order val="0"/>
          <c:dPt>
            <c:idx val="4"/>
            <c:bubble3D val="0"/>
            <c:spPr>
              <a:solidFill>
                <a:srgbClr val="B80000"/>
              </a:solidFill>
            </c:spPr>
            <c:extLst>
              <c:ext xmlns:c16="http://schemas.microsoft.com/office/drawing/2014/chart" uri="{C3380CC4-5D6E-409C-BE32-E72D297353CC}">
                <c16:uniqueId val="{00000001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Year'!$N$6:$N$11</c:f>
              <c:numCache>
                <c:formatCode>0%</c:formatCode>
                <c:ptCount val="6"/>
                <c:pt idx="0">
                  <c:v>0.35656869283953579</c:v>
                </c:pt>
                <c:pt idx="1">
                  <c:v>0.24605572261236175</c:v>
                </c:pt>
                <c:pt idx="2">
                  <c:v>0.2118682866861771</c:v>
                </c:pt>
                <c:pt idx="3">
                  <c:v>9.7000545164787066E-2</c:v>
                </c:pt>
                <c:pt idx="4">
                  <c:v>2.2597120944165897E-3</c:v>
                </c:pt>
                <c:pt idx="5">
                  <c:v>8.6247040602721772E-2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BC-4BDF-8F05-51487F9E04F4}"/>
            </c:ext>
          </c:extLst>
        </c:ser>
        <c:ser>
          <c:idx val="33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CBC-4BDF-8F05-51487F9E04F4}"/>
            </c:ext>
          </c:extLst>
        </c:ser>
        <c:ser>
          <c:idx val="34"/>
          <c:order val="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CBC-4BDF-8F05-51487F9E04F4}"/>
            </c:ext>
          </c:extLst>
        </c:ser>
        <c:ser>
          <c:idx val="35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CBC-4BDF-8F05-51487F9E04F4}"/>
            </c:ext>
          </c:extLst>
        </c:ser>
        <c:ser>
          <c:idx val="36"/>
          <c:order val="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CBC-4BDF-8F05-51487F9E04F4}"/>
            </c:ext>
          </c:extLst>
        </c:ser>
        <c:ser>
          <c:idx val="37"/>
          <c:order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FCBC-4BDF-8F05-51487F9E04F4}"/>
            </c:ext>
          </c:extLst>
        </c:ser>
        <c:ser>
          <c:idx val="38"/>
          <c:order val="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FCBC-4BDF-8F05-51487F9E04F4}"/>
            </c:ext>
          </c:extLst>
        </c:ser>
        <c:ser>
          <c:idx val="39"/>
          <c:order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E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0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2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4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8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FCBC-4BDF-8F05-51487F9E04F4}"/>
            </c:ext>
          </c:extLst>
        </c:ser>
        <c:ser>
          <c:idx val="40"/>
          <c:order val="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FCBC-4BDF-8F05-51487F9E04F4}"/>
            </c:ext>
          </c:extLst>
        </c:ser>
        <c:ser>
          <c:idx val="41"/>
          <c:order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C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E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0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2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4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6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FCBC-4BDF-8F05-51487F9E04F4}"/>
            </c:ext>
          </c:extLst>
        </c:ser>
        <c:ser>
          <c:idx val="42"/>
          <c:order val="1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FCBC-4BDF-8F05-51487F9E04F4}"/>
            </c:ext>
          </c:extLst>
        </c:ser>
        <c:ser>
          <c:idx val="43"/>
          <c:order val="1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0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2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4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FCBC-4BDF-8F05-51487F9E04F4}"/>
            </c:ext>
          </c:extLst>
        </c:ser>
        <c:ser>
          <c:idx val="44"/>
          <c:order val="1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FCBC-4BDF-8F05-51487F9E04F4}"/>
            </c:ext>
          </c:extLst>
        </c:ser>
        <c:ser>
          <c:idx val="45"/>
          <c:order val="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A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C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E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0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2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FCBC-4BDF-8F05-51487F9E04F4}"/>
            </c:ext>
          </c:extLst>
        </c:ser>
        <c:ser>
          <c:idx val="46"/>
          <c:order val="1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4-FCBC-4BDF-8F05-51487F9E04F4}"/>
            </c:ext>
          </c:extLst>
        </c:ser>
        <c:ser>
          <c:idx val="47"/>
          <c:order val="1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6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8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A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C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E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0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1-FCBC-4BDF-8F05-51487F9E04F4}"/>
            </c:ext>
          </c:extLst>
        </c:ser>
        <c:ser>
          <c:idx val="48"/>
          <c:order val="1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FCBC-4BDF-8F05-51487F9E04F4}"/>
            </c:ext>
          </c:extLst>
        </c:ser>
        <c:ser>
          <c:idx val="49"/>
          <c:order val="1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4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6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8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A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C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E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F-FCBC-4BDF-8F05-51487F9E04F4}"/>
            </c:ext>
          </c:extLst>
        </c:ser>
        <c:ser>
          <c:idx val="50"/>
          <c:order val="1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0-FCBC-4BDF-8F05-51487F9E04F4}"/>
            </c:ext>
          </c:extLst>
        </c:ser>
        <c:ser>
          <c:idx val="51"/>
          <c:order val="1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2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4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6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8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A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C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D-FCBC-4BDF-8F05-51487F9E04F4}"/>
            </c:ext>
          </c:extLst>
        </c:ser>
        <c:ser>
          <c:idx val="52"/>
          <c:order val="2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E-FCBC-4BDF-8F05-51487F9E04F4}"/>
            </c:ext>
          </c:extLst>
        </c:ser>
        <c:ser>
          <c:idx val="53"/>
          <c:order val="2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0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2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4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6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8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A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B-FCBC-4BDF-8F05-51487F9E04F4}"/>
            </c:ext>
          </c:extLst>
        </c:ser>
        <c:ser>
          <c:idx val="54"/>
          <c:order val="2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C-FCBC-4BDF-8F05-51487F9E04F4}"/>
            </c:ext>
          </c:extLst>
        </c:ser>
        <c:ser>
          <c:idx val="55"/>
          <c:order val="2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E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0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2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4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6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8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9-FCBC-4BDF-8F05-51487F9E04F4}"/>
            </c:ext>
          </c:extLst>
        </c:ser>
        <c:ser>
          <c:idx val="56"/>
          <c:order val="2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A-FCBC-4BDF-8F05-51487F9E04F4}"/>
            </c:ext>
          </c:extLst>
        </c:ser>
        <c:ser>
          <c:idx val="57"/>
          <c:order val="2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C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E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0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2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4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6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7-FCBC-4BDF-8F05-51487F9E04F4}"/>
            </c:ext>
          </c:extLst>
        </c:ser>
        <c:ser>
          <c:idx val="58"/>
          <c:order val="2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8-FCBC-4BDF-8F05-51487F9E04F4}"/>
            </c:ext>
          </c:extLst>
        </c:ser>
        <c:ser>
          <c:idx val="59"/>
          <c:order val="2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A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C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E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0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2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4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5-FCBC-4BDF-8F05-51487F9E04F4}"/>
            </c:ext>
          </c:extLst>
        </c:ser>
        <c:ser>
          <c:idx val="60"/>
          <c:order val="2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6-FCBC-4BDF-8F05-51487F9E04F4}"/>
            </c:ext>
          </c:extLst>
        </c:ser>
        <c:ser>
          <c:idx val="61"/>
          <c:order val="2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8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A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C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E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0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2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3-FCBC-4BDF-8F05-51487F9E04F4}"/>
            </c:ext>
          </c:extLst>
        </c:ser>
        <c:ser>
          <c:idx val="62"/>
          <c:order val="3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4-FCBC-4BDF-8F05-51487F9E04F4}"/>
            </c:ext>
          </c:extLst>
        </c:ser>
        <c:ser>
          <c:idx val="63"/>
          <c:order val="3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6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8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A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C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E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0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1-FCBC-4BDF-8F05-51487F9E04F4}"/>
            </c:ext>
          </c:extLst>
        </c:ser>
        <c:ser>
          <c:idx val="16"/>
          <c:order val="3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2-FCBC-4BDF-8F05-51487F9E04F4}"/>
            </c:ext>
          </c:extLst>
        </c:ser>
        <c:ser>
          <c:idx val="17"/>
          <c:order val="3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4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6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8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A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C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E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F-FCBC-4BDF-8F05-51487F9E04F4}"/>
            </c:ext>
          </c:extLst>
        </c:ser>
        <c:ser>
          <c:idx val="18"/>
          <c:order val="3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0-FCBC-4BDF-8F05-51487F9E04F4}"/>
            </c:ext>
          </c:extLst>
        </c:ser>
        <c:ser>
          <c:idx val="19"/>
          <c:order val="3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2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4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6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8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A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C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D-FCBC-4BDF-8F05-51487F9E04F4}"/>
            </c:ext>
          </c:extLst>
        </c:ser>
        <c:ser>
          <c:idx val="20"/>
          <c:order val="3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E-FCBC-4BDF-8F05-51487F9E04F4}"/>
            </c:ext>
          </c:extLst>
        </c:ser>
        <c:ser>
          <c:idx val="21"/>
          <c:order val="3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0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2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4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6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8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A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0B-FCBC-4BDF-8F05-51487F9E04F4}"/>
            </c:ext>
          </c:extLst>
        </c:ser>
        <c:ser>
          <c:idx val="22"/>
          <c:order val="3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0C-FCBC-4BDF-8F05-51487F9E04F4}"/>
            </c:ext>
          </c:extLst>
        </c:ser>
        <c:ser>
          <c:idx val="23"/>
          <c:order val="3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E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0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2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4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6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8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9-FCBC-4BDF-8F05-51487F9E04F4}"/>
            </c:ext>
          </c:extLst>
        </c:ser>
        <c:ser>
          <c:idx val="24"/>
          <c:order val="4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A-FCBC-4BDF-8F05-51487F9E04F4}"/>
            </c:ext>
          </c:extLst>
        </c:ser>
        <c:ser>
          <c:idx val="25"/>
          <c:order val="4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C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E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0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2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4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6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7-FCBC-4BDF-8F05-51487F9E04F4}"/>
            </c:ext>
          </c:extLst>
        </c:ser>
        <c:ser>
          <c:idx val="26"/>
          <c:order val="4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8-FCBC-4BDF-8F05-51487F9E04F4}"/>
            </c:ext>
          </c:extLst>
        </c:ser>
        <c:ser>
          <c:idx val="27"/>
          <c:order val="4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A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C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E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0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2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4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35-FCBC-4BDF-8F05-51487F9E04F4}"/>
            </c:ext>
          </c:extLst>
        </c:ser>
        <c:ser>
          <c:idx val="28"/>
          <c:order val="4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36-FCBC-4BDF-8F05-51487F9E04F4}"/>
            </c:ext>
          </c:extLst>
        </c:ser>
        <c:ser>
          <c:idx val="29"/>
          <c:order val="4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8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A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C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E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0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2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3-FCBC-4BDF-8F05-51487F9E04F4}"/>
            </c:ext>
          </c:extLst>
        </c:ser>
        <c:ser>
          <c:idx val="30"/>
          <c:order val="4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4-FCBC-4BDF-8F05-51487F9E04F4}"/>
            </c:ext>
          </c:extLst>
        </c:ser>
        <c:ser>
          <c:idx val="31"/>
          <c:order val="4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6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8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A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C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E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0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1-FCBC-4BDF-8F05-51487F9E04F4}"/>
            </c:ext>
          </c:extLst>
        </c:ser>
        <c:ser>
          <c:idx val="8"/>
          <c:order val="4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2-FCBC-4BDF-8F05-51487F9E04F4}"/>
            </c:ext>
          </c:extLst>
        </c:ser>
        <c:ser>
          <c:idx val="9"/>
          <c:order val="4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4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6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8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A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C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5E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F-FCBC-4BDF-8F05-51487F9E04F4}"/>
            </c:ext>
          </c:extLst>
        </c:ser>
        <c:ser>
          <c:idx val="10"/>
          <c:order val="5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0-FCBC-4BDF-8F05-51487F9E04F4}"/>
            </c:ext>
          </c:extLst>
        </c:ser>
        <c:ser>
          <c:idx val="11"/>
          <c:order val="5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2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4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6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8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A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6C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D-FCBC-4BDF-8F05-51487F9E04F4}"/>
            </c:ext>
          </c:extLst>
        </c:ser>
        <c:ser>
          <c:idx val="12"/>
          <c:order val="5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E-FCBC-4BDF-8F05-51487F9E04F4}"/>
            </c:ext>
          </c:extLst>
        </c:ser>
        <c:ser>
          <c:idx val="13"/>
          <c:order val="5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0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2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4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6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8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A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7B-FCBC-4BDF-8F05-51487F9E04F4}"/>
            </c:ext>
          </c:extLst>
        </c:ser>
        <c:ser>
          <c:idx val="14"/>
          <c:order val="54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7C-FCBC-4BDF-8F05-51487F9E04F4}"/>
            </c:ext>
          </c:extLst>
        </c:ser>
        <c:ser>
          <c:idx val="15"/>
          <c:order val="5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7E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0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2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4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6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8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89-FCBC-4BDF-8F05-51487F9E04F4}"/>
            </c:ext>
          </c:extLst>
        </c:ser>
        <c:ser>
          <c:idx val="4"/>
          <c:order val="56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8A-FCBC-4BDF-8F05-51487F9E04F4}"/>
            </c:ext>
          </c:extLst>
        </c:ser>
        <c:ser>
          <c:idx val="5"/>
          <c:order val="5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C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8E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0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2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4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6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7-FCBC-4BDF-8F05-51487F9E04F4}"/>
            </c:ext>
          </c:extLst>
        </c:ser>
        <c:ser>
          <c:idx val="6"/>
          <c:order val="58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8-FCBC-4BDF-8F05-51487F9E04F4}"/>
            </c:ext>
          </c:extLst>
        </c:ser>
        <c:ser>
          <c:idx val="7"/>
          <c:order val="5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A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C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9E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0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2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4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A5-FCBC-4BDF-8F05-51487F9E04F4}"/>
            </c:ext>
          </c:extLst>
        </c:ser>
        <c:ser>
          <c:idx val="2"/>
          <c:order val="60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A6-FCBC-4BDF-8F05-51487F9E04F4}"/>
            </c:ext>
          </c:extLst>
        </c:ser>
        <c:ser>
          <c:idx val="3"/>
          <c:order val="6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8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A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C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AE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0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2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B3-FCBC-4BDF-8F05-51487F9E04F4}"/>
            </c:ext>
          </c:extLst>
        </c:ser>
        <c:ser>
          <c:idx val="1"/>
          <c:order val="62"/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B4-FCBC-4BDF-8F05-51487F9E04F4}"/>
            </c:ext>
          </c:extLst>
        </c:ser>
        <c:ser>
          <c:idx val="0"/>
          <c:order val="6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6-FCBC-4BDF-8F05-51487F9E04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8-FCBC-4BDF-8F05-51487F9E04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A-FCBC-4BDF-8F05-51487F9E04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C-FCBC-4BDF-8F05-51487F9E04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BE-FCBC-4BDF-8F05-51487F9E04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C0-FCBC-4BDF-8F05-51487F9E04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'Losses By Category &amp; Year'!$L$6:$L$11</c:f>
              <c:strCache>
                <c:ptCount val="6"/>
                <c:pt idx="0">
                  <c:v>Class Change</c:v>
                </c:pt>
                <c:pt idx="1">
                  <c:v>AD/CVD</c:v>
                </c:pt>
                <c:pt idx="2">
                  <c:v>Est Duty </c:v>
                </c:pt>
                <c:pt idx="3">
                  <c:v>FDA</c:v>
                </c:pt>
                <c:pt idx="4">
                  <c:v>1592D</c:v>
                </c:pt>
                <c:pt idx="5">
                  <c:v>Other</c:v>
                </c:pt>
              </c:strCache>
            </c:strRef>
          </c:cat>
          <c:val>
            <c:numRef>
              <c:f>'Losses By Category &amp; Year'!$M$14:$M$19</c:f>
              <c:numCache>
                <c:formatCode>_(* #,##0_);_(* \(#,##0\);_(* "-"??_);_(@_)</c:formatCode>
                <c:ptCount val="6"/>
                <c:pt idx="0">
                  <c:v>1789510.9599999997</c:v>
                </c:pt>
                <c:pt idx="1">
                  <c:v>1575950.9399999985</c:v>
                </c:pt>
                <c:pt idx="2">
                  <c:v>1194725.3099999991</c:v>
                </c:pt>
                <c:pt idx="3">
                  <c:v>1231579.6999999997</c:v>
                </c:pt>
                <c:pt idx="4">
                  <c:v>-1000</c:v>
                </c:pt>
                <c:pt idx="5">
                  <c:v>937134.35000000056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C1-FCBC-4BDF-8F05-51487F9E04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6857388213208715"/>
          <c:y val="0.76962353435393727"/>
          <c:w val="0.69865854675702888"/>
          <c:h val="0.21863812617282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B0AC-B8CD-4BF1-987C-E63C02189BE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65BCF-BAF9-40E9-B11C-77237CEF6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1454F78-00C1-4141-8D31-604BFA81ED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C310A77B-21E5-4EBC-8906-82AE362D3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18B2DA62-8A11-4A98-BCF8-1B08364D4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F1A34-8E00-43ED-92B7-427221692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5F8F-FAD6-E843-D653-1B84B9B44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69802-1797-8BD9-D312-74A3B5543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F9EB1-865C-CE42-6DF3-48D9AB16B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CEE0F-C422-D236-D0ED-310E41831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5184-9828-C84F-9202-1CEB5BDEB6C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7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 &amp; 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74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33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94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0AF2D-EB09-AF96-9EAC-B5ADC6E82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8A695-CB55-4E6E-14F0-C1F9A82BF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3BDC7-8968-06D1-EE37-CEAF1ED48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 &amp; Patrice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E9F83-7AC0-972D-8AA7-90760754D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5184-9828-C84F-9202-1CEB5BDEB6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3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65BCF-BAF9-40E9-B11C-77237CEF65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032F-6F9D-DE6F-4F7F-F58CBDBEF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EB2BD-9B6B-3016-5F04-C3F1DE1BF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03BED-A7DF-1CE0-443C-E059B245D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Sandy &amp; Patrice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5800C-214B-787B-BC37-E919BD07B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5184-9828-C84F-9202-1CEB5BDEB6C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1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12FDE-4832-95D9-F0A3-120FEC0B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35069-A1B9-FD1D-CEB9-0AA12B973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3080E-AE8E-D2EC-D78C-E623E04B7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7E11-0AF6-5EBB-7E03-0580CC6DF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5184-9828-C84F-9202-1CEB5BDEB6C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1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4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" y="0"/>
            <a:ext cx="9143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4467" y="339645"/>
            <a:ext cx="8526801" cy="1002552"/>
          </a:xfrm>
        </p:spPr>
        <p:txBody>
          <a:bodyPr lIns="0" rIns="0" anchor="b">
            <a:noAutofit/>
          </a:bodyPr>
          <a:lstStyle>
            <a:lvl1pPr algn="l">
              <a:defRPr sz="3375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294467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294467" y="2038081"/>
            <a:ext cx="8526801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512" y="2215464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512" y="3441149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8512" y="4705745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08481" y="2215464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08481" y="3441149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08481" y="4705745"/>
            <a:ext cx="277458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397" y="2361563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910397" y="2114704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0397" y="3594618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0397" y="3347759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0397" y="4855382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10397" y="4608523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19074" y="2361563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5519073" y="2114704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519074" y="3594618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5519073" y="3347759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519074" y="4855382"/>
            <a:ext cx="3308778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6858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0287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371600" indent="0">
              <a:lnSpc>
                <a:spcPct val="100000"/>
              </a:lnSpc>
              <a:buNone/>
              <a:defRPr sz="675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5519073" y="4608523"/>
            <a:ext cx="3308779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7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5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8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9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1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5521B-4CDC-42C8-B0D2-7347A2A52E8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7BF4F-CDC1-43F7-B39C-7D50D59A7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hyperlink" Target="http://www.cbp.gov/" TargetMode="External"/><Relationship Id="rId7" Type="http://schemas.openxmlformats.org/officeDocument/2006/relationships/image" Target="../media/image21.svg"/><Relationship Id="rId12" Type="http://schemas.openxmlformats.org/officeDocument/2006/relationships/image" Target="../media/image25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2.jpg"/><Relationship Id="rId10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roanokegroup.com/resource-center/calculators/us-customs-continuous-import-bond-calculator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CABE985-DF51-4081-BF8E-0EAE10DA8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44" y="1283976"/>
            <a:ext cx="7941510" cy="81304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“Under Pressure” - Trade Remedy Tariffs </a:t>
            </a:r>
            <a:b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Bond Sufficiency</a:t>
            </a:r>
            <a:endParaRPr lang="en-US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6E5A09-C113-47CE-A48D-96D3FB1D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024469"/>
            <a:ext cx="2800350" cy="38457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Program Sponsored by</a:t>
            </a:r>
          </a:p>
        </p:txBody>
      </p:sp>
      <p:pic>
        <p:nvPicPr>
          <p:cNvPr id="7172" name="Picture 22">
            <a:extLst>
              <a:ext uri="{FF2B5EF4-FFF2-40B4-BE49-F238E27FC236}">
                <a16:creationId xmlns:a16="http://schemas.microsoft.com/office/drawing/2014/main" id="{D1BC8DA5-3750-4165-8619-EAEABE03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5372101"/>
            <a:ext cx="1312069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C24548E4-A754-4148-BFA9-C50F7AE19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17" y="5880402"/>
            <a:ext cx="1426369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>
            <a:extLst>
              <a:ext uri="{FF2B5EF4-FFF2-40B4-BE49-F238E27FC236}">
                <a16:creationId xmlns:a16="http://schemas.microsoft.com/office/drawing/2014/main" id="{CCEA0F34-84C0-4FD9-B1DA-9B5617417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69" y="466544"/>
            <a:ext cx="2227661" cy="6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3105905-B7C3-9015-E299-3CD2F8090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00" y="5791200"/>
            <a:ext cx="2045557" cy="7023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D98F27-7FFA-A59C-561B-BF1BF30DEFEB}"/>
              </a:ext>
            </a:extLst>
          </p:cNvPr>
          <p:cNvGrpSpPr/>
          <p:nvPr/>
        </p:nvGrpSpPr>
        <p:grpSpPr>
          <a:xfrm>
            <a:off x="1016263" y="2362200"/>
            <a:ext cx="7111476" cy="2790310"/>
            <a:chOff x="1128996" y="2006600"/>
            <a:chExt cx="9481968" cy="3720413"/>
          </a:xfrm>
        </p:grpSpPr>
        <p:sp>
          <p:nvSpPr>
            <p:cNvPr id="7177" name="TextBox 10">
              <a:extLst>
                <a:ext uri="{FF2B5EF4-FFF2-40B4-BE49-F238E27FC236}">
                  <a16:creationId xmlns:a16="http://schemas.microsoft.com/office/drawing/2014/main" id="{51D2DE82-36B3-408B-97E4-4F5E17EAF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7575" y="2008188"/>
              <a:ext cx="435739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Moderator:</a:t>
              </a:r>
              <a:endPara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178" name="TextBox 2">
              <a:extLst>
                <a:ext uri="{FF2B5EF4-FFF2-40B4-BE49-F238E27FC236}">
                  <a16:creationId xmlns:a16="http://schemas.microsoft.com/office/drawing/2014/main" id="{20596A0D-E1E2-4EE3-B9DC-25C13E48A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996" y="2546091"/>
              <a:ext cx="4510665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Colleen Clarke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Senior Vice President, Surety &amp; Trade Relations, Roanoke Insurance Group Inc.</a:t>
              </a:r>
            </a:p>
          </p:txBody>
        </p:sp>
        <p:sp>
          <p:nvSpPr>
            <p:cNvPr id="7179" name="TextBox 2">
              <a:extLst>
                <a:ext uri="{FF2B5EF4-FFF2-40B4-BE49-F238E27FC236}">
                  <a16:creationId xmlns:a16="http://schemas.microsoft.com/office/drawing/2014/main" id="{E3473627-BE83-4E82-ACF4-448AED837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996" y="2006600"/>
              <a:ext cx="46691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Panelists: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180" name="TextBox 13">
              <a:extLst>
                <a:ext uri="{FF2B5EF4-FFF2-40B4-BE49-F238E27FC236}">
                  <a16:creationId xmlns:a16="http://schemas.microsoft.com/office/drawing/2014/main" id="{2E6B1392-B92F-49F4-ACEC-738E2FDF6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7584" y="2538143"/>
              <a:ext cx="458338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Patrice Lafayette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Regional Vice President, Roanoke Insurance Group Inc.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894D8C-EA0A-3E6C-216B-F35115374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8114" y="2653886"/>
              <a:ext cx="1" cy="3073127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6FB95A4C-E40C-D226-AC48-B15F71EED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263" y="3514229"/>
            <a:ext cx="341682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Sandy Langford-Coty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NCBFAA Customs Committee Chair; Director of Operational Development, A.N. Deringer, Inc.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D5EBC92-CDF6-6A24-EB3F-CCE2CAFF54F5}"/>
              </a:ext>
            </a:extLst>
          </p:cNvPr>
          <p:cNvSpPr/>
          <p:nvPr/>
        </p:nvSpPr>
        <p:spPr>
          <a:xfrm>
            <a:off x="0" y="2460957"/>
            <a:ext cx="9144000" cy="36225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158DD2-9E03-4071-F425-F3EBA82AF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Oswald" pitchFamily="2" charset="0"/>
              </a:rPr>
              <a:t>Managing Bond Sufficiency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EA400D-C057-3C7E-E7A9-502F430180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9360" y="4140210"/>
            <a:ext cx="1244975" cy="273808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chivo" pitchFamily="2" charset="0"/>
                <a:cs typeface="Archivo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www.cbp.gov</a:t>
            </a:r>
            <a:r>
              <a:rPr lang="en-US" sz="1200" dirty="0">
                <a:solidFill>
                  <a:schemeClr val="bg2"/>
                </a:solidFill>
                <a:latin typeface="Archivo" pitchFamily="2" charset="0"/>
                <a:cs typeface="Archivo" pitchFamily="2" charset="0"/>
              </a:rPr>
              <a:t> </a:t>
            </a:r>
            <a:endParaRPr lang="en-US" dirty="0">
              <a:solidFill>
                <a:schemeClr val="bg2"/>
              </a:solidFill>
              <a:latin typeface="Archivo" pitchFamily="2" charset="0"/>
              <a:cs typeface="Archivo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629D02-FF8E-D171-1398-BA96935EF228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26677" y="3649960"/>
            <a:ext cx="1710339" cy="516390"/>
          </a:xfrm>
        </p:spPr>
        <p:txBody>
          <a:bodyPr/>
          <a:lstStyle/>
          <a:p>
            <a:pPr algn="ctr"/>
            <a:r>
              <a:rPr lang="en-US" dirty="0">
                <a:latin typeface="Archivo" pitchFamily="2" charset="0"/>
                <a:cs typeface="Archivo" pitchFamily="2" charset="0"/>
              </a:rPr>
              <a:t>CBP Current Bond formulas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C6C03A-3C9F-36FB-33E3-36EF60AD355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3825106" y="3649960"/>
            <a:ext cx="1492399" cy="516391"/>
          </a:xfrm>
        </p:spPr>
        <p:txBody>
          <a:bodyPr/>
          <a:lstStyle/>
          <a:p>
            <a:pPr algn="ctr"/>
            <a:r>
              <a:rPr lang="en-US" dirty="0">
                <a:latin typeface="Archivo" pitchFamily="2" charset="0"/>
                <a:cs typeface="Archivo" pitchFamily="2" charset="0"/>
              </a:rPr>
              <a:t>Informed compliance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EC05FF-81C3-6168-8CA3-0621BFE7EDB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5479436" y="3649960"/>
            <a:ext cx="1653188" cy="622256"/>
          </a:xfrm>
        </p:spPr>
        <p:txBody>
          <a:bodyPr/>
          <a:lstStyle/>
          <a:p>
            <a:pPr algn="ctr"/>
            <a:r>
              <a:rPr lang="en-US" dirty="0">
                <a:latin typeface="Archivo" pitchFamily="2" charset="0"/>
                <a:cs typeface="Archivo" pitchFamily="2" charset="0"/>
              </a:rPr>
              <a:t>Surety Saturation alert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E98C887-51D0-EC84-F1AF-494D93AB7BF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492738" y="4285788"/>
            <a:ext cx="732765" cy="516391"/>
          </a:xfrm>
        </p:spPr>
        <p:txBody>
          <a:bodyPr/>
          <a:lstStyle/>
          <a:p>
            <a:pPr algn="ctr"/>
            <a:r>
              <a:rPr lang="en-US" sz="1200" dirty="0">
                <a:latin typeface="Archivo" pitchFamily="2" charset="0"/>
                <a:cs typeface="Archivo" pitchFamily="2" charset="0"/>
              </a:rPr>
              <a:t>Last/Next 12 Months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ECFFB63-9D18-53D7-BCDC-CA4347D66BA1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2170776" y="3649960"/>
            <a:ext cx="1420570" cy="622256"/>
          </a:xfrm>
        </p:spPr>
        <p:txBody>
          <a:bodyPr/>
          <a:lstStyle/>
          <a:p>
            <a:pPr algn="ctr"/>
            <a:r>
              <a:rPr lang="en-US" dirty="0">
                <a:latin typeface="Archivo" pitchFamily="2" charset="0"/>
                <a:cs typeface="Archivo" pitchFamily="2" charset="0"/>
              </a:rPr>
              <a:t>10% total duties, taxes &amp; fees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3201C95-811B-6239-B075-58665E0C4772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460284" y="3649960"/>
            <a:ext cx="1022795" cy="516391"/>
          </a:xfrm>
        </p:spPr>
        <p:txBody>
          <a:bodyPr/>
          <a:lstStyle/>
          <a:p>
            <a:pPr algn="ctr"/>
            <a:r>
              <a:rPr lang="en-US" dirty="0">
                <a:latin typeface="Archivo" pitchFamily="2" charset="0"/>
                <a:cs typeface="Archivo" pitchFamily="2" charset="0"/>
              </a:rPr>
              <a:t>Don’t wait!</a:t>
            </a:r>
          </a:p>
        </p:txBody>
      </p:sp>
      <p:pic>
        <p:nvPicPr>
          <p:cNvPr id="24" name="Graphic 23" descr="Abacus outline">
            <a:extLst>
              <a:ext uri="{FF2B5EF4-FFF2-40B4-BE49-F238E27FC236}">
                <a16:creationId xmlns:a16="http://schemas.microsoft.com/office/drawing/2014/main" id="{9FAC4E8A-D879-0593-C46F-FCCD9A32F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716" y="2827542"/>
            <a:ext cx="744263" cy="744263"/>
          </a:xfrm>
          <a:prstGeom prst="rect">
            <a:avLst/>
          </a:prstGeom>
        </p:spPr>
      </p:pic>
      <p:pic>
        <p:nvPicPr>
          <p:cNvPr id="25" name="Graphic 24" descr="Money outline">
            <a:extLst>
              <a:ext uri="{FF2B5EF4-FFF2-40B4-BE49-F238E27FC236}">
                <a16:creationId xmlns:a16="http://schemas.microsoft.com/office/drawing/2014/main" id="{90583E3B-CD19-B7BD-50AB-686BAF0B1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8930" y="2753548"/>
            <a:ext cx="744263" cy="744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254A3-6236-5A41-59F5-1620FD6DA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" y="0"/>
            <a:ext cx="9143999" cy="6858000"/>
          </a:xfrm>
          <a:prstGeom prst="rect">
            <a:avLst/>
          </a:prstGeom>
        </p:spPr>
      </p:pic>
      <p:pic>
        <p:nvPicPr>
          <p:cNvPr id="26" name="Graphic 25" descr="Court outline">
            <a:extLst>
              <a:ext uri="{FF2B5EF4-FFF2-40B4-BE49-F238E27FC236}">
                <a16:creationId xmlns:a16="http://schemas.microsoft.com/office/drawing/2014/main" id="{F35E258F-A94B-2CE4-16DC-7B875CA6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199174" y="2809044"/>
            <a:ext cx="744263" cy="744263"/>
          </a:xfrm>
          <a:prstGeom prst="rect">
            <a:avLst/>
          </a:prstGeom>
        </p:spPr>
      </p:pic>
      <p:pic>
        <p:nvPicPr>
          <p:cNvPr id="27" name="Graphic 26" descr="Hourglass Finished outline">
            <a:extLst>
              <a:ext uri="{FF2B5EF4-FFF2-40B4-BE49-F238E27FC236}">
                <a16:creationId xmlns:a16="http://schemas.microsoft.com/office/drawing/2014/main" id="{6B66254A-36CE-02EE-7705-E976D5F44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9550" y="2790545"/>
            <a:ext cx="744263" cy="744263"/>
          </a:xfrm>
          <a:prstGeom prst="rect">
            <a:avLst/>
          </a:prstGeom>
        </p:spPr>
      </p:pic>
      <p:pic>
        <p:nvPicPr>
          <p:cNvPr id="28" name="Graphic 27" descr="Warning outline">
            <a:extLst>
              <a:ext uri="{FF2B5EF4-FFF2-40B4-BE49-F238E27FC236}">
                <a16:creationId xmlns:a16="http://schemas.microsoft.com/office/drawing/2014/main" id="{299BE3E8-F682-B9D8-0350-5A2747A710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33899" y="2772046"/>
            <a:ext cx="744263" cy="744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DF3C8-18A1-A2ED-3982-CE9C7056B5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" y="1355769"/>
            <a:ext cx="8991600" cy="517922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242D9660-801D-415E-8B19-D29265C8A5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265" y="326073"/>
            <a:ext cx="2571428" cy="5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3DE1E-CECD-D58B-4B97-76079EE61E2C}"/>
              </a:ext>
            </a:extLst>
          </p:cNvPr>
          <p:cNvSpPr txBox="1"/>
          <p:nvPr/>
        </p:nvSpPr>
        <p:spPr>
          <a:xfrm>
            <a:off x="211437" y="1438850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Managing Bond Sufficiency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E666BB4E-4BEA-83AB-E2BA-7F847C6947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9285" y="422991"/>
            <a:ext cx="2081997" cy="453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620FBC-92D8-081B-6399-DE3C11E9CBBF}"/>
              </a:ext>
            </a:extLst>
          </p:cNvPr>
          <p:cNvSpPr/>
          <p:nvPr/>
        </p:nvSpPr>
        <p:spPr>
          <a:xfrm>
            <a:off x="211437" y="1981200"/>
            <a:ext cx="8780163" cy="185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A0E9C2-4A2A-7168-A2D2-EA1CA845E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078" y="2046699"/>
            <a:ext cx="8991600" cy="36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1D68E-348F-F79A-7BFD-3B824677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1ED9FA-BBAD-A338-4C50-499651481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54" y="1760180"/>
            <a:ext cx="9144000" cy="517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1A373-05F4-D38A-B91D-9B9B3AAA119C}"/>
              </a:ext>
            </a:extLst>
          </p:cNvPr>
          <p:cNvSpPr txBox="1"/>
          <p:nvPr/>
        </p:nvSpPr>
        <p:spPr>
          <a:xfrm>
            <a:off x="315159" y="1839521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More Best Practices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322E2-5D84-8005-C4D4-D5CE28707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5" y="0"/>
            <a:ext cx="9158655" cy="6858000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2A35399-1690-5BA0-3B09-1E5EC51C6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19791"/>
            <a:ext cx="2571428" cy="557143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0D502580-96E1-3B4D-07B5-113D42CFE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203" y="521146"/>
            <a:ext cx="2081997" cy="453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C02F7-765A-CB29-4C1C-7374E2B154AF}"/>
              </a:ext>
            </a:extLst>
          </p:cNvPr>
          <p:cNvSpPr txBox="1"/>
          <p:nvPr/>
        </p:nvSpPr>
        <p:spPr>
          <a:xfrm>
            <a:off x="304800" y="1136627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More Best Practices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43F85-9952-4B3A-1C2C-EA0912F1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3" y="1355918"/>
            <a:ext cx="9144000" cy="517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E3639-FC9C-40E5-906F-1BB4D8AFFC4D}"/>
              </a:ext>
            </a:extLst>
          </p:cNvPr>
          <p:cNvSpPr txBox="1"/>
          <p:nvPr/>
        </p:nvSpPr>
        <p:spPr>
          <a:xfrm>
            <a:off x="322486" y="1434144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Bond Amount Calculation - Analytical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A630EEA-E284-C465-7FD7-621AD2F7AC7F}"/>
              </a:ext>
            </a:extLst>
          </p:cNvPr>
          <p:cNvSpPr txBox="1">
            <a:spLocks/>
          </p:cNvSpPr>
          <p:nvPr/>
        </p:nvSpPr>
        <p:spPr>
          <a:xfrm>
            <a:off x="1866589" y="2556445"/>
            <a:ext cx="2996276" cy="5051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latin typeface="Archivo" pitchFamily="2" charset="0"/>
                <a:cs typeface="Archivo" pitchFamily="2" charset="0"/>
              </a:rPr>
              <a:t>10% of total duties + taxes + fees paid in previous 12 months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D0CC15A-8940-C0A8-5165-1E0C7C495072}"/>
              </a:ext>
            </a:extLst>
          </p:cNvPr>
          <p:cNvSpPr txBox="1">
            <a:spLocks/>
          </p:cNvSpPr>
          <p:nvPr/>
        </p:nvSpPr>
        <p:spPr>
          <a:xfrm>
            <a:off x="3073862" y="3309607"/>
            <a:ext cx="2996276" cy="817074"/>
          </a:xfrm>
          <a:prstGeom prst="rect">
            <a:avLst/>
          </a:prstGeom>
        </p:spPr>
        <p:txBody>
          <a:bodyPr vert="horz" lIns="0" tIns="34290" rIns="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chivo" pitchFamily="2" charset="0"/>
                <a:cs typeface="Archivo" pitchFamily="2" charset="0"/>
              </a:rPr>
              <a:t>10% of unpaid/not protested bills less than 210 days OR protested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4C1F764-DBD6-B3F8-3B64-8F2C5C775E70}"/>
              </a:ext>
            </a:extLst>
          </p:cNvPr>
          <p:cNvSpPr txBox="1">
            <a:spLocks/>
          </p:cNvSpPr>
          <p:nvPr/>
        </p:nvSpPr>
        <p:spPr>
          <a:xfrm>
            <a:off x="4251952" y="4122106"/>
            <a:ext cx="3364806" cy="505158"/>
          </a:xfrm>
          <a:prstGeom prst="rect">
            <a:avLst/>
          </a:prstGeom>
        </p:spPr>
        <p:txBody>
          <a:bodyPr vert="horz" lIns="0" tIns="34290" rIns="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chivo" pitchFamily="2" charset="0"/>
                <a:cs typeface="Archivo" pitchFamily="2" charset="0"/>
              </a:rPr>
              <a:t>$ for $ of delinquent &amp; not paid bills greater than 210 days OR denied protest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E716AF3-4155-DBF6-58D9-EC542083A1E2}"/>
              </a:ext>
            </a:extLst>
          </p:cNvPr>
          <p:cNvSpPr txBox="1">
            <a:spLocks/>
          </p:cNvSpPr>
          <p:nvPr/>
        </p:nvSpPr>
        <p:spPr>
          <a:xfrm>
            <a:off x="5464354" y="5177853"/>
            <a:ext cx="3146732" cy="505158"/>
          </a:xfrm>
          <a:prstGeom prst="rect">
            <a:avLst/>
          </a:prstGeom>
        </p:spPr>
        <p:txBody>
          <a:bodyPr vert="horz" lIns="0" tIns="34290" rIns="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chivo" pitchFamily="2" charset="0"/>
                <a:cs typeface="Archivo" pitchFamily="2" charset="0"/>
              </a:rPr>
              <a:t>$ for $ unpaid debit vouchers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5C7CAD-911D-4CC6-298B-45EA2B23CFC5}"/>
              </a:ext>
            </a:extLst>
          </p:cNvPr>
          <p:cNvSpPr/>
          <p:nvPr/>
        </p:nvSpPr>
        <p:spPr>
          <a:xfrm>
            <a:off x="1167493" y="2522759"/>
            <a:ext cx="548640" cy="548640"/>
          </a:xfrm>
          <a:prstGeom prst="ellipse">
            <a:avLst/>
          </a:prstGeom>
          <a:solidFill>
            <a:srgbClr val="005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2"/>
                </a:solidFill>
                <a:latin typeface="Oswald" pitchFamily="2" charset="0"/>
              </a:rPr>
              <a:t>a</a:t>
            </a:r>
            <a:endParaRPr lang="en-US" sz="1350" b="1" dirty="0">
              <a:solidFill>
                <a:schemeClr val="bg2"/>
              </a:solidFill>
              <a:latin typeface="Oswald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0429FC-522F-DB65-E301-40704AF8639A}"/>
              </a:ext>
            </a:extLst>
          </p:cNvPr>
          <p:cNvSpPr/>
          <p:nvPr/>
        </p:nvSpPr>
        <p:spPr>
          <a:xfrm>
            <a:off x="2327516" y="3309835"/>
            <a:ext cx="548640" cy="550268"/>
          </a:xfrm>
          <a:prstGeom prst="ellipse">
            <a:avLst/>
          </a:prstGeom>
          <a:solidFill>
            <a:srgbClr val="005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2"/>
                </a:solidFill>
                <a:latin typeface="Oswald" pitchFamily="2" charset="0"/>
              </a:rPr>
              <a:t>b</a:t>
            </a:r>
            <a:endParaRPr lang="en-US" sz="1350" b="1" dirty="0">
              <a:solidFill>
                <a:schemeClr val="bg2"/>
              </a:solidFill>
              <a:latin typeface="Oswald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8B7AEF-3F84-824B-8390-77397BFC08AD}"/>
              </a:ext>
            </a:extLst>
          </p:cNvPr>
          <p:cNvSpPr/>
          <p:nvPr/>
        </p:nvSpPr>
        <p:spPr>
          <a:xfrm>
            <a:off x="3409860" y="4182352"/>
            <a:ext cx="548640" cy="548640"/>
          </a:xfrm>
          <a:prstGeom prst="ellipse">
            <a:avLst/>
          </a:prstGeom>
          <a:solidFill>
            <a:srgbClr val="005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2"/>
                </a:solidFill>
                <a:latin typeface="Oswald" pitchFamily="2" charset="0"/>
              </a:rPr>
              <a:t>c</a:t>
            </a:r>
            <a:endParaRPr lang="en-US" sz="1350" b="1" dirty="0">
              <a:solidFill>
                <a:schemeClr val="bg2"/>
              </a:solidFill>
              <a:latin typeface="Oswald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38FED9-B773-AC63-DD73-6E6C91E6EAFB}"/>
              </a:ext>
            </a:extLst>
          </p:cNvPr>
          <p:cNvSpPr/>
          <p:nvPr/>
        </p:nvSpPr>
        <p:spPr>
          <a:xfrm>
            <a:off x="1523653" y="3167605"/>
            <a:ext cx="68587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CEEC4F-3DDA-A01C-04C4-2E4354368ADE}"/>
              </a:ext>
            </a:extLst>
          </p:cNvPr>
          <p:cNvSpPr/>
          <p:nvPr/>
        </p:nvSpPr>
        <p:spPr>
          <a:xfrm>
            <a:off x="2601836" y="4136445"/>
            <a:ext cx="68587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AB0763-95F4-3B0B-EB29-AE2469AF19BE}"/>
              </a:ext>
            </a:extLst>
          </p:cNvPr>
          <p:cNvSpPr/>
          <p:nvPr/>
        </p:nvSpPr>
        <p:spPr>
          <a:xfrm>
            <a:off x="3792249" y="4999437"/>
            <a:ext cx="68587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+</a:t>
            </a:r>
          </a:p>
        </p:txBody>
      </p:sp>
      <p:pic>
        <p:nvPicPr>
          <p:cNvPr id="12" name="Picture 2" descr="Stacks of cash | Xenon Academy">
            <a:extLst>
              <a:ext uri="{FF2B5EF4-FFF2-40B4-BE49-F238E27FC236}">
                <a16:creationId xmlns:a16="http://schemas.microsoft.com/office/drawing/2014/main" id="{3E4F30AE-F801-9EEE-01EE-64D459716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4613"/>
          <a:stretch/>
        </p:blipFill>
        <p:spPr bwMode="auto">
          <a:xfrm>
            <a:off x="302222" y="4238996"/>
            <a:ext cx="2242773" cy="16647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410D882-A1CA-3A72-50FD-D3BEFB1D0E41}"/>
              </a:ext>
            </a:extLst>
          </p:cNvPr>
          <p:cNvSpPr/>
          <p:nvPr/>
        </p:nvSpPr>
        <p:spPr>
          <a:xfrm>
            <a:off x="4665880" y="5071366"/>
            <a:ext cx="548640" cy="548640"/>
          </a:xfrm>
          <a:prstGeom prst="ellipse">
            <a:avLst/>
          </a:prstGeom>
          <a:solidFill>
            <a:srgbClr val="005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2"/>
                </a:solidFill>
                <a:latin typeface="Oswald" pitchFamily="2" charset="0"/>
              </a:rPr>
              <a:t>d</a:t>
            </a:r>
            <a:endParaRPr lang="en-US" sz="1350" b="1" dirty="0">
              <a:solidFill>
                <a:schemeClr val="bg2"/>
              </a:solidFill>
              <a:latin typeface="Oswa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29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9798-C30F-DFB7-B776-89D0CE262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74EC1-932F-FADC-715D-1C7802F5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359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9068A-94D3-69C5-3940-86096DFE6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" y="1143000"/>
            <a:ext cx="8983500" cy="517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97FD2-3993-2396-2E94-D9B643064E07}"/>
              </a:ext>
            </a:extLst>
          </p:cNvPr>
          <p:cNvSpPr txBox="1"/>
          <p:nvPr/>
        </p:nvSpPr>
        <p:spPr>
          <a:xfrm>
            <a:off x="315159" y="1222341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CBP Monthly Review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1A651C9-04CF-61F8-BD15-1CB2251DD7D7}"/>
              </a:ext>
            </a:extLst>
          </p:cNvPr>
          <p:cNvSpPr txBox="1">
            <a:spLocks/>
          </p:cNvSpPr>
          <p:nvPr/>
        </p:nvSpPr>
        <p:spPr>
          <a:xfrm>
            <a:off x="380999" y="1828800"/>
            <a:ext cx="4055401" cy="3920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/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DengXian" panose="02010600030101010101" pitchFamily="2" charset="-122"/>
                <a:cs typeface="Archivo" pitchFamily="2" charset="0"/>
              </a:rPr>
              <a:t>Total Duties, Taxes &amp; Fees (DTF) paid or payable for last 12 months is compared to each bond amount.</a:t>
            </a:r>
          </a:p>
          <a:p>
            <a:pPr marL="257175"/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DengXian" panose="02010600030101010101" pitchFamily="2" charset="-122"/>
                <a:cs typeface="Archivo" pitchFamily="2" charset="0"/>
              </a:rPr>
              <a:t>If found to be insufficient, a letter is issued indicating the bond amount required.</a:t>
            </a:r>
          </a:p>
          <a:p>
            <a:pPr marL="257175"/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DengXian" panose="02010600030101010101" pitchFamily="2" charset="-122"/>
                <a:cs typeface="Archivo" pitchFamily="2" charset="0"/>
              </a:rPr>
              <a:t>CBP suggests forecasting the future 12 months of DTF payable</a:t>
            </a:r>
          </a:p>
          <a:p>
            <a:pPr marL="257175"/>
            <a:r>
              <a:rPr lang="en-US" sz="1650" b="1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DengXian" panose="02010600030101010101" pitchFamily="2" charset="-122"/>
                <a:cs typeface="Archivo" pitchFamily="2" charset="0"/>
              </a:rPr>
              <a:t>Importer must terminate within 15 days and replace the bond effective 30 days after the date of the letter.</a:t>
            </a:r>
          </a:p>
          <a:p>
            <a:pPr marL="257175"/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DengXian" panose="02010600030101010101" pitchFamily="2" charset="-122"/>
                <a:cs typeface="Archivo" pitchFamily="2" charset="0"/>
              </a:rPr>
              <a:t>If a bond is grossly insufficient, they can render it insufficient immediately.</a:t>
            </a:r>
          </a:p>
          <a:p>
            <a:pPr marL="257175"/>
            <a:endParaRPr lang="en-US" sz="1650" dirty="0">
              <a:solidFill>
                <a:schemeClr val="tx2">
                  <a:lumMod val="75000"/>
                </a:schemeClr>
              </a:solidFill>
              <a:latin typeface="Archivo" pitchFamily="2" charset="0"/>
              <a:cs typeface="Archiv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8BD69-E1B5-918E-EF26-1417C2506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598" y="2026750"/>
            <a:ext cx="4055402" cy="3722648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A8667AA8-CDD7-B845-14C5-E69E1D4B0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51032"/>
            <a:ext cx="2571428" cy="557143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0FD2220D-18A2-5341-3EED-1F57F1893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174" y="403837"/>
            <a:ext cx="2081997" cy="453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52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38330-4EC4-B008-7E45-D49B6FB9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D6D6B-9051-3607-7C5F-4B084CF7A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359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A0645-3F45-A7F8-2FD9-48A2191E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95400"/>
            <a:ext cx="8941274" cy="51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8CE5B2-95F8-5AAB-B9F2-EF1ECFFDB66E}"/>
              </a:ext>
            </a:extLst>
          </p:cNvPr>
          <p:cNvSpPr txBox="1"/>
          <p:nvPr/>
        </p:nvSpPr>
        <p:spPr>
          <a:xfrm>
            <a:off x="386596" y="1323950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Tips on Calculating Bond Amounts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624BD-7CF2-1B3F-31E4-278287DE3808}"/>
              </a:ext>
            </a:extLst>
          </p:cNvPr>
          <p:cNvSpPr txBox="1"/>
          <p:nvPr/>
        </p:nvSpPr>
        <p:spPr>
          <a:xfrm>
            <a:off x="1250032" y="2633786"/>
            <a:ext cx="3098338" cy="523628"/>
          </a:xfrm>
          <a:prstGeom prst="rect">
            <a:avLst/>
          </a:prstGeom>
        </p:spPr>
        <p:txBody>
          <a:bodyPr wrap="square" lIns="27432" tIns="27432" rIns="27432" bIns="27432">
            <a:noAutofit/>
          </a:bodyPr>
          <a:lstStyle>
            <a:lvl1pPr lvl="0" algn="just" defTabSz="914400">
              <a:lnSpc>
                <a:spcPct val="140000"/>
              </a:lnSpc>
              <a:defRPr sz="160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575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Lato Regular"/>
                <a:cs typeface="Lato Regular"/>
              </a:rPr>
              <a:t>Project next 12 months of duties, taxes &amp; fees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12556-6F68-AD67-2ABB-7737A3BE423A}"/>
              </a:ext>
            </a:extLst>
          </p:cNvPr>
          <p:cNvSpPr txBox="1"/>
          <p:nvPr/>
        </p:nvSpPr>
        <p:spPr>
          <a:xfrm>
            <a:off x="1265272" y="3776786"/>
            <a:ext cx="2913328" cy="523628"/>
          </a:xfrm>
          <a:prstGeom prst="rect">
            <a:avLst/>
          </a:prstGeom>
        </p:spPr>
        <p:txBody>
          <a:bodyPr wrap="square" lIns="27432" tIns="27432" rIns="27432" bIns="27432">
            <a:noAutofit/>
          </a:bodyPr>
          <a:lstStyle>
            <a:lvl1pPr lvl="0" algn="just" defTabSz="914400">
              <a:lnSpc>
                <a:spcPct val="140000"/>
              </a:lnSpc>
              <a:defRPr sz="160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575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Lato Regular"/>
                <a:cs typeface="Lato Regular"/>
              </a:rPr>
              <a:t>Account for special tariffs, timing of tariff changes, import volume, classification review,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CA9B2-D0AC-129E-CE69-4DE222FC29FD}"/>
              </a:ext>
            </a:extLst>
          </p:cNvPr>
          <p:cNvSpPr txBox="1"/>
          <p:nvPr/>
        </p:nvSpPr>
        <p:spPr>
          <a:xfrm>
            <a:off x="1250034" y="4997610"/>
            <a:ext cx="3098338" cy="523628"/>
          </a:xfrm>
          <a:prstGeom prst="rect">
            <a:avLst/>
          </a:prstGeom>
        </p:spPr>
        <p:txBody>
          <a:bodyPr wrap="square" lIns="27432" tIns="27432" rIns="27432" bIns="27432">
            <a:noAutofit/>
          </a:bodyPr>
          <a:lstStyle>
            <a:lvl1pPr lvl="0" algn="just" defTabSz="914400">
              <a:lnSpc>
                <a:spcPct val="140000"/>
              </a:lnSpc>
              <a:defRPr sz="1600">
                <a:solidFill>
                  <a:schemeClr val="tx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algn="just">
              <a:defRPr sz="2000">
                <a:solidFill>
                  <a:srgbClr val="7C7F8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575" dirty="0">
                <a:solidFill>
                  <a:schemeClr val="tx2">
                    <a:lumMod val="75000"/>
                  </a:schemeClr>
                </a:solidFill>
                <a:latin typeface="Archivo" panose="020B0503020202020B04"/>
                <a:ea typeface="Lato Regular"/>
                <a:cs typeface="Lato Regular"/>
              </a:rPr>
              <a:t>Consider higher bond amount;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Risk of overestimating is less than underestimating</a:t>
            </a:r>
          </a:p>
          <a:p>
            <a:pPr algn="l">
              <a:lnSpc>
                <a:spcPct val="100000"/>
              </a:lnSpc>
            </a:pPr>
            <a:endParaRPr lang="en-US" sz="1350" i="1" dirty="0">
              <a:solidFill>
                <a:schemeClr val="tx2">
                  <a:lumMod val="75000"/>
                </a:schemeClr>
              </a:solidFill>
              <a:latin typeface="Archivo" panose="020B0503020202020B04"/>
              <a:ea typeface="Lato Regular"/>
              <a:cs typeface="Lato Regular"/>
            </a:endParaRPr>
          </a:p>
        </p:txBody>
      </p:sp>
      <p:sp>
        <p:nvSpPr>
          <p:cNvPr id="10" name="Shape 126">
            <a:extLst>
              <a:ext uri="{FF2B5EF4-FFF2-40B4-BE49-F238E27FC236}">
                <a16:creationId xmlns:a16="http://schemas.microsoft.com/office/drawing/2014/main" id="{1578AF32-F0F6-08D2-E04E-23067F407B63}"/>
              </a:ext>
            </a:extLst>
          </p:cNvPr>
          <p:cNvSpPr>
            <a:spLocks noChangeAspect="1"/>
          </p:cNvSpPr>
          <p:nvPr/>
        </p:nvSpPr>
        <p:spPr>
          <a:xfrm>
            <a:off x="556624" y="2415540"/>
            <a:ext cx="480060" cy="480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264C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 dirty="0">
              <a:latin typeface="Lato Regular"/>
              <a:ea typeface="Lato Regular"/>
              <a:cs typeface="Lato Regular"/>
            </a:endParaRPr>
          </a:p>
        </p:txBody>
      </p:sp>
      <p:sp>
        <p:nvSpPr>
          <p:cNvPr id="11" name="Shape 126">
            <a:extLst>
              <a:ext uri="{FF2B5EF4-FFF2-40B4-BE49-F238E27FC236}">
                <a16:creationId xmlns:a16="http://schemas.microsoft.com/office/drawing/2014/main" id="{4EF569ED-D1C7-35B8-00AA-E666C5B8B58E}"/>
              </a:ext>
            </a:extLst>
          </p:cNvPr>
          <p:cNvSpPr>
            <a:spLocks noChangeAspect="1"/>
          </p:cNvSpPr>
          <p:nvPr/>
        </p:nvSpPr>
        <p:spPr>
          <a:xfrm>
            <a:off x="545476" y="3558540"/>
            <a:ext cx="480060" cy="480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264C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dirty="0">
              <a:latin typeface="Lato Regular"/>
              <a:ea typeface="Lato Regular"/>
              <a:cs typeface="Lato Regular"/>
            </a:endParaRPr>
          </a:p>
        </p:txBody>
      </p:sp>
      <p:sp>
        <p:nvSpPr>
          <p:cNvPr id="12" name="Shape 126">
            <a:extLst>
              <a:ext uri="{FF2B5EF4-FFF2-40B4-BE49-F238E27FC236}">
                <a16:creationId xmlns:a16="http://schemas.microsoft.com/office/drawing/2014/main" id="{E844C19F-56A2-E5F4-651E-A91D8988FABB}"/>
              </a:ext>
            </a:extLst>
          </p:cNvPr>
          <p:cNvSpPr>
            <a:spLocks noChangeAspect="1"/>
          </p:cNvSpPr>
          <p:nvPr/>
        </p:nvSpPr>
        <p:spPr>
          <a:xfrm>
            <a:off x="556623" y="4676197"/>
            <a:ext cx="480060" cy="480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264C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dirty="0">
              <a:latin typeface="Lato Regular"/>
              <a:ea typeface="Lato Regular"/>
              <a:cs typeface="Lato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FE2FE-FF12-560F-F162-FCAEC570A166}"/>
              </a:ext>
            </a:extLst>
          </p:cNvPr>
          <p:cNvSpPr txBox="1"/>
          <p:nvPr/>
        </p:nvSpPr>
        <p:spPr>
          <a:xfrm>
            <a:off x="1250032" y="2353929"/>
            <a:ext cx="786273" cy="330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noAutofit/>
          </a:bodyPr>
          <a:lstStyle/>
          <a:p>
            <a:pPr defTabSz="438150" latinLnBrk="1" hangingPunct="0"/>
            <a:r>
              <a:rPr lang="en-US" dirty="0">
                <a:latin typeface="Archivo" panose="020B0503020202020B04"/>
                <a:sym typeface="Helvetica Light"/>
              </a:rPr>
              <a:t>Rule of Thumb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93C79-217A-51AC-CF9F-6F2F6F5954B4}"/>
              </a:ext>
            </a:extLst>
          </p:cNvPr>
          <p:cNvSpPr txBox="1"/>
          <p:nvPr/>
        </p:nvSpPr>
        <p:spPr>
          <a:xfrm>
            <a:off x="1265272" y="3483624"/>
            <a:ext cx="853104" cy="330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noAutofit/>
          </a:bodyPr>
          <a:lstStyle/>
          <a:p>
            <a:pPr defTabSz="438150" latinLnBrk="1" hangingPunct="0"/>
            <a:r>
              <a:rPr lang="en-US" dirty="0">
                <a:latin typeface="Archivo" panose="020B0503020202020B04"/>
                <a:sym typeface="Helvetica Light"/>
              </a:rPr>
              <a:t>Do the Math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DC007-0983-7FAB-5C6F-BF90EF142E20}"/>
              </a:ext>
            </a:extLst>
          </p:cNvPr>
          <p:cNvSpPr txBox="1"/>
          <p:nvPr/>
        </p:nvSpPr>
        <p:spPr>
          <a:xfrm>
            <a:off x="1250033" y="4716598"/>
            <a:ext cx="786273" cy="3308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noAutofit/>
          </a:bodyPr>
          <a:lstStyle/>
          <a:p>
            <a:pPr defTabSz="438150" latinLnBrk="1" hangingPunct="0"/>
            <a:r>
              <a:rPr lang="en-US" dirty="0">
                <a:latin typeface="Archivo" panose="020B0503020202020B04"/>
                <a:sym typeface="Helvetica Light"/>
              </a:rPr>
              <a:t>Over-Estimate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B2B6BF-61D3-68C9-E026-D5BE2F39B81F}"/>
              </a:ext>
            </a:extLst>
          </p:cNvPr>
          <p:cNvSpPr/>
          <p:nvPr/>
        </p:nvSpPr>
        <p:spPr>
          <a:xfrm>
            <a:off x="693661" y="2545688"/>
            <a:ext cx="205985" cy="2057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B013F3-D62C-A13B-437F-7C1656E69187}"/>
              </a:ext>
            </a:extLst>
          </p:cNvPr>
          <p:cNvSpPr/>
          <p:nvPr/>
        </p:nvSpPr>
        <p:spPr>
          <a:xfrm>
            <a:off x="685800" y="3691890"/>
            <a:ext cx="205985" cy="2057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52647A-BEAB-1BCA-35B9-82FDE5B317C5}"/>
              </a:ext>
            </a:extLst>
          </p:cNvPr>
          <p:cNvSpPr/>
          <p:nvPr/>
        </p:nvSpPr>
        <p:spPr>
          <a:xfrm>
            <a:off x="685800" y="4807641"/>
            <a:ext cx="205985" cy="2057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9212B4-1A4D-43A4-0355-D3BCDD139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5"/>
          <a:stretch/>
        </p:blipFill>
        <p:spPr>
          <a:xfrm>
            <a:off x="4873988" y="2599597"/>
            <a:ext cx="4120625" cy="33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822F2D-C113-5D3F-ED0C-6538F424AECF}"/>
              </a:ext>
            </a:extLst>
          </p:cNvPr>
          <p:cNvSpPr txBox="1"/>
          <p:nvPr/>
        </p:nvSpPr>
        <p:spPr>
          <a:xfrm>
            <a:off x="181731" y="5682820"/>
            <a:ext cx="4578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Customs Continuous Import Bond Calculator - Roanoke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907A86CB-ACD7-3C00-865E-8427DFC44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31" y="381000"/>
            <a:ext cx="2571428" cy="557143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90EC710C-771B-DC93-FC27-017B9CE23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57200"/>
            <a:ext cx="2081997" cy="453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92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AC40278-3635-5FDA-714D-6B4F77815CF0}"/>
              </a:ext>
            </a:extLst>
          </p:cNvPr>
          <p:cNvSpPr txBox="1">
            <a:spLocks/>
          </p:cNvSpPr>
          <p:nvPr/>
        </p:nvSpPr>
        <p:spPr>
          <a:xfrm>
            <a:off x="6614460" y="3631879"/>
            <a:ext cx="1994332" cy="7044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cs typeface="Mongolian Baiti" panose="03000500000000000000" pitchFamily="66" charset="0"/>
              </a:rPr>
              <a:t>Underwriting scrutiny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0A4518F-4C80-EAFC-8169-0FD8A4F24CBF}"/>
              </a:ext>
            </a:extLst>
          </p:cNvPr>
          <p:cNvSpPr txBox="1">
            <a:spLocks/>
          </p:cNvSpPr>
          <p:nvPr/>
        </p:nvSpPr>
        <p:spPr>
          <a:xfrm>
            <a:off x="6637020" y="1640854"/>
            <a:ext cx="2028278" cy="7434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ea typeface="Calibri"/>
                <a:cs typeface="Mongolian Baiti" panose="03000500000000000000" pitchFamily="66" charset="0"/>
              </a:rPr>
              <a:t>STBs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24731-ACFB-E227-88CF-9E9F0044C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54827"/>
            <a:ext cx="3266332" cy="1567308"/>
          </a:xfrm>
          <a:prstGeom prst="ellipse">
            <a:avLst/>
          </a:prstGeom>
          <a:ln w="57150">
            <a:solidFill>
              <a:srgbClr val="BF650B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0463DCA-D14E-6383-7589-823FB2598640}"/>
              </a:ext>
            </a:extLst>
          </p:cNvPr>
          <p:cNvSpPr txBox="1">
            <a:spLocks/>
          </p:cNvSpPr>
          <p:nvPr/>
        </p:nvSpPr>
        <p:spPr>
          <a:xfrm>
            <a:off x="6637020" y="2520303"/>
            <a:ext cx="1994332" cy="9494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ea typeface="Calibri"/>
                <a:cs typeface="Mongolian Baiti" panose="03000500000000000000" pitchFamily="66" charset="0"/>
              </a:rPr>
              <a:t>Stacking / Aggregate Liability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2630717-86EF-0984-7CEE-BF6593FF9A73}"/>
              </a:ext>
            </a:extLst>
          </p:cNvPr>
          <p:cNvSpPr txBox="1">
            <a:spLocks/>
          </p:cNvSpPr>
          <p:nvPr/>
        </p:nvSpPr>
        <p:spPr>
          <a:xfrm>
            <a:off x="426720" y="1611719"/>
            <a:ext cx="2468880" cy="75048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cs typeface="Mongolian Baiti" panose="03000500000000000000" pitchFamily="66" charset="0"/>
              </a:rPr>
              <a:t>No entries allowed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8A1D60A-AC3A-7761-4ABA-EE994FB7CAF4}"/>
              </a:ext>
            </a:extLst>
          </p:cNvPr>
          <p:cNvSpPr txBox="1">
            <a:spLocks/>
          </p:cNvSpPr>
          <p:nvPr/>
        </p:nvSpPr>
        <p:spPr>
          <a:xfrm>
            <a:off x="426720" y="4648200"/>
            <a:ext cx="2468880" cy="8365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/>
              <a:t>Storage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0C9FD4C-A749-07BF-EB6F-829B51E514B8}"/>
              </a:ext>
            </a:extLst>
          </p:cNvPr>
          <p:cNvSpPr txBox="1">
            <a:spLocks/>
          </p:cNvSpPr>
          <p:nvPr/>
        </p:nvSpPr>
        <p:spPr>
          <a:xfrm>
            <a:off x="437832" y="3810000"/>
            <a:ext cx="2468880" cy="7044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cs typeface="Mongolian Baiti" panose="03000500000000000000" pitchFamily="66" charset="0"/>
              </a:rPr>
              <a:t>Demurrage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ADBE99C-81B4-B040-8B0C-12CEB9E30AAF}"/>
              </a:ext>
            </a:extLst>
          </p:cNvPr>
          <p:cNvSpPr txBox="1">
            <a:spLocks/>
          </p:cNvSpPr>
          <p:nvPr/>
        </p:nvSpPr>
        <p:spPr>
          <a:xfrm>
            <a:off x="437784" y="2471713"/>
            <a:ext cx="2468977" cy="1198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ea typeface="Calibri"/>
                <a:cs typeface="Mongolian Baiti" panose="03000500000000000000" pitchFamily="66" charset="0"/>
              </a:rPr>
              <a:t>Bond grossly insufficient? Immediate shut-off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153B19-DE1D-8499-B13D-AB6B184AA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7" y="853678"/>
            <a:ext cx="8905913" cy="5179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C2CCD6-6963-CDCD-088D-E60478671387}"/>
              </a:ext>
            </a:extLst>
          </p:cNvPr>
          <p:cNvSpPr txBox="1"/>
          <p:nvPr/>
        </p:nvSpPr>
        <p:spPr>
          <a:xfrm>
            <a:off x="228600" y="890131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Risk of Failing to Increase</a:t>
            </a:r>
          </a:p>
        </p:txBody>
      </p:sp>
      <p:pic>
        <p:nvPicPr>
          <p:cNvPr id="20" name="Picture 19" descr="A close-up of a logo&#10;&#10;AI-generated content may be incorrect.">
            <a:extLst>
              <a:ext uri="{FF2B5EF4-FFF2-40B4-BE49-F238E27FC236}">
                <a16:creationId xmlns:a16="http://schemas.microsoft.com/office/drawing/2014/main" id="{BD121684-53E9-EC44-7872-5A018ED0D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28" y="197594"/>
            <a:ext cx="2571428" cy="557143"/>
          </a:xfrm>
          <a:prstGeom prst="rect">
            <a:avLst/>
          </a:prstGeom>
        </p:spPr>
      </p:pic>
      <p:pic>
        <p:nvPicPr>
          <p:cNvPr id="21" name="Picture 20" descr="A blue and black logo&#10;&#10;AI-generated content may be incorrect.">
            <a:extLst>
              <a:ext uri="{FF2B5EF4-FFF2-40B4-BE49-F238E27FC236}">
                <a16:creationId xmlns:a16="http://schemas.microsoft.com/office/drawing/2014/main" id="{4A8447C3-6AF0-C298-D4BE-92CC6EB7F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875" y="273092"/>
            <a:ext cx="2081997" cy="45341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57F9E61-BDB1-95C8-CE54-03CD055B61D6}"/>
              </a:ext>
            </a:extLst>
          </p:cNvPr>
          <p:cNvSpPr txBox="1">
            <a:spLocks/>
          </p:cNvSpPr>
          <p:nvPr/>
        </p:nvSpPr>
        <p:spPr>
          <a:xfrm>
            <a:off x="6637020" y="4627875"/>
            <a:ext cx="1994332" cy="8568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17202" tIns="58600" rIns="117202" bIns="5860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bg1"/>
                </a:solidFill>
                <a:cs typeface="Mongolian Baiti" panose="03000500000000000000" pitchFamily="66" charset="0"/>
              </a:rPr>
              <a:t>Additional Collateral?  Additional Premium?</a:t>
            </a:r>
          </a:p>
        </p:txBody>
      </p:sp>
    </p:spTree>
    <p:extLst>
      <p:ext uri="{BB962C8B-B14F-4D97-AF65-F5344CB8AC3E}">
        <p14:creationId xmlns:p14="http://schemas.microsoft.com/office/powerpoint/2010/main" val="390596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423E0-7B7D-E25E-4FE0-3F56743E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E1349-8F4D-9E4E-E420-21831CB24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-76200"/>
            <a:ext cx="9135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9BA98-0C53-5499-6574-75FB85A45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64854-33CE-70A1-52A4-F20B95BA7F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9EAD74F-7038-E070-1342-09A91AAC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8915400" cy="4876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C433D-AABE-FE78-D809-B4DC8875F44C}"/>
              </a:ext>
            </a:extLst>
          </p:cNvPr>
          <p:cNvSpPr txBox="1"/>
          <p:nvPr/>
        </p:nvSpPr>
        <p:spPr>
          <a:xfrm>
            <a:off x="-685800" y="2430372"/>
            <a:ext cx="1029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chivo" panose="020B0503020202020B04" pitchFamily="34" charset="77"/>
              </a:rPr>
              <a:t>Concerns</a:t>
            </a: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5CC917B2-FDAA-D21D-C737-488EA30FD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47443"/>
            <a:ext cx="3428571" cy="742857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E8DC90CF-161F-6627-DCFB-B25D4CEF7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7FC91-0B67-145C-017F-51568ECA99EF}"/>
              </a:ext>
            </a:extLst>
          </p:cNvPr>
          <p:cNvSpPr txBox="1"/>
          <p:nvPr/>
        </p:nvSpPr>
        <p:spPr>
          <a:xfrm>
            <a:off x="129143" y="1323507"/>
            <a:ext cx="5945386" cy="4693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endParaRPr lang="en-US" sz="1400" dirty="0">
              <a:solidFill>
                <a:schemeClr val="tx2">
                  <a:lumMod val="75000"/>
                </a:schemeClr>
              </a:solidFill>
              <a:latin typeface="Archiv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The Bond is a Financial Guarantee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If importer defaults, surety is obligated to pay</a:t>
            </a:r>
          </a:p>
          <a:p>
            <a:endParaRPr lang="en-US" sz="1500" dirty="0">
              <a:solidFill>
                <a:schemeClr val="tx2">
                  <a:lumMod val="75000"/>
                </a:schemeClr>
              </a:solidFill>
              <a:latin typeface="Archiv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Market Capacity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Surety Appetite for risk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Liquidation time frame and statute of limitations cause </a:t>
            </a:r>
            <a:b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</a:b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aggregate/stacking liability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Archiv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Importers failing to pay duty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Impacts the broker’s loss ratio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Archiv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Importers using multiple brokers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Impacts the BOR loss ratio if other brokers entries have losses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Run </a:t>
            </a:r>
            <a:r>
              <a:rPr lang="en-US" sz="1500" dirty="0" err="1">
                <a:solidFill>
                  <a:schemeClr val="tx2">
                    <a:lumMod val="75000"/>
                  </a:schemeClr>
                </a:solidFill>
                <a:latin typeface="Archivo"/>
              </a:rPr>
              <a:t>FastBond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 report of bonds where you are filing less than 100% of the entries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2">
                  <a:lumMod val="75000"/>
                </a:schemeClr>
              </a:solidFill>
              <a:latin typeface="Archiv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High Loss Ratios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Result in higher premium for the broker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Archivo"/>
              </a:rPr>
              <a:t>Lose the ability to file bonds for that surety</a:t>
            </a:r>
          </a:p>
        </p:txBody>
      </p:sp>
      <p:pic>
        <p:nvPicPr>
          <p:cNvPr id="6" name="Picture Placeholder 7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05E4C331-6B08-007A-C9E8-4F0DFC6D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98" r="26598"/>
          <a:stretch>
            <a:fillRect/>
          </a:stretch>
        </p:blipFill>
        <p:spPr>
          <a:xfrm>
            <a:off x="6110478" y="1905000"/>
            <a:ext cx="2824756" cy="3530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8E993-5657-01D1-001E-9BB12588A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3" y="1024983"/>
            <a:ext cx="8905913" cy="517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878795-E047-2526-F866-DDE2344FFB94}"/>
              </a:ext>
            </a:extLst>
          </p:cNvPr>
          <p:cNvSpPr txBox="1"/>
          <p:nvPr/>
        </p:nvSpPr>
        <p:spPr>
          <a:xfrm>
            <a:off x="226815" y="1064653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Additional Considerations</a:t>
            </a: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8739953E-9381-26EC-9079-84CDCEAA8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14" y="239124"/>
            <a:ext cx="2821185" cy="611257"/>
          </a:xfrm>
          <a:prstGeom prst="rect">
            <a:avLst/>
          </a:prstGeom>
        </p:spPr>
      </p:pic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1021A420-15E2-5083-07E6-2ED67B070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66553"/>
            <a:ext cx="2514600" cy="5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73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44A2892-F156-9F5D-FABA-4D04EDF626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58176"/>
              </p:ext>
            </p:extLst>
          </p:nvPr>
        </p:nvGraphicFramePr>
        <p:xfrm>
          <a:off x="4049" y="1875364"/>
          <a:ext cx="3657599" cy="365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F86B2B-B80F-FBDD-49E3-037DF0C2D5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666095"/>
              </p:ext>
            </p:extLst>
          </p:nvPr>
        </p:nvGraphicFramePr>
        <p:xfrm>
          <a:off x="2739149" y="1971413"/>
          <a:ext cx="3657599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FC6200D-CD98-0612-80F2-69C7FB13E3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2981681"/>
              </p:ext>
            </p:extLst>
          </p:nvPr>
        </p:nvGraphicFramePr>
        <p:xfrm>
          <a:off x="5638800" y="2071514"/>
          <a:ext cx="3657599" cy="3496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C13A5FA-8E02-7DFE-0C57-BD78919A8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3" y="1024983"/>
            <a:ext cx="8905913" cy="517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F0D7CB-4680-DBA3-8AD0-BC2669DB6858}"/>
              </a:ext>
            </a:extLst>
          </p:cNvPr>
          <p:cNvSpPr txBox="1"/>
          <p:nvPr/>
        </p:nvSpPr>
        <p:spPr>
          <a:xfrm>
            <a:off x="226815" y="1064653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Bond Loss Trends</a:t>
            </a:r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FD3DD967-364A-2A0E-48BC-BBF8BE43C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14" y="239124"/>
            <a:ext cx="2821185" cy="611257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CE5F1F6A-B7EF-F20C-FB8C-E02F8CAB79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266553"/>
            <a:ext cx="2514600" cy="5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8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488028B-F4BB-6CEC-9CD8-B6D8FA213784}"/>
              </a:ext>
            </a:extLst>
          </p:cNvPr>
          <p:cNvSpPr txBox="1">
            <a:spLocks/>
          </p:cNvSpPr>
          <p:nvPr/>
        </p:nvSpPr>
        <p:spPr>
          <a:xfrm>
            <a:off x="533400" y="1905000"/>
            <a:ext cx="6754212" cy="42922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Bond Amount / Aggregate Liability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Credit Rating (S&amp;P, D&amp;B)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Commodity/Entry Type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Duty Rate 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Liquidation History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Claims History</a:t>
            </a:r>
          </a:p>
          <a:p>
            <a:pPr marL="342900" indent="-342900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Red Flags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CBP Extensions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chivo" pitchFamily="2" charset="0"/>
              <a:cs typeface="Archivo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Late payments</a:t>
            </a:r>
          </a:p>
        </p:txBody>
      </p:sp>
      <p:pic>
        <p:nvPicPr>
          <p:cNvPr id="6" name="Picture 2" descr="Services | Inspect-right">
            <a:extLst>
              <a:ext uri="{FF2B5EF4-FFF2-40B4-BE49-F238E27FC236}">
                <a16:creationId xmlns:a16="http://schemas.microsoft.com/office/drawing/2014/main" id="{C7AFF7E9-DA88-F30A-B49C-2E7CE18D63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r="16307"/>
          <a:stretch>
            <a:fillRect/>
          </a:stretch>
        </p:blipFill>
        <p:spPr bwMode="auto">
          <a:xfrm>
            <a:off x="5625636" y="2185988"/>
            <a:ext cx="3289764" cy="37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CDC50-03C5-8FAF-DED1-A9ED595C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3" y="1024983"/>
            <a:ext cx="8905913" cy="517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642512-4C0F-050B-995D-C7D44E566061}"/>
              </a:ext>
            </a:extLst>
          </p:cNvPr>
          <p:cNvSpPr txBox="1"/>
          <p:nvPr/>
        </p:nvSpPr>
        <p:spPr>
          <a:xfrm>
            <a:off x="381000" y="10531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Underwriting Concerns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2C53CA80-6EB6-D02E-325C-309D35E8C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14" y="239124"/>
            <a:ext cx="2821185" cy="611257"/>
          </a:xfrm>
          <a:prstGeom prst="rect">
            <a:avLst/>
          </a:prstGeom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481372C5-9387-758D-BFC7-9F4D7180C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66553"/>
            <a:ext cx="2514600" cy="5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88AC941-414C-CF1D-2D25-0F1608DE4C42}"/>
              </a:ext>
            </a:extLst>
          </p:cNvPr>
          <p:cNvSpPr txBox="1">
            <a:spLocks/>
          </p:cNvSpPr>
          <p:nvPr/>
        </p:nvSpPr>
        <p:spPr>
          <a:xfrm>
            <a:off x="381000" y="1981200"/>
            <a:ext cx="10592636" cy="44746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Sureties are in the business to write bonds, not decline!</a:t>
            </a:r>
          </a:p>
          <a:p>
            <a:pPr marL="342900" indent="-342900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Importer History is key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Bond Amount / Importer Informed Compliance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Duty rate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Claims activity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Number of years writing bond</a:t>
            </a:r>
          </a:p>
          <a:p>
            <a:pPr marL="342900" indent="-342900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Broker History is a factor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Loss ratio of the broker account</a:t>
            </a:r>
          </a:p>
          <a:p>
            <a:pPr marL="342900" indent="-342900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Subjective Review</a:t>
            </a:r>
          </a:p>
          <a:p>
            <a:pPr marL="800100" lvl="1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Low risk vs financial condition</a:t>
            </a:r>
          </a:p>
          <a:p>
            <a:pPr marL="342900" indent="-342900"/>
            <a:endParaRPr lang="en-US" sz="2000" dirty="0">
              <a:solidFill>
                <a:schemeClr val="tx2">
                  <a:lumMod val="75000"/>
                </a:schemeClr>
              </a:solidFill>
              <a:latin typeface="Archivo" pitchFamily="2" charset="0"/>
              <a:cs typeface="Archiv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876E4-901C-F5CF-A8F6-0CA5E6E1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3" y="1024983"/>
            <a:ext cx="8905913" cy="51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03B7F9-9D90-0639-D9DF-C1D6BFD5798D}"/>
              </a:ext>
            </a:extLst>
          </p:cNvPr>
          <p:cNvSpPr txBox="1"/>
          <p:nvPr/>
        </p:nvSpPr>
        <p:spPr>
          <a:xfrm>
            <a:off x="381000" y="10531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Common Sense Approach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D3AAC058-4AD1-1288-E342-30A10E566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14" y="239124"/>
            <a:ext cx="2821185" cy="611257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4AF608C2-C933-08C7-0F7B-52F584FC3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266553"/>
            <a:ext cx="2514600" cy="5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5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pic>
        <p:nvPicPr>
          <p:cNvPr id="7" name="Picture 6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DCAE5295-D77B-93FF-C6E3-68FDE20B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4" y="864049"/>
            <a:ext cx="8816340" cy="5891901"/>
          </a:xfrm>
          <a:prstGeom prst="rect">
            <a:avLst/>
          </a:prstGeo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C7E27F98-0B45-32CF-8693-55BFFADA9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473743"/>
            <a:ext cx="3428571" cy="742857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7EB99457-5E2B-E4D7-486B-26ECE068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542895"/>
            <a:ext cx="2775996" cy="604551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0905D87-F917-0367-A268-5AA210A3E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182" y="1190394"/>
            <a:ext cx="2844608" cy="5277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939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5C85"/>
                </a:solidFill>
                <a:latin typeface="Oswald Light" pitchFamily="2" charset="77"/>
              </a:rPr>
              <a:t>“Under Pressure”</a:t>
            </a:r>
            <a:br>
              <a:rPr lang="en-US" sz="4800" b="1" dirty="0">
                <a:solidFill>
                  <a:srgbClr val="005C85"/>
                </a:solidFill>
                <a:latin typeface="Oswald Light" pitchFamily="2" charset="77"/>
              </a:rPr>
            </a:br>
            <a:r>
              <a:rPr lang="en-US" sz="4400" b="1" dirty="0">
                <a:solidFill>
                  <a:srgbClr val="005C85"/>
                </a:solidFill>
                <a:latin typeface="Oswald Light" pitchFamily="2" charset="77"/>
              </a:rPr>
              <a:t>Trade Remedy Tariffs &amp; Bond Sufficiency</a:t>
            </a:r>
            <a:br>
              <a:rPr lang="en-US" sz="4400" b="1" dirty="0">
                <a:solidFill>
                  <a:srgbClr val="005C85"/>
                </a:solidFill>
                <a:latin typeface="Oswald Light" pitchFamily="2" charset="77"/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D09AB-432E-6896-75CC-AFD464C31424}"/>
              </a:ext>
            </a:extLst>
          </p:cNvPr>
          <p:cNvSpPr txBox="1"/>
          <p:nvPr/>
        </p:nvSpPr>
        <p:spPr>
          <a:xfrm>
            <a:off x="259539" y="5820456"/>
            <a:ext cx="5379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chivo Medium" panose="020B0503020202020B04" pitchFamily="34" charset="77"/>
              </a:rPr>
              <a:t>April 9, 2025</a:t>
            </a:r>
          </a:p>
          <a:p>
            <a:r>
              <a:rPr lang="en-US" sz="2800" dirty="0">
                <a:solidFill>
                  <a:srgbClr val="FFFFFF"/>
                </a:solidFill>
                <a:latin typeface="Archivo Medium" panose="020B0503020202020B04" pitchFamily="34" charset="77"/>
              </a:rPr>
              <a:t>11:30am-12:00pm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68754-1FDD-9DF5-A196-B6A8D1B42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810" y="5710580"/>
            <a:ext cx="2469094" cy="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3E60D-D62A-C765-283D-4CDB0FF2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2478D-C767-7DAD-7168-2F0F02CEB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-76200"/>
            <a:ext cx="9135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293C-5894-DCCA-6E57-4B733AEDD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50F1F-71AC-A4B4-417D-5962297B6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420B4E5-2568-6C6D-4AEE-B3022B24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8915400" cy="4876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319FA-475D-1D34-857D-B134B15C0D46}"/>
              </a:ext>
            </a:extLst>
          </p:cNvPr>
          <p:cNvSpPr txBox="1"/>
          <p:nvPr/>
        </p:nvSpPr>
        <p:spPr>
          <a:xfrm>
            <a:off x="-685800" y="2430372"/>
            <a:ext cx="1029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chivo" panose="020B0503020202020B04" pitchFamily="34" charset="77"/>
              </a:rPr>
              <a:t>Questions?</a:t>
            </a:r>
            <a:endParaRPr lang="en-US" sz="4000" dirty="0">
              <a:solidFill>
                <a:schemeClr val="bg1"/>
              </a:solidFill>
              <a:latin typeface="Archivo" panose="020B0503020202020B04" pitchFamily="34" charset="77"/>
            </a:endParaRP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1D51B0A-3874-9269-9606-0C893F450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47443"/>
            <a:ext cx="3428571" cy="742857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1F275D71-D4CF-4729-36C7-9C90631AB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8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DED924FD-6E99-9408-37D8-8885EABE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62596"/>
            <a:ext cx="3428571" cy="742857"/>
          </a:xfrm>
          <a:prstGeom prst="rect">
            <a:avLst/>
          </a:prstGeom>
        </p:spPr>
      </p:pic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E2CD89F5-361D-686B-1673-FA3589754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2CBC07-A51B-FD11-D97F-255D93836872}"/>
              </a:ext>
            </a:extLst>
          </p:cNvPr>
          <p:cNvGrpSpPr/>
          <p:nvPr/>
        </p:nvGrpSpPr>
        <p:grpSpPr>
          <a:xfrm>
            <a:off x="76200" y="1203906"/>
            <a:ext cx="8915400" cy="690563"/>
            <a:chOff x="26150" y="1203906"/>
            <a:chExt cx="12271640" cy="690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2DECC0-D819-7EDE-8AFF-97254BEF2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50" y="1203906"/>
              <a:ext cx="12271640" cy="6905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BC2E3A-8B9F-58FE-4A7F-0DCFBC59882B}"/>
                </a:ext>
              </a:extLst>
            </p:cNvPr>
            <p:cNvSpPr txBox="1"/>
            <p:nvPr/>
          </p:nvSpPr>
          <p:spPr>
            <a:xfrm>
              <a:off x="439750" y="1309694"/>
              <a:ext cx="105647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chivo Medium"/>
                </a:rPr>
                <a:t>Presenters</a:t>
              </a:r>
              <a:endParaRPr lang="en-US" sz="3200" dirty="0">
                <a:solidFill>
                  <a:schemeClr val="bg1"/>
                </a:solidFill>
                <a:latin typeface="Archivo Medium" panose="020B0503020202020B04" pitchFamily="34" charset="77"/>
              </a:endParaRPr>
            </a:p>
          </p:txBody>
        </p:sp>
      </p:grpSp>
      <p:pic>
        <p:nvPicPr>
          <p:cNvPr id="10" name="Picture 9" descr="A picture containing person, smiling, wearing, blue&#10;&#10;Description automatically generated">
            <a:extLst>
              <a:ext uri="{FF2B5EF4-FFF2-40B4-BE49-F238E27FC236}">
                <a16:creationId xmlns:a16="http://schemas.microsoft.com/office/drawing/2014/main" id="{88C5ADA3-80B5-570A-0E07-EA5E1CF9F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51" y="2171259"/>
            <a:ext cx="2299691" cy="3012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chemeClr val="accent6"/>
            </a:outerShdw>
          </a:effectLst>
        </p:spPr>
      </p:pic>
      <p:pic>
        <p:nvPicPr>
          <p:cNvPr id="11" name="Picture 10" descr="A picture containing outdoor, person, hairpiece&#10;&#10;Description automatically generated">
            <a:extLst>
              <a:ext uri="{FF2B5EF4-FFF2-40B4-BE49-F238E27FC236}">
                <a16:creationId xmlns:a16="http://schemas.microsoft.com/office/drawing/2014/main" id="{615BB28E-EB26-923A-D46E-AAC747604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643" y="2216979"/>
            <a:ext cx="2190475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chemeClr val="accent6"/>
            </a:outerShdw>
          </a:effectLst>
        </p:spPr>
      </p:pic>
      <p:pic>
        <p:nvPicPr>
          <p:cNvPr id="12" name="Picture 11" descr="A close-up of a person&#10;&#10;AI-generated content may be incorrect.">
            <a:extLst>
              <a:ext uri="{FF2B5EF4-FFF2-40B4-BE49-F238E27FC236}">
                <a16:creationId xmlns:a16="http://schemas.microsoft.com/office/drawing/2014/main" id="{22503799-D670-9CA6-7974-BBF91E212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375" y="2186499"/>
            <a:ext cx="2295135" cy="3008376"/>
          </a:xfrm>
          <a:prstGeom prst="rect">
            <a:avLst/>
          </a:prstGeom>
          <a:effectLst>
            <a:outerShdw blurRad="107950" dist="12700" dir="5400000" algn="ctr" rotWithShape="0">
              <a:schemeClr val="accent6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F82622-9FE2-14F6-8693-0B2F33AAE875}"/>
              </a:ext>
            </a:extLst>
          </p:cNvPr>
          <p:cNvSpPr txBox="1"/>
          <p:nvPr/>
        </p:nvSpPr>
        <p:spPr>
          <a:xfrm>
            <a:off x="164044" y="5271307"/>
            <a:ext cx="3295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Colleen Clarke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Senior Vice President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Roanoke Insurance Group, Inc.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9DDD8-75FA-6555-B62A-7410C1A314AB}"/>
              </a:ext>
            </a:extLst>
          </p:cNvPr>
          <p:cNvSpPr txBox="1"/>
          <p:nvPr/>
        </p:nvSpPr>
        <p:spPr>
          <a:xfrm>
            <a:off x="2708616" y="5282445"/>
            <a:ext cx="3635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Sandy Coty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Director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A.N Deringer, Inc.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035A1-70FE-AA47-01DF-A6A4D0000A79}"/>
              </a:ext>
            </a:extLst>
          </p:cNvPr>
          <p:cNvSpPr txBox="1"/>
          <p:nvPr/>
        </p:nvSpPr>
        <p:spPr>
          <a:xfrm>
            <a:off x="5340265" y="5301787"/>
            <a:ext cx="3511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Patrice Lafayette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Regional Vice President</a:t>
            </a:r>
          </a:p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chivo Medium" panose="020B0503020202020B04" pitchFamily="34" charset="77"/>
              </a:rPr>
              <a:t>Roanoke Insurance Group Inc.</a:t>
            </a:r>
          </a:p>
        </p:txBody>
      </p:sp>
    </p:spTree>
    <p:extLst>
      <p:ext uri="{BB962C8B-B14F-4D97-AF65-F5344CB8AC3E}">
        <p14:creationId xmlns:p14="http://schemas.microsoft.com/office/powerpoint/2010/main" val="59066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" y="0"/>
            <a:ext cx="913590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2E864B-BDC5-D718-E6FA-A1573BE7B53F}"/>
              </a:ext>
            </a:extLst>
          </p:cNvPr>
          <p:cNvGrpSpPr/>
          <p:nvPr/>
        </p:nvGrpSpPr>
        <p:grpSpPr>
          <a:xfrm>
            <a:off x="381000" y="3098376"/>
            <a:ext cx="8305798" cy="1865158"/>
            <a:chOff x="330674" y="3139412"/>
            <a:chExt cx="11452560" cy="248480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9940A4-8219-2362-C49E-B7B3CCE90B1E}"/>
                </a:ext>
              </a:extLst>
            </p:cNvPr>
            <p:cNvSpPr/>
            <p:nvPr/>
          </p:nvSpPr>
          <p:spPr>
            <a:xfrm>
              <a:off x="330674" y="3187848"/>
              <a:ext cx="2521665" cy="2436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effectLst/>
                  <a:latin typeface="Archivo"/>
                  <a:ea typeface="Times New Roman" panose="02020603050405020304" pitchFamily="18" charset="0"/>
                </a:rPr>
                <a:t>CBP Bond Statistics</a:t>
              </a:r>
            </a:p>
            <a:p>
              <a:pPr algn="ctr"/>
              <a:r>
                <a:rPr lang="en-US" sz="1400" dirty="0">
                  <a:solidFill>
                    <a:schemeClr val="bg2"/>
                  </a:solidFill>
                  <a:latin typeface="Archivo" panose="020B0503020202020B04"/>
                </a:rPr>
                <a:t>&amp; Potential Bond Amounts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CC8CC-B5D6-5463-C21C-CF40ABAB7DA7}"/>
                </a:ext>
              </a:extLst>
            </p:cNvPr>
            <p:cNvSpPr/>
            <p:nvPr/>
          </p:nvSpPr>
          <p:spPr>
            <a:xfrm>
              <a:off x="3307640" y="3171702"/>
              <a:ext cx="2521665" cy="243230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effectLst/>
                  <a:latin typeface="Archivo"/>
                  <a:ea typeface="Times New Roman" panose="02020603050405020304" pitchFamily="18" charset="0"/>
                </a:rPr>
                <a:t>CBP Bond Insufficiency Process </a:t>
              </a:r>
            </a:p>
            <a:p>
              <a:pPr algn="ctr"/>
              <a:endParaRPr lang="en-US" dirty="0">
                <a:solidFill>
                  <a:schemeClr val="bg2"/>
                </a:solidFill>
                <a:latin typeface="Oswald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7CD3C8-F363-B3CE-6A97-921A503FD690}"/>
                </a:ext>
              </a:extLst>
            </p:cNvPr>
            <p:cNvSpPr/>
            <p:nvPr/>
          </p:nvSpPr>
          <p:spPr>
            <a:xfrm>
              <a:off x="6284604" y="3155557"/>
              <a:ext cx="2521665" cy="243230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>
                <a:buSzPts val="1000"/>
                <a:tabLst>
                  <a:tab pos="457200" algn="l"/>
                </a:tabLst>
              </a:pPr>
              <a:r>
                <a:rPr lang="en-US" sz="1400" dirty="0">
                  <a:solidFill>
                    <a:srgbClr val="FFFFFF"/>
                  </a:solidFill>
                  <a:latin typeface="Archivo"/>
                  <a:ea typeface="Times New Roman" panose="02020603050405020304" pitchFamily="18" charset="0"/>
                </a:rPr>
                <a:t>Best Practices</a:t>
              </a:r>
              <a:endParaRPr lang="en-US" sz="1400" dirty="0">
                <a:solidFill>
                  <a:srgbClr val="FFFFFF"/>
                </a:solidFill>
                <a:effectLst/>
                <a:latin typeface="Archivo"/>
                <a:ea typeface="Times New Roman" panose="020206030504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9F4FC4-7E43-A8E1-A7BE-912283B9CF6E}"/>
                </a:ext>
              </a:extLst>
            </p:cNvPr>
            <p:cNvSpPr/>
            <p:nvPr/>
          </p:nvSpPr>
          <p:spPr>
            <a:xfrm>
              <a:off x="9261569" y="3139412"/>
              <a:ext cx="2521665" cy="243230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>
                <a:buSzPts val="1000"/>
                <a:tabLst>
                  <a:tab pos="457200" algn="l"/>
                </a:tabLst>
              </a:pPr>
              <a:r>
                <a:rPr lang="en-US" sz="1400" dirty="0">
                  <a:solidFill>
                    <a:srgbClr val="FFFFFF"/>
                  </a:solidFill>
                  <a:effectLst/>
                  <a:latin typeface="Archivo"/>
                  <a:ea typeface="Times New Roman" panose="02020603050405020304" pitchFamily="18" charset="0"/>
                </a:rPr>
                <a:t>Underwriting </a:t>
              </a:r>
            </a:p>
          </p:txBody>
        </p:sp>
      </p:grp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671660CF-C35F-2D0B-FB31-D8B2AD651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47443"/>
            <a:ext cx="3428571" cy="742857"/>
          </a:xfrm>
          <a:prstGeom prst="rect">
            <a:avLst/>
          </a:prstGeom>
        </p:spPr>
      </p:pic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2A11E4B8-9C8A-E13B-EFD2-96035157D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70DAF-1BF6-9A18-7EFF-9BBE25BA2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203906"/>
            <a:ext cx="8934236" cy="690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7B0D34-47D5-8B84-FEB1-EA6F174AEC4E}"/>
              </a:ext>
            </a:extLst>
          </p:cNvPr>
          <p:cNvSpPr txBox="1"/>
          <p:nvPr/>
        </p:nvSpPr>
        <p:spPr>
          <a:xfrm>
            <a:off x="444160" y="1309694"/>
            <a:ext cx="79165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chivo Medium"/>
              </a:rPr>
              <a:t>Today’s Topics</a:t>
            </a:r>
            <a:endParaRPr lang="en-US" sz="32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091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" y="0"/>
            <a:ext cx="91359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112CC61-842D-07F5-FA14-E46566715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1143000"/>
            <a:ext cx="8915401" cy="4876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A3DC5-5FF0-060D-76BE-F0653FE6E419}"/>
              </a:ext>
            </a:extLst>
          </p:cNvPr>
          <p:cNvSpPr txBox="1"/>
          <p:nvPr/>
        </p:nvSpPr>
        <p:spPr>
          <a:xfrm>
            <a:off x="-685800" y="1219200"/>
            <a:ext cx="10294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Archivo" panose="020B0503020202020B04" pitchFamily="34" charset="77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chivo" panose="020B0503020202020B04" pitchFamily="34" charset="77"/>
              </a:rPr>
              <a:t>CBP Bond Statistics</a:t>
            </a:r>
            <a:endParaRPr lang="en-US" sz="6000" dirty="0">
              <a:solidFill>
                <a:schemeClr val="bg1"/>
              </a:solidFill>
              <a:latin typeface="Archivo" panose="020B0503020202020B04" pitchFamily="34" charset="77"/>
            </a:endParaRP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9914D7C0-2D07-4F45-2F9B-362D78304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47443"/>
            <a:ext cx="3428571" cy="742857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BBFAC865-82A1-5DF5-678F-90648E0D6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C5939F-4093-9B11-833C-DDC5A6AEBC88}"/>
              </a:ext>
            </a:extLst>
          </p:cNvPr>
          <p:cNvGrpSpPr/>
          <p:nvPr/>
        </p:nvGrpSpPr>
        <p:grpSpPr>
          <a:xfrm>
            <a:off x="354423" y="1371601"/>
            <a:ext cx="9097801" cy="4343400"/>
            <a:chOff x="-4106917" y="1024905"/>
            <a:chExt cx="12521505" cy="6206084"/>
          </a:xfrm>
        </p:grpSpPr>
        <p:graphicFrame>
          <p:nvGraphicFramePr>
            <p:cNvPr id="11" name="Content Placeholder 11">
              <a:extLst>
                <a:ext uri="{FF2B5EF4-FFF2-40B4-BE49-F238E27FC236}">
                  <a16:creationId xmlns:a16="http://schemas.microsoft.com/office/drawing/2014/main" id="{529FA30B-0C25-7A73-917A-1DF29BC67A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23438448"/>
                </p:ext>
              </p:extLst>
            </p:nvPr>
          </p:nvGraphicFramePr>
          <p:xfrm>
            <a:off x="-4106917" y="1024905"/>
            <a:ext cx="9790023" cy="6206084"/>
          </p:xfrm>
          <a:graphic>
            <a:graphicData uri="http://schemas.openxmlformats.org/drawingml/2006/table">
              <a:tbl>
                <a:tblPr>
                  <a:tableStyleId>{5C22544A-7EE6-4342-B048-85BDC9FD1C3A}</a:tableStyleId>
                </a:tblPr>
                <a:tblGrid>
                  <a:gridCol w="2512805">
                    <a:extLst>
                      <a:ext uri="{9D8B030D-6E8A-4147-A177-3AD203B41FA5}">
                        <a16:colId xmlns:a16="http://schemas.microsoft.com/office/drawing/2014/main" val="3539530203"/>
                      </a:ext>
                    </a:extLst>
                  </a:gridCol>
                  <a:gridCol w="2024238">
                    <a:extLst>
                      <a:ext uri="{9D8B030D-6E8A-4147-A177-3AD203B41FA5}">
                        <a16:colId xmlns:a16="http://schemas.microsoft.com/office/drawing/2014/main" val="283861341"/>
                      </a:ext>
                    </a:extLst>
                  </a:gridCol>
                  <a:gridCol w="1396726">
                    <a:extLst>
                      <a:ext uri="{9D8B030D-6E8A-4147-A177-3AD203B41FA5}">
                        <a16:colId xmlns:a16="http://schemas.microsoft.com/office/drawing/2014/main" val="730693795"/>
                      </a:ext>
                    </a:extLst>
                  </a:gridCol>
                  <a:gridCol w="1179408">
                    <a:extLst>
                      <a:ext uri="{9D8B030D-6E8A-4147-A177-3AD203B41FA5}">
                        <a16:colId xmlns:a16="http://schemas.microsoft.com/office/drawing/2014/main" val="3759171255"/>
                      </a:ext>
                    </a:extLst>
                  </a:gridCol>
                </a:tblGrid>
                <a:tr h="447040"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1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BOND AMOUNT RANGE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1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LIABILITY AMOUNT 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1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BOND COUNT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1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% OF TOTAL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44617969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LE - 50,000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$11,288,850,000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225,777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88.51%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270961512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50,001 TO 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$485,250,000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6,598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2.59%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15334192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100,000 TO 199,999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$629,300,000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6,293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2.47%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831661317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200,000 TO 299,999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$1,321,800,000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6,609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2.59%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142601832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300,000 TO 399,999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$879,900,000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2,933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1.15%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85400055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400,000 TO 499,999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$561,600,000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1,404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0.55%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87675917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500,000 TO 599,999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$609,000,000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1,218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0.48%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944110168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600,000 TO 699,999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$380,400,000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634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0.25%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7582145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700,000 TO 799,999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$300,300,000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429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0.17%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206825191"/>
                    </a:ext>
                  </a:extLst>
                </a:tr>
                <a:tr h="263645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800,000 TO 899,999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$331,200,000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414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0.16%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276503294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900,000 TO 999,999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$189,000,000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210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0.08%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56456943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1,000,000 TO 9,999,999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$5,658,300,000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2,371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0.93%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75061303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10,000,000 TO 19,999,999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$1,379,700,000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107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0.04%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764818489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20,000,000 TO 29,999,999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$957,600,000 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42</a:t>
                        </a:r>
                      </a:p>
                    </a:txBody>
                    <a:tcPr marL="9525" marR="9525" marT="9525" marB="0" anchor="ctr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0.02%</a:t>
                        </a: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507097271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GE 30,000,000</a:t>
                        </a:r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$2,226,700,000 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ctr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41</a:t>
                        </a:r>
                      </a:p>
                    </a:txBody>
                    <a:tcPr marL="9525" marR="9525" marT="9525" marB="0" anchor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0.02%</a:t>
                        </a:r>
                      </a:p>
                    </a:txBody>
                    <a:tcPr marL="9525" marR="9525" marT="9525" marB="0" anchor="b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376453650"/>
                    </a:ext>
                  </a:extLst>
                </a:tr>
                <a:tr h="242181">
                  <a:tc>
                    <a:txBody>
                      <a:bodyPr/>
                      <a:lstStyle/>
                      <a:p>
                        <a:pPr algn="l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TOTAL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$27,198,900,000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255,080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fontAlgn="b"/>
                        <a:r>
                          <a:rPr lang="en-US" sz="120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100.00%</a:t>
                        </a:r>
                        <a:endPara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b">
                      <a:solidFill>
                        <a:schemeClr val="bg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87370037"/>
                    </a:ext>
                  </a:extLst>
                </a:tr>
              </a:tbl>
            </a:graphicData>
          </a:graphic>
        </p:graphicFrame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5D038AE6-389B-5C37-96DC-1D4FFBFC0C48}"/>
                </a:ext>
              </a:extLst>
            </p:cNvPr>
            <p:cNvSpPr/>
            <p:nvPr/>
          </p:nvSpPr>
          <p:spPr>
            <a:xfrm rot="5400000">
              <a:off x="6039484" y="1611212"/>
              <a:ext cx="184924" cy="500945"/>
            </a:xfrm>
            <a:prstGeom prst="downArrow">
              <a:avLst/>
            </a:prstGeom>
            <a:solidFill>
              <a:srgbClr val="0D81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E0175B-263F-941C-17AB-A0CB34CBC482}"/>
                </a:ext>
              </a:extLst>
            </p:cNvPr>
            <p:cNvSpPr txBox="1"/>
            <p:nvPr/>
          </p:nvSpPr>
          <p:spPr>
            <a:xfrm>
              <a:off x="6403395" y="1569297"/>
              <a:ext cx="2011193" cy="571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Franklin Gothic Book" panose="020B0503020102020204" pitchFamily="34" charset="0"/>
                </a:rPr>
                <a:t>Historically 95% </a:t>
              </a:r>
              <a:br>
                <a:rPr lang="en-US" sz="1000" b="1" dirty="0">
                  <a:latin typeface="Franklin Gothic Book" panose="020B0503020102020204" pitchFamily="34" charset="0"/>
                </a:rPr>
              </a:br>
              <a:r>
                <a:rPr lang="en-US" sz="1000" b="1" dirty="0">
                  <a:latin typeface="Franklin Gothic Book" panose="020B0503020102020204" pitchFamily="34" charset="0"/>
                </a:rPr>
                <a:t>at $50,000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079078-66DB-AF29-7843-32E01477A44F}"/>
              </a:ext>
            </a:extLst>
          </p:cNvPr>
          <p:cNvSpPr txBox="1"/>
          <p:nvPr/>
        </p:nvSpPr>
        <p:spPr>
          <a:xfrm>
            <a:off x="7962810" y="5638800"/>
            <a:ext cx="8851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>
                <a:latin typeface="Franklin Gothic Book" panose="020B0503020102020204" pitchFamily="34" charset="0"/>
                <a:cs typeface="Archivo" pitchFamily="2" charset="0"/>
              </a:rPr>
              <a:t>Source: CBP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DFD49-909D-FB1F-8DF8-00E8E760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686442"/>
            <a:ext cx="8915400" cy="6647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C96F6E-B30D-AF37-91E2-56B51E2DC990}"/>
              </a:ext>
            </a:extLst>
          </p:cNvPr>
          <p:cNvSpPr txBox="1"/>
          <p:nvPr/>
        </p:nvSpPr>
        <p:spPr>
          <a:xfrm>
            <a:off x="310787" y="807026"/>
            <a:ext cx="748292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chivo Medium"/>
              </a:rPr>
              <a:t>Continuous Import Bond Count – December 31, 2024</a:t>
            </a:r>
            <a:endParaRPr lang="en-US" sz="20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0CA42DD-01FC-C9E9-6126-8E67B7C179B2}"/>
              </a:ext>
            </a:extLst>
          </p:cNvPr>
          <p:cNvSpPr/>
          <p:nvPr/>
        </p:nvSpPr>
        <p:spPr>
          <a:xfrm>
            <a:off x="7611728" y="4572000"/>
            <a:ext cx="181987" cy="914400"/>
          </a:xfrm>
          <a:prstGeom prst="rightBrace">
            <a:avLst>
              <a:gd name="adj1" fmla="val 42106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8AF4C-1847-29CF-7900-F58BDDCBBD85}"/>
              </a:ext>
            </a:extLst>
          </p:cNvPr>
          <p:cNvSpPr txBox="1"/>
          <p:nvPr/>
        </p:nvSpPr>
        <p:spPr>
          <a:xfrm>
            <a:off x="7834806" y="4846439"/>
            <a:ext cx="101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Franklin Gothic Book" panose="020B0503020102020204" pitchFamily="34" charset="0"/>
              </a:rPr>
              <a:t>Expect rise in these ranges</a:t>
            </a:r>
          </a:p>
        </p:txBody>
      </p:sp>
    </p:spTree>
    <p:extLst>
      <p:ext uri="{BB962C8B-B14F-4D97-AF65-F5344CB8AC3E}">
        <p14:creationId xmlns:p14="http://schemas.microsoft.com/office/powerpoint/2010/main" val="372817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DDF57-2AE3-A627-F454-07E3300A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4D21C-E381-1A57-4BC3-2387D47E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" y="-76200"/>
            <a:ext cx="9135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60F1E-0F3A-CF01-820C-563528457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03C0E-AE3D-0260-EEFC-2D53305F4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4683E23-6950-F222-C6EF-5CD8959A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8915400" cy="4876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6A3AA-81A3-F545-CD53-B030DE0BDA4A}"/>
              </a:ext>
            </a:extLst>
          </p:cNvPr>
          <p:cNvSpPr txBox="1"/>
          <p:nvPr/>
        </p:nvSpPr>
        <p:spPr>
          <a:xfrm>
            <a:off x="-685800" y="2430372"/>
            <a:ext cx="10294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chivo" panose="020B0503020202020B04" pitchFamily="34" charset="77"/>
              </a:rPr>
              <a:t>Import Bond Sufficiency</a:t>
            </a:r>
            <a:br>
              <a:rPr lang="en-US" sz="4000" dirty="0">
                <a:solidFill>
                  <a:schemeClr val="bg1"/>
                </a:solidFill>
                <a:latin typeface="Archivo" panose="020B0503020202020B04" pitchFamily="34" charset="77"/>
              </a:rPr>
            </a:br>
            <a:r>
              <a:rPr lang="en-US" sz="4000" dirty="0">
                <a:solidFill>
                  <a:schemeClr val="bg1"/>
                </a:solidFill>
                <a:latin typeface="Archivo" panose="020B0503020202020B04" pitchFamily="34" charset="77"/>
              </a:rPr>
              <a:t> Best Practices</a:t>
            </a: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6399F7A7-6D58-6623-DEF1-2BD51BDA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4" y="247443"/>
            <a:ext cx="3428571" cy="742857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FC43F25C-C85B-5437-CAEC-8220E997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748"/>
            <a:ext cx="2775996" cy="6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3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35901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CFE79C8-9818-277C-DE52-402446F01998}"/>
              </a:ext>
            </a:extLst>
          </p:cNvPr>
          <p:cNvSpPr txBox="1">
            <a:spLocks/>
          </p:cNvSpPr>
          <p:nvPr/>
        </p:nvSpPr>
        <p:spPr>
          <a:xfrm>
            <a:off x="457200" y="1298587"/>
            <a:ext cx="8001000" cy="41878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sz="1600" dirty="0">
              <a:solidFill>
                <a:schemeClr val="accent4">
                  <a:lumMod val="50000"/>
                </a:schemeClr>
              </a:solidFill>
              <a:latin typeface="Archivo" pitchFamily="2" charset="0"/>
              <a:cs typeface="Archivo" pitchFamily="2" charset="0"/>
            </a:endParaRPr>
          </a:p>
          <a:p>
            <a:pPr marL="342900" indent="-342900"/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Review Current Bond Activity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Discuss and project the plans for the next 12 months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Review with your importers if they are currently filing de minimis entries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Are there any entries subject to ADD/CVD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Are there are other customs brokers involved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Review your issuing authority with your surety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Get ahead of underwriting on large bonds.  Discuss the possibility of collateral and inform your importer on those requirements of your surety.</a:t>
            </a:r>
          </a:p>
          <a:p>
            <a:pPr marL="342900" indent="-342900"/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Consider the renewal date of the bond and potential stacking liability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Customs requires a minimum 15- day termination notice</a:t>
            </a:r>
          </a:p>
          <a:p>
            <a:pPr marL="342900" indent="-342900"/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Review Bond sufficiency and proper bond calculation</a:t>
            </a:r>
          </a:p>
          <a:p>
            <a:pPr marL="800100" lvl="1" indent="-342900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chivo" pitchFamily="2" charset="0"/>
                <a:cs typeface="Archivo" pitchFamily="2" charset="0"/>
              </a:rPr>
              <a:t>Don’t Wait!  Use your resources</a:t>
            </a:r>
          </a:p>
          <a:p>
            <a:pPr marL="342900" indent="-342900"/>
            <a:endParaRPr lang="en-US" sz="1600" dirty="0">
              <a:solidFill>
                <a:schemeClr val="accent4">
                  <a:lumMod val="50000"/>
                </a:schemeClr>
              </a:solidFill>
              <a:latin typeface="Archivo" pitchFamily="2" charset="0"/>
              <a:cs typeface="Archiv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5268E-A9A0-9FE5-B51D-11D8CBCFE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4234"/>
            <a:ext cx="9144000" cy="517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D4ECF-BFB6-3CAB-1FC9-EA63128B5FB0}"/>
              </a:ext>
            </a:extLst>
          </p:cNvPr>
          <p:cNvSpPr txBox="1"/>
          <p:nvPr/>
        </p:nvSpPr>
        <p:spPr>
          <a:xfrm>
            <a:off x="304800" y="1136627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Best Practices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EF9E00A-1EFE-FFD5-CD29-86737FCE6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5" y="326073"/>
            <a:ext cx="2571428" cy="557143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2718D3C6-AF78-F59F-8B0C-6C3D92B89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285" y="422991"/>
            <a:ext cx="2081997" cy="453413"/>
          </a:xfrm>
          <a:prstGeom prst="rect">
            <a:avLst/>
          </a:prstGeom>
        </p:spPr>
      </p:pic>
      <p:pic>
        <p:nvPicPr>
          <p:cNvPr id="2" name="Picture 4" descr="Image result for Hourglass Almost Empty">
            <a:extLst>
              <a:ext uri="{FF2B5EF4-FFF2-40B4-BE49-F238E27FC236}">
                <a16:creationId xmlns:a16="http://schemas.microsoft.com/office/drawing/2014/main" id="{3A9FD1BD-E182-A5BA-4F56-B72091F0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87" y="4190999"/>
            <a:ext cx="2005488" cy="15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274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6708-FC41-BF33-FBD5-B51F65D39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47D148-82BD-2BC6-D00C-124EC7EF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54" y="1760180"/>
            <a:ext cx="9144000" cy="517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EC701-30DD-2855-C376-D03056959C18}"/>
              </a:ext>
            </a:extLst>
          </p:cNvPr>
          <p:cNvSpPr txBox="1"/>
          <p:nvPr/>
        </p:nvSpPr>
        <p:spPr>
          <a:xfrm>
            <a:off x="315159" y="1839521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/>
              </a:rPr>
              <a:t>More Best Practices</a:t>
            </a:r>
            <a:endParaRPr lang="en-US" sz="2400" dirty="0">
              <a:solidFill>
                <a:schemeClr val="bg1"/>
              </a:solidFill>
              <a:latin typeface="Archivo Medium" panose="020B0503020202020B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5F32F-AEDD-4888-4F14-1D4551F0A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5" y="0"/>
            <a:ext cx="9158655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387A55C-58B0-485D-7698-D04B9D9DEB2C}"/>
              </a:ext>
            </a:extLst>
          </p:cNvPr>
          <p:cNvSpPr txBox="1">
            <a:spLocks/>
          </p:cNvSpPr>
          <p:nvPr/>
        </p:nvSpPr>
        <p:spPr>
          <a:xfrm>
            <a:off x="381000" y="1839522"/>
            <a:ext cx="7629710" cy="365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Run CBP Bond Query 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If not BOR or only filer</a:t>
            </a:r>
          </a:p>
          <a:p>
            <a:pPr marL="800100" lvl="1" indent="-342900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To review effective date/termination date/sufficiency indicator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Archivo" pitchFamily="2" charset="0"/>
              <a:cs typeface="Archivo" pitchFamily="2" charset="0"/>
            </a:endParaRPr>
          </a:p>
          <a:p>
            <a:pPr marL="257175" indent="-257175"/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Stay Informed and Communicate Early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Knowledge is power!  Open communication between the importer, customs broker, and surety is key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Actively monitor updates and use your resources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Discuss your importers supply chain plans</a:t>
            </a:r>
          </a:p>
          <a:p>
            <a:pPr marL="257175" indent="-257175"/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Discuss ACH accounts for duty payments for your importers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In the first round, increase in Debit Voucher claims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If extending credit, review if you want to continue doing so</a:t>
            </a:r>
          </a:p>
          <a:p>
            <a:pPr marL="600075" lvl="1" indent="-257175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chivo" pitchFamily="2" charset="0"/>
                <a:cs typeface="Archivo" pitchFamily="2" charset="0"/>
              </a:rPr>
              <a:t>Discuss with your importer how they will handle the increase in expenses</a:t>
            </a: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D90FFE82-23D6-45BA-0B8F-4CC2CAB62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19791"/>
            <a:ext cx="2571428" cy="557143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A8FE5783-F668-61F7-BC88-58F7BFFC4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203" y="521146"/>
            <a:ext cx="2081997" cy="453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EF275-7B16-8C96-E05F-F28383915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66800"/>
            <a:ext cx="8991600" cy="517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4FC933-F5C2-04F1-6400-DD9C1EEE2666}"/>
              </a:ext>
            </a:extLst>
          </p:cNvPr>
          <p:cNvSpPr txBox="1"/>
          <p:nvPr/>
        </p:nvSpPr>
        <p:spPr>
          <a:xfrm>
            <a:off x="304800" y="1136627"/>
            <a:ext cx="7923551" cy="4385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ivo Medium" panose="020B0503020202020B04" pitchFamily="34" charset="77"/>
              </a:rPr>
              <a:t>More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581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7280871900E46863CF69185A809F1" ma:contentTypeVersion="16" ma:contentTypeDescription="Create a new document." ma:contentTypeScope="" ma:versionID="ad46887cb25bb2697b351f945156cd9c">
  <xsd:schema xmlns:xsd="http://www.w3.org/2001/XMLSchema" xmlns:xs="http://www.w3.org/2001/XMLSchema" xmlns:p="http://schemas.microsoft.com/office/2006/metadata/properties" xmlns:ns2="cfdd7eab-d955-48cd-bb2e-845b71b8db27" xmlns:ns3="1a74805c-afbb-4e0c-945c-023b4a05e1e7" targetNamespace="http://schemas.microsoft.com/office/2006/metadata/properties" ma:root="true" ma:fieldsID="d442894b8bc073d69f7c717cc08df18e" ns2:_="" ns3:_="">
    <xsd:import namespace="cfdd7eab-d955-48cd-bb2e-845b71b8db27"/>
    <xsd:import namespace="1a74805c-afbb-4e0c-945c-023b4a05e1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d7eab-d955-48cd-bb2e-845b71b8d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8197a64-234f-49c2-944a-b413c8dd63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4805c-afbb-4e0c-945c-023b4a05e1e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f1e0a-f789-4f4b-9e18-cb01279192a6}" ma:internalName="TaxCatchAll" ma:showField="CatchAllData" ma:web="1a74805c-afbb-4e0c-945c-023b4a05e1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dd7eab-d955-48cd-bb2e-845b71b8db27">
      <Terms xmlns="http://schemas.microsoft.com/office/infopath/2007/PartnerControls"/>
    </lcf76f155ced4ddcb4097134ff3c332f>
    <TaxCatchAll xmlns="1a74805c-afbb-4e0c-945c-023b4a05e1e7" xsi:nil="true"/>
  </documentManagement>
</p:properties>
</file>

<file path=customXml/itemProps1.xml><?xml version="1.0" encoding="utf-8"?>
<ds:datastoreItem xmlns:ds="http://schemas.openxmlformats.org/officeDocument/2006/customXml" ds:itemID="{36B4AD50-3876-4FB9-B216-4FC1DEF0C4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3B6F03-8CC4-4BDA-827F-D2E65C4F9D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d7eab-d955-48cd-bb2e-845b71b8db27"/>
    <ds:schemaRef ds:uri="1a74805c-afbb-4e0c-945c-023b4a05e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C5FD41-59E0-4DA0-BE0C-4C2644BFC994}">
  <ds:schemaRefs>
    <ds:schemaRef ds:uri="http://schemas.microsoft.com/office/2006/metadata/properties"/>
    <ds:schemaRef ds:uri="http://schemas.microsoft.com/office/infopath/2007/PartnerControls"/>
    <ds:schemaRef ds:uri="cfdd7eab-d955-48cd-bb2e-845b71b8db27"/>
    <ds:schemaRef ds:uri="1a74805c-afbb-4e0c-945c-023b4a05e1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1030</Words>
  <Application>Microsoft Office PowerPoint</Application>
  <PresentationFormat>On-screen Show (4:3)</PresentationFormat>
  <Paragraphs>251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Archivo</vt:lpstr>
      <vt:lpstr>Archivo Medium</vt:lpstr>
      <vt:lpstr>Arial</vt:lpstr>
      <vt:lpstr>Arial Narrow</vt:lpstr>
      <vt:lpstr>Brush Script MT</vt:lpstr>
      <vt:lpstr>Calibri</vt:lpstr>
      <vt:lpstr>Courier New</vt:lpstr>
      <vt:lpstr>Franklin Gothic Book</vt:lpstr>
      <vt:lpstr>Lato Regular</vt:lpstr>
      <vt:lpstr>Mongolian Baiti</vt:lpstr>
      <vt:lpstr>Oswald</vt:lpstr>
      <vt:lpstr>Oswald Light</vt:lpstr>
      <vt:lpstr>Sagona ExtraLight</vt:lpstr>
      <vt:lpstr>Speak Pro</vt:lpstr>
      <vt:lpstr>Office Theme</vt:lpstr>
      <vt:lpstr>“Under Pressure” - Trade Remedy Tariffs  and Bond Sufficiency</vt:lpstr>
      <vt:lpstr>“Under Pressure” Trade Remedy Tariffs &amp; Bond Sufficiency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Managing Bond Sufficiency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Clarke Colleen - Schaumburg-RIG</dc:creator>
  <cp:lastModifiedBy>Chris Gillis</cp:lastModifiedBy>
  <cp:revision>5</cp:revision>
  <dcterms:created xsi:type="dcterms:W3CDTF">2025-04-01T15:52:19Z</dcterms:created>
  <dcterms:modified xsi:type="dcterms:W3CDTF">2025-04-09T19:07:11Z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0x010100F5C7280871900E46863CF69185A809F1</vt:lpwstr>
  </property>
  <property fmtid="{D5CDD505-2E9C-101B-9397-08002B2CF9AE}" pid="3" name="Order">
    <vt:r8>1110200</vt:r8>
  </property>
  <property fmtid="{D5CDD505-2E9C-101B-9397-08002B2CF9AE}" pid="4" name="MSIP_Label_c6dace53-bb26-49c1-b263-21baa9bbd689_Enabled">
    <vt:lpwstr>true</vt:lpwstr>
  </property>
  <property fmtid="{D5CDD505-2E9C-101B-9397-08002B2CF9AE}" pid="5" name="MSIP_Label_c6dace53-bb26-49c1-b263-21baa9bbd689_SetDate">
    <vt:lpwstr>2025-04-01T20:19:59Z</vt:lpwstr>
  </property>
  <property fmtid="{D5CDD505-2E9C-101B-9397-08002B2CF9AE}" pid="6" name="MSIP_Label_c6dace53-bb26-49c1-b263-21baa9bbd689_Method">
    <vt:lpwstr>Privileged</vt:lpwstr>
  </property>
  <property fmtid="{D5CDD505-2E9C-101B-9397-08002B2CF9AE}" pid="7" name="MSIP_Label_c6dace53-bb26-49c1-b263-21baa9bbd689_Name">
    <vt:lpwstr>c6dace53-bb26-49c1-b263-21baa9bbd689</vt:lpwstr>
  </property>
  <property fmtid="{D5CDD505-2E9C-101B-9397-08002B2CF9AE}" pid="8" name="MSIP_Label_c6dace53-bb26-49c1-b263-21baa9bbd689_SiteId">
    <vt:lpwstr>582259a1-dcaa-4cca-b1cf-e60d3f045ecd</vt:lpwstr>
  </property>
  <property fmtid="{D5CDD505-2E9C-101B-9397-08002B2CF9AE}" pid="9" name="MSIP_Label_c6dace53-bb26-49c1-b263-21baa9bbd689_ActionId">
    <vt:lpwstr>ad98ec8c-6e79-440e-a68e-d55f229da804</vt:lpwstr>
  </property>
  <property fmtid="{D5CDD505-2E9C-101B-9397-08002B2CF9AE}" pid="10" name="MSIP_Label_c6dace53-bb26-49c1-b263-21baa9bbd689_ContentBits">
    <vt:lpwstr>0</vt:lpwstr>
  </property>
  <property fmtid="{D5CDD505-2E9C-101B-9397-08002B2CF9AE}" pid="11" name="MSIP_Label_c6dace53-bb26-49c1-b263-21baa9bbd689_Tag">
    <vt:lpwstr>10, 0, 1, 1</vt:lpwstr>
  </property>
</Properties>
</file>