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87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Gillis" userId="b285c2c8-4541-4920-bf77-1128a7227f85" providerId="ADAL" clId="{A961B1BC-28E6-46EE-B196-3D14CF522FEF}"/>
    <pc:docChg chg="undo custSel modSld">
      <pc:chgData name="Beth Gillis" userId="b285c2c8-4541-4920-bf77-1128a7227f85" providerId="ADAL" clId="{A961B1BC-28E6-46EE-B196-3D14CF522FEF}" dt="2025-03-27T14:10:09.236" v="122" actId="14100"/>
      <pc:docMkLst>
        <pc:docMk/>
      </pc:docMkLst>
      <pc:sldChg chg="modSp mod">
        <pc:chgData name="Beth Gillis" userId="b285c2c8-4541-4920-bf77-1128a7227f85" providerId="ADAL" clId="{A961B1BC-28E6-46EE-B196-3D14CF522FEF}" dt="2025-03-27T14:10:09.236" v="122" actId="14100"/>
        <pc:sldMkLst>
          <pc:docMk/>
          <pc:sldMk cId="0" sldId="256"/>
        </pc:sldMkLst>
        <pc:spChg chg="mod">
          <ac:chgData name="Beth Gillis" userId="b285c2c8-4541-4920-bf77-1128a7227f85" providerId="ADAL" clId="{A961B1BC-28E6-46EE-B196-3D14CF522FEF}" dt="2025-03-27T14:10:09.236" v="122" actId="14100"/>
          <ac:spMkLst>
            <pc:docMk/>
            <pc:sldMk cId="0" sldId="256"/>
            <ac:spMk id="16" creationId="{00000000-0000-0000-0000-000000000000}"/>
          </ac:spMkLst>
        </pc:spChg>
      </pc:sldChg>
      <pc:sldChg chg="modSp mod">
        <pc:chgData name="Beth Gillis" userId="b285c2c8-4541-4920-bf77-1128a7227f85" providerId="ADAL" clId="{A961B1BC-28E6-46EE-B196-3D14CF522FEF}" dt="2025-03-27T13:50:11.384" v="8" actId="14100"/>
        <pc:sldMkLst>
          <pc:docMk/>
          <pc:sldMk cId="0" sldId="257"/>
        </pc:sldMkLst>
        <pc:spChg chg="mod">
          <ac:chgData name="Beth Gillis" userId="b285c2c8-4541-4920-bf77-1128a7227f85" providerId="ADAL" clId="{A961B1BC-28E6-46EE-B196-3D14CF522FEF}" dt="2025-03-27T13:50:11.384" v="8" actId="14100"/>
          <ac:spMkLst>
            <pc:docMk/>
            <pc:sldMk cId="0" sldId="257"/>
            <ac:spMk id="3" creationId="{00000000-0000-0000-0000-000000000000}"/>
          </ac:spMkLst>
        </pc:spChg>
        <pc:spChg chg="mod">
          <ac:chgData name="Beth Gillis" userId="b285c2c8-4541-4920-bf77-1128a7227f85" providerId="ADAL" clId="{A961B1BC-28E6-46EE-B196-3D14CF522FEF}" dt="2025-03-27T13:50:01.039" v="6" actId="6559"/>
          <ac:spMkLst>
            <pc:docMk/>
            <pc:sldMk cId="0" sldId="257"/>
            <ac:spMk id="6" creationId="{00000000-0000-0000-0000-000000000000}"/>
          </ac:spMkLst>
        </pc:spChg>
        <pc:spChg chg="mod">
          <ac:chgData name="Beth Gillis" userId="b285c2c8-4541-4920-bf77-1128a7227f85" providerId="ADAL" clId="{A961B1BC-28E6-46EE-B196-3D14CF522FEF}" dt="2025-03-27T13:49:41.836" v="3" actId="113"/>
          <ac:spMkLst>
            <pc:docMk/>
            <pc:sldMk cId="0" sldId="257"/>
            <ac:spMk id="7" creationId="{00000000-0000-0000-0000-000000000000}"/>
          </ac:spMkLst>
        </pc:spChg>
      </pc:sldChg>
      <pc:sldChg chg="modSp mod">
        <pc:chgData name="Beth Gillis" userId="b285c2c8-4541-4920-bf77-1128a7227f85" providerId="ADAL" clId="{A961B1BC-28E6-46EE-B196-3D14CF522FEF}" dt="2025-03-27T13:51:00.169" v="12" actId="6559"/>
        <pc:sldMkLst>
          <pc:docMk/>
          <pc:sldMk cId="0" sldId="258"/>
        </pc:sldMkLst>
        <pc:spChg chg="mod">
          <ac:chgData name="Beth Gillis" userId="b285c2c8-4541-4920-bf77-1128a7227f85" providerId="ADAL" clId="{A961B1BC-28E6-46EE-B196-3D14CF522FEF}" dt="2025-03-27T13:51:00.169" v="12" actId="6559"/>
          <ac:spMkLst>
            <pc:docMk/>
            <pc:sldMk cId="0" sldId="258"/>
            <ac:spMk id="6" creationId="{00000000-0000-0000-0000-000000000000}"/>
          </ac:spMkLst>
        </pc:spChg>
      </pc:sldChg>
      <pc:sldChg chg="modSp mod">
        <pc:chgData name="Beth Gillis" userId="b285c2c8-4541-4920-bf77-1128a7227f85" providerId="ADAL" clId="{A961B1BC-28E6-46EE-B196-3D14CF522FEF}" dt="2025-03-27T13:52:02.402" v="23" actId="2711"/>
        <pc:sldMkLst>
          <pc:docMk/>
          <pc:sldMk cId="0" sldId="259"/>
        </pc:sldMkLst>
        <pc:spChg chg="mod">
          <ac:chgData name="Beth Gillis" userId="b285c2c8-4541-4920-bf77-1128a7227f85" providerId="ADAL" clId="{A961B1BC-28E6-46EE-B196-3D14CF522FEF}" dt="2025-03-27T13:52:02.402" v="23" actId="2711"/>
          <ac:spMkLst>
            <pc:docMk/>
            <pc:sldMk cId="0" sldId="259"/>
            <ac:spMk id="5" creationId="{00000000-0000-0000-0000-000000000000}"/>
          </ac:spMkLst>
        </pc:spChg>
      </pc:sldChg>
      <pc:sldChg chg="modSp mod">
        <pc:chgData name="Beth Gillis" userId="b285c2c8-4541-4920-bf77-1128a7227f85" providerId="ADAL" clId="{A961B1BC-28E6-46EE-B196-3D14CF522FEF}" dt="2025-03-27T13:56:07.931" v="48" actId="255"/>
        <pc:sldMkLst>
          <pc:docMk/>
          <pc:sldMk cId="0" sldId="260"/>
        </pc:sldMkLst>
        <pc:spChg chg="mod">
          <ac:chgData name="Beth Gillis" userId="b285c2c8-4541-4920-bf77-1128a7227f85" providerId="ADAL" clId="{A961B1BC-28E6-46EE-B196-3D14CF522FEF}" dt="2025-03-27T13:56:07.931" v="48" actId="255"/>
          <ac:spMkLst>
            <pc:docMk/>
            <pc:sldMk cId="0" sldId="260"/>
            <ac:spMk id="6" creationId="{00000000-0000-0000-0000-000000000000}"/>
          </ac:spMkLst>
        </pc:spChg>
        <pc:spChg chg="mod">
          <ac:chgData name="Beth Gillis" userId="b285c2c8-4541-4920-bf77-1128a7227f85" providerId="ADAL" clId="{A961B1BC-28E6-46EE-B196-3D14CF522FEF}" dt="2025-03-27T13:53:37.822" v="33" actId="1038"/>
          <ac:spMkLst>
            <pc:docMk/>
            <pc:sldMk cId="0" sldId="260"/>
            <ac:spMk id="7" creationId="{00000000-0000-0000-0000-000000000000}"/>
          </ac:spMkLst>
        </pc:spChg>
        <pc:spChg chg="mod">
          <ac:chgData name="Beth Gillis" userId="b285c2c8-4541-4920-bf77-1128a7227f85" providerId="ADAL" clId="{A961B1BC-28E6-46EE-B196-3D14CF522FEF}" dt="2025-03-27T13:54:08.905" v="36" actId="6559"/>
          <ac:spMkLst>
            <pc:docMk/>
            <pc:sldMk cId="0" sldId="260"/>
            <ac:spMk id="8" creationId="{00000000-0000-0000-0000-000000000000}"/>
          </ac:spMkLst>
        </pc:spChg>
        <pc:spChg chg="mod">
          <ac:chgData name="Beth Gillis" userId="b285c2c8-4541-4920-bf77-1128a7227f85" providerId="ADAL" clId="{A961B1BC-28E6-46EE-B196-3D14CF522FEF}" dt="2025-03-27T13:54:22.615" v="39" actId="6559"/>
          <ac:spMkLst>
            <pc:docMk/>
            <pc:sldMk cId="0" sldId="260"/>
            <ac:spMk id="9" creationId="{00000000-0000-0000-0000-000000000000}"/>
          </ac:spMkLst>
        </pc:spChg>
        <pc:spChg chg="mod">
          <ac:chgData name="Beth Gillis" userId="b285c2c8-4541-4920-bf77-1128a7227f85" providerId="ADAL" clId="{A961B1BC-28E6-46EE-B196-3D14CF522FEF}" dt="2025-03-27T13:55:08.639" v="42" actId="6559"/>
          <ac:spMkLst>
            <pc:docMk/>
            <pc:sldMk cId="0" sldId="260"/>
            <ac:spMk id="10" creationId="{00000000-0000-0000-0000-000000000000}"/>
          </ac:spMkLst>
        </pc:spChg>
      </pc:sldChg>
      <pc:sldChg chg="modSp mod">
        <pc:chgData name="Beth Gillis" userId="b285c2c8-4541-4920-bf77-1128a7227f85" providerId="ADAL" clId="{A961B1BC-28E6-46EE-B196-3D14CF522FEF}" dt="2025-03-27T13:56:48.085" v="53" actId="20577"/>
        <pc:sldMkLst>
          <pc:docMk/>
          <pc:sldMk cId="0" sldId="261"/>
        </pc:sldMkLst>
        <pc:spChg chg="mod">
          <ac:chgData name="Beth Gillis" userId="b285c2c8-4541-4920-bf77-1128a7227f85" providerId="ADAL" clId="{A961B1BC-28E6-46EE-B196-3D14CF522FEF}" dt="2025-03-27T13:56:48.085" v="53" actId="20577"/>
          <ac:spMkLst>
            <pc:docMk/>
            <pc:sldMk cId="0" sldId="261"/>
            <ac:spMk id="7" creationId="{00000000-0000-0000-0000-000000000000}"/>
          </ac:spMkLst>
        </pc:spChg>
      </pc:sldChg>
      <pc:sldChg chg="modSp mod">
        <pc:chgData name="Beth Gillis" userId="b285c2c8-4541-4920-bf77-1128a7227f85" providerId="ADAL" clId="{A961B1BC-28E6-46EE-B196-3D14CF522FEF}" dt="2025-03-27T13:57:35.577" v="56" actId="6559"/>
        <pc:sldMkLst>
          <pc:docMk/>
          <pc:sldMk cId="0" sldId="263"/>
        </pc:sldMkLst>
        <pc:spChg chg="mod">
          <ac:chgData name="Beth Gillis" userId="b285c2c8-4541-4920-bf77-1128a7227f85" providerId="ADAL" clId="{A961B1BC-28E6-46EE-B196-3D14CF522FEF}" dt="2025-03-27T13:57:35.577" v="56" actId="6559"/>
          <ac:spMkLst>
            <pc:docMk/>
            <pc:sldMk cId="0" sldId="263"/>
            <ac:spMk id="12" creationId="{00000000-0000-0000-0000-000000000000}"/>
          </ac:spMkLst>
        </pc:spChg>
      </pc:sldChg>
      <pc:sldChg chg="modSp mod">
        <pc:chgData name="Beth Gillis" userId="b285c2c8-4541-4920-bf77-1128a7227f85" providerId="ADAL" clId="{A961B1BC-28E6-46EE-B196-3D14CF522FEF}" dt="2025-03-27T13:58:18.264" v="59" actId="6559"/>
        <pc:sldMkLst>
          <pc:docMk/>
          <pc:sldMk cId="0" sldId="264"/>
        </pc:sldMkLst>
        <pc:spChg chg="mod">
          <ac:chgData name="Beth Gillis" userId="b285c2c8-4541-4920-bf77-1128a7227f85" providerId="ADAL" clId="{A961B1BC-28E6-46EE-B196-3D14CF522FEF}" dt="2025-03-27T13:58:18.264" v="59" actId="6559"/>
          <ac:spMkLst>
            <pc:docMk/>
            <pc:sldMk cId="0" sldId="264"/>
            <ac:spMk id="7" creationId="{00000000-0000-0000-0000-000000000000}"/>
          </ac:spMkLst>
        </pc:spChg>
      </pc:sldChg>
      <pc:sldChg chg="modSp mod">
        <pc:chgData name="Beth Gillis" userId="b285c2c8-4541-4920-bf77-1128a7227f85" providerId="ADAL" clId="{A961B1BC-28E6-46EE-B196-3D14CF522FEF}" dt="2025-03-27T13:59:22.398" v="65" actId="6559"/>
        <pc:sldMkLst>
          <pc:docMk/>
          <pc:sldMk cId="0" sldId="265"/>
        </pc:sldMkLst>
        <pc:spChg chg="mod">
          <ac:chgData name="Beth Gillis" userId="b285c2c8-4541-4920-bf77-1128a7227f85" providerId="ADAL" clId="{A961B1BC-28E6-46EE-B196-3D14CF522FEF}" dt="2025-03-27T13:59:22.398" v="65" actId="6559"/>
          <ac:spMkLst>
            <pc:docMk/>
            <pc:sldMk cId="0" sldId="265"/>
            <ac:spMk id="6" creationId="{00000000-0000-0000-0000-000000000000}"/>
          </ac:spMkLst>
        </pc:spChg>
        <pc:spChg chg="mod">
          <ac:chgData name="Beth Gillis" userId="b285c2c8-4541-4920-bf77-1128a7227f85" providerId="ADAL" clId="{A961B1BC-28E6-46EE-B196-3D14CF522FEF}" dt="2025-03-27T13:58:50.351" v="62" actId="6559"/>
          <ac:spMkLst>
            <pc:docMk/>
            <pc:sldMk cId="0" sldId="265"/>
            <ac:spMk id="8" creationId="{00000000-0000-0000-0000-000000000000}"/>
          </ac:spMkLst>
        </pc:spChg>
      </pc:sldChg>
      <pc:sldChg chg="modSp mod">
        <pc:chgData name="Beth Gillis" userId="b285c2c8-4541-4920-bf77-1128a7227f85" providerId="ADAL" clId="{A961B1BC-28E6-46EE-B196-3D14CF522FEF}" dt="2025-03-27T14:00:20.330" v="71" actId="1036"/>
        <pc:sldMkLst>
          <pc:docMk/>
          <pc:sldMk cId="0" sldId="266"/>
        </pc:sldMkLst>
        <pc:spChg chg="mod">
          <ac:chgData name="Beth Gillis" userId="b285c2c8-4541-4920-bf77-1128a7227f85" providerId="ADAL" clId="{A961B1BC-28E6-46EE-B196-3D14CF522FEF}" dt="2025-03-27T14:00:20.330" v="71" actId="1036"/>
          <ac:spMkLst>
            <pc:docMk/>
            <pc:sldMk cId="0" sldId="266"/>
            <ac:spMk id="7" creationId="{00000000-0000-0000-0000-000000000000}"/>
          </ac:spMkLst>
        </pc:spChg>
      </pc:sldChg>
      <pc:sldChg chg="modSp mod">
        <pc:chgData name="Beth Gillis" userId="b285c2c8-4541-4920-bf77-1128a7227f85" providerId="ADAL" clId="{A961B1BC-28E6-46EE-B196-3D14CF522FEF}" dt="2025-03-27T14:01:38.470" v="79" actId="14100"/>
        <pc:sldMkLst>
          <pc:docMk/>
          <pc:sldMk cId="0" sldId="267"/>
        </pc:sldMkLst>
        <pc:spChg chg="mod">
          <ac:chgData name="Beth Gillis" userId="b285c2c8-4541-4920-bf77-1128a7227f85" providerId="ADAL" clId="{A961B1BC-28E6-46EE-B196-3D14CF522FEF}" dt="2025-03-27T14:00:41.978" v="74" actId="6559"/>
          <ac:spMkLst>
            <pc:docMk/>
            <pc:sldMk cId="0" sldId="267"/>
            <ac:spMk id="6" creationId="{00000000-0000-0000-0000-000000000000}"/>
          </ac:spMkLst>
        </pc:spChg>
        <pc:spChg chg="mod">
          <ac:chgData name="Beth Gillis" userId="b285c2c8-4541-4920-bf77-1128a7227f85" providerId="ADAL" clId="{A961B1BC-28E6-46EE-B196-3D14CF522FEF}" dt="2025-03-27T14:01:38.470" v="79" actId="14100"/>
          <ac:spMkLst>
            <pc:docMk/>
            <pc:sldMk cId="0" sldId="267"/>
            <ac:spMk id="7" creationId="{00000000-0000-0000-0000-000000000000}"/>
          </ac:spMkLst>
        </pc:spChg>
      </pc:sldChg>
      <pc:sldChg chg="modSp mod">
        <pc:chgData name="Beth Gillis" userId="b285c2c8-4541-4920-bf77-1128a7227f85" providerId="ADAL" clId="{A961B1BC-28E6-46EE-B196-3D14CF522FEF}" dt="2025-03-27T14:02:20.710" v="86" actId="6559"/>
        <pc:sldMkLst>
          <pc:docMk/>
          <pc:sldMk cId="0" sldId="268"/>
        </pc:sldMkLst>
        <pc:spChg chg="mod">
          <ac:chgData name="Beth Gillis" userId="b285c2c8-4541-4920-bf77-1128a7227f85" providerId="ADAL" clId="{A961B1BC-28E6-46EE-B196-3D14CF522FEF}" dt="2025-03-27T14:02:04.504" v="83" actId="14100"/>
          <ac:spMkLst>
            <pc:docMk/>
            <pc:sldMk cId="0" sldId="268"/>
            <ac:spMk id="3" creationId="{00000000-0000-0000-0000-000000000000}"/>
          </ac:spMkLst>
        </pc:spChg>
        <pc:spChg chg="mod">
          <ac:chgData name="Beth Gillis" userId="b285c2c8-4541-4920-bf77-1128a7227f85" providerId="ADAL" clId="{A961B1BC-28E6-46EE-B196-3D14CF522FEF}" dt="2025-03-27T14:02:20.710" v="86" actId="6559"/>
          <ac:spMkLst>
            <pc:docMk/>
            <pc:sldMk cId="0" sldId="268"/>
            <ac:spMk id="7" creationId="{00000000-0000-0000-0000-000000000000}"/>
          </ac:spMkLst>
        </pc:spChg>
      </pc:sldChg>
      <pc:sldChg chg="modSp mod">
        <pc:chgData name="Beth Gillis" userId="b285c2c8-4541-4920-bf77-1128a7227f85" providerId="ADAL" clId="{A961B1BC-28E6-46EE-B196-3D14CF522FEF}" dt="2025-03-27T14:03:00.684" v="89" actId="6559"/>
        <pc:sldMkLst>
          <pc:docMk/>
          <pc:sldMk cId="0" sldId="269"/>
        </pc:sldMkLst>
        <pc:spChg chg="mod">
          <ac:chgData name="Beth Gillis" userId="b285c2c8-4541-4920-bf77-1128a7227f85" providerId="ADAL" clId="{A961B1BC-28E6-46EE-B196-3D14CF522FEF}" dt="2025-03-27T14:03:00.684" v="89" actId="6559"/>
          <ac:spMkLst>
            <pc:docMk/>
            <pc:sldMk cId="0" sldId="269"/>
            <ac:spMk id="4" creationId="{00000000-0000-0000-0000-000000000000}"/>
          </ac:spMkLst>
        </pc:spChg>
      </pc:sldChg>
      <pc:sldChg chg="modSp mod">
        <pc:chgData name="Beth Gillis" userId="b285c2c8-4541-4920-bf77-1128a7227f85" providerId="ADAL" clId="{A961B1BC-28E6-46EE-B196-3D14CF522FEF}" dt="2025-03-27T14:05:31.052" v="92" actId="6559"/>
        <pc:sldMkLst>
          <pc:docMk/>
          <pc:sldMk cId="0" sldId="272"/>
        </pc:sldMkLst>
        <pc:spChg chg="mod">
          <ac:chgData name="Beth Gillis" userId="b285c2c8-4541-4920-bf77-1128a7227f85" providerId="ADAL" clId="{A961B1BC-28E6-46EE-B196-3D14CF522FEF}" dt="2025-03-27T14:05:31.052" v="92" actId="6559"/>
          <ac:spMkLst>
            <pc:docMk/>
            <pc:sldMk cId="0" sldId="272"/>
            <ac:spMk id="4" creationId="{00000000-0000-0000-0000-000000000000}"/>
          </ac:spMkLst>
        </pc:spChg>
      </pc:sldChg>
      <pc:sldChg chg="modSp mod">
        <pc:chgData name="Beth Gillis" userId="b285c2c8-4541-4920-bf77-1128a7227f85" providerId="ADAL" clId="{A961B1BC-28E6-46EE-B196-3D14CF522FEF}" dt="2025-03-27T14:06:15.816" v="97" actId="14100"/>
        <pc:sldMkLst>
          <pc:docMk/>
          <pc:sldMk cId="0" sldId="273"/>
        </pc:sldMkLst>
        <pc:spChg chg="mod">
          <ac:chgData name="Beth Gillis" userId="b285c2c8-4541-4920-bf77-1128a7227f85" providerId="ADAL" clId="{A961B1BC-28E6-46EE-B196-3D14CF522FEF}" dt="2025-03-27T14:06:15.816" v="97" actId="14100"/>
          <ac:spMkLst>
            <pc:docMk/>
            <pc:sldMk cId="0" sldId="273"/>
            <ac:spMk id="4" creationId="{00000000-0000-0000-0000-000000000000}"/>
          </ac:spMkLst>
        </pc:spChg>
        <pc:spChg chg="mod">
          <ac:chgData name="Beth Gillis" userId="b285c2c8-4541-4920-bf77-1128a7227f85" providerId="ADAL" clId="{A961B1BC-28E6-46EE-B196-3D14CF522FEF}" dt="2025-03-27T14:05:46.589" v="95" actId="6559"/>
          <ac:spMkLst>
            <pc:docMk/>
            <pc:sldMk cId="0" sldId="273"/>
            <ac:spMk id="8" creationId="{00000000-0000-0000-0000-000000000000}"/>
          </ac:spMkLst>
        </pc:spChg>
      </pc:sldChg>
      <pc:sldChg chg="modSp mod">
        <pc:chgData name="Beth Gillis" userId="b285c2c8-4541-4920-bf77-1128a7227f85" providerId="ADAL" clId="{A961B1BC-28E6-46EE-B196-3D14CF522FEF}" dt="2025-03-27T14:06:39.423" v="100" actId="6559"/>
        <pc:sldMkLst>
          <pc:docMk/>
          <pc:sldMk cId="0" sldId="274"/>
        </pc:sldMkLst>
        <pc:spChg chg="mod">
          <ac:chgData name="Beth Gillis" userId="b285c2c8-4541-4920-bf77-1128a7227f85" providerId="ADAL" clId="{A961B1BC-28E6-46EE-B196-3D14CF522FEF}" dt="2025-03-27T14:06:39.423" v="100" actId="6559"/>
          <ac:spMkLst>
            <pc:docMk/>
            <pc:sldMk cId="0" sldId="274"/>
            <ac:spMk id="5" creationId="{00000000-0000-0000-0000-000000000000}"/>
          </ac:spMkLst>
        </pc:spChg>
      </pc:sldChg>
      <pc:sldChg chg="modSp mod">
        <pc:chgData name="Beth Gillis" userId="b285c2c8-4541-4920-bf77-1128a7227f85" providerId="ADAL" clId="{A961B1BC-28E6-46EE-B196-3D14CF522FEF}" dt="2025-03-27T14:07:37.970" v="104" actId="2711"/>
        <pc:sldMkLst>
          <pc:docMk/>
          <pc:sldMk cId="0" sldId="275"/>
        </pc:sldMkLst>
        <pc:spChg chg="mod">
          <ac:chgData name="Beth Gillis" userId="b285c2c8-4541-4920-bf77-1128a7227f85" providerId="ADAL" clId="{A961B1BC-28E6-46EE-B196-3D14CF522FEF}" dt="2025-03-27T14:07:37.970" v="104" actId="2711"/>
          <ac:spMkLst>
            <pc:docMk/>
            <pc:sldMk cId="0" sldId="275"/>
            <ac:spMk id="8" creationId="{00000000-0000-0000-0000-000000000000}"/>
          </ac:spMkLst>
        </pc:spChg>
      </pc:sldChg>
      <pc:sldChg chg="modSp mod">
        <pc:chgData name="Beth Gillis" userId="b285c2c8-4541-4920-bf77-1128a7227f85" providerId="ADAL" clId="{A961B1BC-28E6-46EE-B196-3D14CF522FEF}" dt="2025-03-27T14:08:15.272" v="107" actId="6559"/>
        <pc:sldMkLst>
          <pc:docMk/>
          <pc:sldMk cId="0" sldId="276"/>
        </pc:sldMkLst>
        <pc:spChg chg="mod">
          <ac:chgData name="Beth Gillis" userId="b285c2c8-4541-4920-bf77-1128a7227f85" providerId="ADAL" clId="{A961B1BC-28E6-46EE-B196-3D14CF522FEF}" dt="2025-03-27T14:08:15.272" v="107" actId="6559"/>
          <ac:spMkLst>
            <pc:docMk/>
            <pc:sldMk cId="0" sldId="276"/>
            <ac:spMk id="4" creationId="{00000000-0000-0000-0000-000000000000}"/>
          </ac:spMkLst>
        </pc:spChg>
      </pc:sldChg>
      <pc:sldChg chg="modSp mod">
        <pc:chgData name="Beth Gillis" userId="b285c2c8-4541-4920-bf77-1128a7227f85" providerId="ADAL" clId="{A961B1BC-28E6-46EE-B196-3D14CF522FEF}" dt="2025-03-27T14:08:38.195" v="110" actId="113"/>
        <pc:sldMkLst>
          <pc:docMk/>
          <pc:sldMk cId="0" sldId="277"/>
        </pc:sldMkLst>
        <pc:spChg chg="mod">
          <ac:chgData name="Beth Gillis" userId="b285c2c8-4541-4920-bf77-1128a7227f85" providerId="ADAL" clId="{A961B1BC-28E6-46EE-B196-3D14CF522FEF}" dt="2025-03-27T14:08:38.195" v="110" actId="113"/>
          <ac:spMkLst>
            <pc:docMk/>
            <pc:sldMk cId="0" sldId="277"/>
            <ac:spMk id="4" creationId="{00000000-0000-0000-0000-000000000000}"/>
          </ac:spMkLst>
        </pc:spChg>
      </pc:sldChg>
      <pc:sldChg chg="modSp mod">
        <pc:chgData name="Beth Gillis" userId="b285c2c8-4541-4920-bf77-1128a7227f85" providerId="ADAL" clId="{A961B1BC-28E6-46EE-B196-3D14CF522FEF}" dt="2025-03-27T14:09:09.783" v="113" actId="6559"/>
        <pc:sldMkLst>
          <pc:docMk/>
          <pc:sldMk cId="0" sldId="278"/>
        </pc:sldMkLst>
        <pc:spChg chg="mod">
          <ac:chgData name="Beth Gillis" userId="b285c2c8-4541-4920-bf77-1128a7227f85" providerId="ADAL" clId="{A961B1BC-28E6-46EE-B196-3D14CF522FEF}" dt="2025-03-27T14:09:09.783" v="113" actId="6559"/>
          <ac:spMkLst>
            <pc:docMk/>
            <pc:sldMk cId="0" sldId="278"/>
            <ac:spMk id="6" creationId="{00000000-0000-0000-0000-000000000000}"/>
          </ac:spMkLst>
        </pc:spChg>
      </pc:sldChg>
      <pc:sldChg chg="modSp mod">
        <pc:chgData name="Beth Gillis" userId="b285c2c8-4541-4920-bf77-1128a7227f85" providerId="ADAL" clId="{A961B1BC-28E6-46EE-B196-3D14CF522FEF}" dt="2025-03-27T14:09:38.157" v="118" actId="1076"/>
        <pc:sldMkLst>
          <pc:docMk/>
          <pc:sldMk cId="0" sldId="279"/>
        </pc:sldMkLst>
        <pc:spChg chg="mod">
          <ac:chgData name="Beth Gillis" userId="b285c2c8-4541-4920-bf77-1128a7227f85" providerId="ADAL" clId="{A961B1BC-28E6-46EE-B196-3D14CF522FEF}" dt="2025-03-27T14:09:38.157" v="118" actId="1076"/>
          <ac:spMkLst>
            <pc:docMk/>
            <pc:sldMk cId="0" sldId="279"/>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F9A79589-2B48-402D-B807-541A2870A7CD}" type="datetimeFigureOut">
              <a:rPr lang="en-US" smtClean="0"/>
              <a:t>3/31/2025</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5FA79F84-E1BD-40F5-9387-8A227C015257}" type="slidenum">
              <a:rPr lang="en-US" smtClean="0"/>
              <a:t>‹#›</a:t>
            </a:fld>
            <a:endParaRPr lang="en-US"/>
          </a:p>
        </p:txBody>
      </p:sp>
    </p:spTree>
    <p:extLst>
      <p:ext uri="{BB962C8B-B14F-4D97-AF65-F5344CB8AC3E}">
        <p14:creationId xmlns:p14="http://schemas.microsoft.com/office/powerpoint/2010/main" val="767512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454F78-00C1-4141-8D31-604BFA81E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310A77B-21E5-4EBC-8906-82AE362D34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18B2DA62-8A11-4A98-BCF8-1B08364D41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FF1A34-8E00-43ED-92B7-427221692C82}" type="slidenum">
              <a:rPr lang="en-US" altLang="en-US" smtClean="0"/>
              <a:pPr>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6541" y="3887143"/>
            <a:ext cx="18261458" cy="6399856"/>
          </a:xfrm>
          <a:prstGeom prst="rect">
            <a:avLst/>
          </a:prstGeom>
        </p:spPr>
      </p:pic>
      <p:pic>
        <p:nvPicPr>
          <p:cNvPr id="17" name="bg object 17"/>
          <p:cNvPicPr/>
          <p:nvPr/>
        </p:nvPicPr>
        <p:blipFill>
          <a:blip r:embed="rId3" cstate="print"/>
          <a:stretch>
            <a:fillRect/>
          </a:stretch>
        </p:blipFill>
        <p:spPr>
          <a:xfrm>
            <a:off x="15641700" y="8593734"/>
            <a:ext cx="2342261" cy="944689"/>
          </a:xfrm>
          <a:prstGeom prst="rect">
            <a:avLst/>
          </a:prstGeom>
        </p:spPr>
      </p:pic>
      <p:sp>
        <p:nvSpPr>
          <p:cNvPr id="2" name="Holder 2"/>
          <p:cNvSpPr>
            <a:spLocks noGrp="1"/>
          </p:cNvSpPr>
          <p:nvPr>
            <p:ph type="ctrTitle"/>
          </p:nvPr>
        </p:nvSpPr>
        <p:spPr>
          <a:xfrm>
            <a:off x="1015517" y="337768"/>
            <a:ext cx="16256965" cy="697230"/>
          </a:xfrm>
          <a:prstGeom prst="rect">
            <a:avLst/>
          </a:prstGeom>
        </p:spPr>
        <p:txBody>
          <a:bodyPr wrap="square" lIns="0" tIns="0" rIns="0" bIns="0">
            <a:spAutoFit/>
          </a:bodyPr>
          <a:lstStyle>
            <a:lvl1pPr>
              <a:defRPr sz="4400" b="0" i="0" u="heavy">
                <a:solidFill>
                  <a:srgbClr val="0C154B"/>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5000" b="0" i="0">
                <a:solidFill>
                  <a:srgbClr val="0C154B"/>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defRPr sz="750" b="1" i="1">
                <a:solidFill>
                  <a:srgbClr val="035695"/>
                </a:solidFill>
                <a:latin typeface="Trebuchet MS"/>
                <a:cs typeface="Trebuchet MS"/>
              </a:defRPr>
            </a:lvl1p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u="heavy">
                <a:solidFill>
                  <a:srgbClr val="0C154B"/>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15000" b="0" i="0">
                <a:solidFill>
                  <a:srgbClr val="0C154B"/>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defRPr sz="750" b="1" i="1">
                <a:solidFill>
                  <a:srgbClr val="035695"/>
                </a:solidFill>
                <a:latin typeface="Trebuchet MS"/>
                <a:cs typeface="Trebuchet MS"/>
              </a:defRPr>
            </a:lvl1p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u="heavy">
                <a:solidFill>
                  <a:srgbClr val="0C154B"/>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750" b="1" i="1">
                <a:solidFill>
                  <a:srgbClr val="035695"/>
                </a:solidFill>
                <a:latin typeface="Trebuchet MS"/>
                <a:cs typeface="Trebuchet MS"/>
              </a:defRPr>
            </a:lvl1p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5641701" y="8593734"/>
            <a:ext cx="2340092" cy="944689"/>
          </a:xfrm>
          <a:prstGeom prst="rect">
            <a:avLst/>
          </a:prstGeom>
        </p:spPr>
      </p:pic>
      <p:sp>
        <p:nvSpPr>
          <p:cNvPr id="2" name="Holder 2"/>
          <p:cNvSpPr>
            <a:spLocks noGrp="1"/>
          </p:cNvSpPr>
          <p:nvPr>
            <p:ph type="title"/>
          </p:nvPr>
        </p:nvSpPr>
        <p:spPr/>
        <p:txBody>
          <a:bodyPr lIns="0" tIns="0" rIns="0" bIns="0"/>
          <a:lstStyle>
            <a:lvl1pPr>
              <a:defRPr sz="4400" b="0" i="0" u="heavy">
                <a:solidFill>
                  <a:srgbClr val="0C154B"/>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750" b="1" i="1">
                <a:solidFill>
                  <a:srgbClr val="035695"/>
                </a:solidFill>
                <a:latin typeface="Trebuchet MS"/>
                <a:cs typeface="Trebuchet MS"/>
              </a:defRPr>
            </a:lvl1p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50" b="1" i="1">
                <a:solidFill>
                  <a:srgbClr val="035695"/>
                </a:solidFill>
                <a:latin typeface="Trebuchet MS"/>
                <a:cs typeface="Trebuchet MS"/>
              </a:defRPr>
            </a:lvl1p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67710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9233297"/>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14400" y="9566910"/>
            <a:ext cx="4206240" cy="276999"/>
          </a:xfrm>
        </p:spPr>
        <p:txBody>
          <a:bodyPr/>
          <a:lstStyle/>
          <a:p>
            <a:fld id="{8965521B-4CDC-42C8-B0D2-7347A2A52E8A}" type="datetimeFigureOut">
              <a:rPr lang="en-US" smtClean="0"/>
              <a:t>3/31/2025</a:t>
            </a:fld>
            <a:endParaRPr lang="en-US"/>
          </a:p>
        </p:txBody>
      </p:sp>
      <p:sp>
        <p:nvSpPr>
          <p:cNvPr id="5" name="Footer Placeholder 4"/>
          <p:cNvSpPr>
            <a:spLocks noGrp="1"/>
          </p:cNvSpPr>
          <p:nvPr>
            <p:ph type="ftr" sz="quarter" idx="11"/>
          </p:nvPr>
        </p:nvSpPr>
        <p:spPr>
          <a:xfrm>
            <a:off x="15852393" y="9653927"/>
            <a:ext cx="2007234" cy="115416"/>
          </a:xfrm>
        </p:spPr>
        <p:txBody>
          <a:bodyPr/>
          <a:lstStyle/>
          <a:p>
            <a:endParaRPr lang="en-US"/>
          </a:p>
        </p:txBody>
      </p:sp>
      <p:sp>
        <p:nvSpPr>
          <p:cNvPr id="6" name="Slide Number Placeholder 5"/>
          <p:cNvSpPr>
            <a:spLocks noGrp="1"/>
          </p:cNvSpPr>
          <p:nvPr>
            <p:ph type="sldNum" sz="quarter" idx="12"/>
          </p:nvPr>
        </p:nvSpPr>
        <p:spPr>
          <a:xfrm>
            <a:off x="13167361" y="9566910"/>
            <a:ext cx="4206240" cy="276999"/>
          </a:xfrm>
        </p:spPr>
        <p:txBody>
          <a:bodyPr/>
          <a:lstStyle/>
          <a:p>
            <a:fld id="{B717BF4F-CDC1-43F7-B39C-7D50D59A7DF2}" type="slidenum">
              <a:rPr lang="en-US" smtClean="0"/>
              <a:t>‹#›</a:t>
            </a:fld>
            <a:endParaRPr lang="en-US"/>
          </a:p>
        </p:txBody>
      </p:sp>
    </p:spTree>
    <p:extLst>
      <p:ext uri="{BB962C8B-B14F-4D97-AF65-F5344CB8AC3E}">
        <p14:creationId xmlns:p14="http://schemas.microsoft.com/office/powerpoint/2010/main" val="1035733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297891"/>
            <a:ext cx="16256000" cy="697230"/>
          </a:xfrm>
          <a:prstGeom prst="rect">
            <a:avLst/>
          </a:prstGeom>
        </p:spPr>
        <p:txBody>
          <a:bodyPr wrap="square" lIns="0" tIns="0" rIns="0" bIns="0">
            <a:spAutoFit/>
          </a:bodyPr>
          <a:lstStyle>
            <a:lvl1pPr>
              <a:defRPr sz="4400" b="0" i="0" u="heavy">
                <a:solidFill>
                  <a:srgbClr val="0C154B"/>
                </a:solidFill>
                <a:latin typeface="Arial Black"/>
                <a:cs typeface="Arial Black"/>
              </a:defRPr>
            </a:lvl1pPr>
          </a:lstStyle>
          <a:p>
            <a:endParaRPr/>
          </a:p>
        </p:txBody>
      </p:sp>
      <p:sp>
        <p:nvSpPr>
          <p:cNvPr id="3" name="Holder 3"/>
          <p:cNvSpPr>
            <a:spLocks noGrp="1"/>
          </p:cNvSpPr>
          <p:nvPr>
            <p:ph type="body" idx="1"/>
          </p:nvPr>
        </p:nvSpPr>
        <p:spPr>
          <a:xfrm>
            <a:off x="3682618" y="1749679"/>
            <a:ext cx="10922762" cy="2311400"/>
          </a:xfrm>
          <a:prstGeom prst="rect">
            <a:avLst/>
          </a:prstGeom>
        </p:spPr>
        <p:txBody>
          <a:bodyPr wrap="square" lIns="0" tIns="0" rIns="0" bIns="0">
            <a:spAutoFit/>
          </a:bodyPr>
          <a:lstStyle>
            <a:lvl1pPr>
              <a:defRPr sz="15000" b="0" i="0">
                <a:solidFill>
                  <a:srgbClr val="0C154B"/>
                </a:solidFill>
                <a:latin typeface="Arial Black"/>
                <a:cs typeface="Arial Black"/>
              </a:defRPr>
            </a:lvl1pPr>
          </a:lstStyle>
          <a:p>
            <a:endParaRPr/>
          </a:p>
        </p:txBody>
      </p:sp>
      <p:sp>
        <p:nvSpPr>
          <p:cNvPr id="4" name="Holder 4"/>
          <p:cNvSpPr>
            <a:spLocks noGrp="1"/>
          </p:cNvSpPr>
          <p:nvPr>
            <p:ph type="ftr" sz="quarter" idx="5"/>
          </p:nvPr>
        </p:nvSpPr>
        <p:spPr>
          <a:xfrm>
            <a:off x="15852393" y="9653927"/>
            <a:ext cx="2007234" cy="280670"/>
          </a:xfrm>
          <a:prstGeom prst="rect">
            <a:avLst/>
          </a:prstGeom>
        </p:spPr>
        <p:txBody>
          <a:bodyPr wrap="square" lIns="0" tIns="0" rIns="0" bIns="0">
            <a:spAutoFit/>
          </a:bodyPr>
          <a:lstStyle>
            <a:lvl1pPr>
              <a:defRPr sz="750" b="1" i="1">
                <a:solidFill>
                  <a:srgbClr val="035695"/>
                </a:solidFill>
                <a:latin typeface="Trebuchet MS"/>
                <a:cs typeface="Trebuchet MS"/>
              </a:defRPr>
            </a:lvl1p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bp.gov/trade/programs-administration/customs-brokers/continuing-educat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www.ncbfaa.org/education"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ogistics-ei.ncbfaa.org/completion-cod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logistics-ei.ncbfaa.org/transcript-check"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ncbfaa.org/educa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CABE985-DF51-4081-BF8E-0EAE10DA8C57}"/>
              </a:ext>
            </a:extLst>
          </p:cNvPr>
          <p:cNvSpPr>
            <a:spLocks noGrp="1"/>
          </p:cNvSpPr>
          <p:nvPr>
            <p:ph type="ctrTitle"/>
          </p:nvPr>
        </p:nvSpPr>
        <p:spPr>
          <a:xfrm>
            <a:off x="4064668" y="1943101"/>
            <a:ext cx="10158668" cy="1219568"/>
          </a:xfrm>
        </p:spPr>
        <p:txBody>
          <a:bodyPr>
            <a:noAutofit/>
          </a:bodyPr>
          <a:lstStyle/>
          <a:p>
            <a:pPr eaLnBrk="1" hangingPunct="1"/>
            <a:r>
              <a:rPr lang="en-US" altLang="en-US" sz="4050" b="1" dirty="0">
                <a:latin typeface="Arial" panose="020B0604020202020204" pitchFamily="34" charset="0"/>
                <a:cs typeface="Arial" panose="020B0604020202020204" pitchFamily="34" charset="0"/>
              </a:rPr>
              <a:t>LCB Continuing Education</a:t>
            </a:r>
            <a:endParaRPr lang="en-US" altLang="en-US" sz="4050" b="1" i="1"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666E5A09-C113-47CE-A48D-96D3FB1D0EBE}"/>
              </a:ext>
            </a:extLst>
          </p:cNvPr>
          <p:cNvSpPr>
            <a:spLocks noGrp="1"/>
          </p:cNvSpPr>
          <p:nvPr>
            <p:ph type="ftr" sz="quarter" idx="11"/>
          </p:nvPr>
        </p:nvSpPr>
        <p:spPr>
          <a:xfrm>
            <a:off x="4086225" y="9036704"/>
            <a:ext cx="4200525" cy="623248"/>
          </a:xfrm>
        </p:spPr>
        <p:txBody>
          <a:bodyPr/>
          <a:lstStyle/>
          <a:p>
            <a:pPr>
              <a:defRPr/>
            </a:pPr>
            <a:r>
              <a:rPr lang="en-US" sz="4050" dirty="0">
                <a:solidFill>
                  <a:schemeClr val="tx1"/>
                </a:solidFill>
                <a:latin typeface="Brush Script MT" panose="03060802040406070304" pitchFamily="66" charset="0"/>
              </a:rPr>
              <a:t>Program Sponsored by</a:t>
            </a:r>
          </a:p>
        </p:txBody>
      </p:sp>
      <p:pic>
        <p:nvPicPr>
          <p:cNvPr id="7172" name="Picture 22">
            <a:extLst>
              <a:ext uri="{FF2B5EF4-FFF2-40B4-BE49-F238E27FC236}">
                <a16:creationId xmlns:a16="http://schemas.microsoft.com/office/drawing/2014/main" id="{D1BC8DA5-3750-4165-8619-EAEABE032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2" y="8058152"/>
            <a:ext cx="1968104" cy="41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a:extLst>
              <a:ext uri="{FF2B5EF4-FFF2-40B4-BE49-F238E27FC236}">
                <a16:creationId xmlns:a16="http://schemas.microsoft.com/office/drawing/2014/main" id="{C24548E4-A754-4148-BFA9-C50F7AE19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1476" y="8820603"/>
            <a:ext cx="2139554" cy="91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5">
            <a:extLst>
              <a:ext uri="{FF2B5EF4-FFF2-40B4-BE49-F238E27FC236}">
                <a16:creationId xmlns:a16="http://schemas.microsoft.com/office/drawing/2014/main" id="{CCEA0F34-84C0-4FD9-B1DA-9B5617417DB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254" y="699816"/>
            <a:ext cx="3341492" cy="101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D3105905-B7C3-9015-E299-3CD2F80909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8801" y="8686800"/>
            <a:ext cx="3068336" cy="1053561"/>
          </a:xfrm>
          <a:prstGeom prst="rect">
            <a:avLst/>
          </a:prstGeom>
        </p:spPr>
      </p:pic>
      <p:sp>
        <p:nvSpPr>
          <p:cNvPr id="3" name="TextBox 13">
            <a:extLst>
              <a:ext uri="{FF2B5EF4-FFF2-40B4-BE49-F238E27FC236}">
                <a16:creationId xmlns:a16="http://schemas.microsoft.com/office/drawing/2014/main" id="{93352B67-4904-8C6B-CB75-D6290F850B77}"/>
              </a:ext>
            </a:extLst>
          </p:cNvPr>
          <p:cNvSpPr txBox="1">
            <a:spLocks noChangeArrowheads="1"/>
          </p:cNvSpPr>
          <p:nvPr/>
        </p:nvSpPr>
        <p:spPr bwMode="auto">
          <a:xfrm>
            <a:off x="4337834" y="4220171"/>
            <a:ext cx="961233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a:latin typeface="Arial" panose="020B0604020202020204" pitchFamily="34" charset="0"/>
              </a:rPr>
              <a:t>Cynthia Whittenburg</a:t>
            </a:r>
          </a:p>
          <a:p>
            <a:pPr algn="ctr">
              <a:spcBef>
                <a:spcPct val="0"/>
              </a:spcBef>
              <a:buFontTx/>
              <a:buNone/>
            </a:pPr>
            <a:endParaRPr lang="en-US" altLang="en-US" sz="2700" b="1" dirty="0">
              <a:latin typeface="Arial" panose="020B0604020202020204" pitchFamily="34" charset="0"/>
            </a:endParaRPr>
          </a:p>
          <a:p>
            <a:pPr algn="ctr">
              <a:spcBef>
                <a:spcPct val="0"/>
              </a:spcBef>
              <a:buFontTx/>
              <a:buNone/>
            </a:pPr>
            <a:r>
              <a:rPr lang="en-US" altLang="en-US" sz="2700">
                <a:latin typeface="Arial Narrow" panose="020B0606020202030204" pitchFamily="34" charset="0"/>
              </a:rPr>
              <a:t>Executive Vice President, NCBFAA Educational Institute (NEI)</a:t>
            </a:r>
            <a:endParaRPr lang="en-US" altLang="en-US" sz="2700" dirty="0">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826381"/>
            <a:ext cx="18288000" cy="6461125"/>
            <a:chOff x="0" y="3826381"/>
            <a:chExt cx="18288000" cy="6461125"/>
          </a:xfrm>
        </p:grpSpPr>
        <p:pic>
          <p:nvPicPr>
            <p:cNvPr id="3" name="object 3"/>
            <p:cNvPicPr/>
            <p:nvPr/>
          </p:nvPicPr>
          <p:blipFill>
            <a:blip r:embed="rId2" cstate="print"/>
            <a:stretch>
              <a:fillRect/>
            </a:stretch>
          </p:blipFill>
          <p:spPr>
            <a:xfrm>
              <a:off x="0" y="3826381"/>
              <a:ext cx="18288000" cy="6460617"/>
            </a:xfrm>
            <a:prstGeom prst="rect">
              <a:avLst/>
            </a:prstGeom>
          </p:spPr>
        </p:pic>
        <p:pic>
          <p:nvPicPr>
            <p:cNvPr id="4" name="object 4"/>
            <p:cNvPicPr/>
            <p:nvPr/>
          </p:nvPicPr>
          <p:blipFill>
            <a:blip r:embed="rId3" cstate="print"/>
            <a:stretch>
              <a:fillRect/>
            </a:stretch>
          </p:blipFill>
          <p:spPr>
            <a:xfrm>
              <a:off x="15641701" y="8593734"/>
              <a:ext cx="2342261" cy="944689"/>
            </a:xfrm>
            <a:prstGeom prst="rect">
              <a:avLst/>
            </a:prstGeom>
          </p:spPr>
        </p:pic>
      </p:grpSp>
      <p:sp>
        <p:nvSpPr>
          <p:cNvPr id="5" name="object 5"/>
          <p:cNvSpPr txBox="1">
            <a:spLocks noGrp="1"/>
          </p:cNvSpPr>
          <p:nvPr>
            <p:ph type="title"/>
          </p:nvPr>
        </p:nvSpPr>
        <p:spPr>
          <a:xfrm>
            <a:off x="1016000" y="359156"/>
            <a:ext cx="16256000" cy="696595"/>
          </a:xfrm>
          <a:prstGeom prst="rect">
            <a:avLst/>
          </a:prstGeom>
        </p:spPr>
        <p:txBody>
          <a:bodyPr vert="horz" wrap="square" lIns="0" tIns="12700" rIns="0" bIns="0" rtlCol="0">
            <a:spAutoFit/>
          </a:bodyPr>
          <a:lstStyle/>
          <a:p>
            <a:pPr marL="12700">
              <a:lnSpc>
                <a:spcPct val="100000"/>
              </a:lnSpc>
              <a:spcBef>
                <a:spcPts val="100"/>
              </a:spcBef>
              <a:tabLst>
                <a:tab pos="16242665" algn="l"/>
              </a:tabLst>
            </a:pPr>
            <a:r>
              <a:rPr spc="-254" dirty="0"/>
              <a:t>Licensed</a:t>
            </a:r>
            <a:r>
              <a:rPr spc="-315" dirty="0"/>
              <a:t> </a:t>
            </a:r>
            <a:r>
              <a:rPr spc="-220" dirty="0"/>
              <a:t>Customs</a:t>
            </a:r>
            <a:r>
              <a:rPr spc="-300" dirty="0"/>
              <a:t> </a:t>
            </a:r>
            <a:r>
              <a:rPr spc="-120" dirty="0"/>
              <a:t>Broker</a:t>
            </a:r>
            <a:r>
              <a:rPr spc="-305" dirty="0"/>
              <a:t> </a:t>
            </a:r>
            <a:r>
              <a:rPr spc="-10" dirty="0"/>
              <a:t>Requirements</a:t>
            </a:r>
            <a:r>
              <a:rPr dirty="0"/>
              <a:t>	</a:t>
            </a:r>
          </a:p>
        </p:txBody>
      </p:sp>
      <p:pic>
        <p:nvPicPr>
          <p:cNvPr id="6" name="object 6"/>
          <p:cNvPicPr/>
          <p:nvPr/>
        </p:nvPicPr>
        <p:blipFill>
          <a:blip r:embed="rId4" cstate="print"/>
          <a:stretch>
            <a:fillRect/>
          </a:stretch>
        </p:blipFill>
        <p:spPr>
          <a:xfrm>
            <a:off x="914400" y="1230630"/>
            <a:ext cx="4203192" cy="2502407"/>
          </a:xfrm>
          <a:prstGeom prst="rect">
            <a:avLst/>
          </a:prstGeom>
        </p:spPr>
      </p:pic>
      <p:sp>
        <p:nvSpPr>
          <p:cNvPr id="7" name="object 7"/>
          <p:cNvSpPr txBox="1"/>
          <p:nvPr/>
        </p:nvSpPr>
        <p:spPr>
          <a:xfrm>
            <a:off x="1206500" y="3981841"/>
            <a:ext cx="15301594" cy="4226413"/>
          </a:xfrm>
          <a:prstGeom prst="rect">
            <a:avLst/>
          </a:prstGeom>
        </p:spPr>
        <p:txBody>
          <a:bodyPr vert="horz" wrap="square" lIns="0" tIns="148590" rIns="0" bIns="0" rtlCol="0">
            <a:spAutoFit/>
          </a:bodyPr>
          <a:lstStyle/>
          <a:p>
            <a:pPr marL="12700">
              <a:lnSpc>
                <a:spcPct val="100000"/>
              </a:lnSpc>
              <a:spcBef>
                <a:spcPts val="1170"/>
              </a:spcBef>
              <a:tabLst>
                <a:tab pos="1456055" algn="l"/>
              </a:tabLst>
            </a:pPr>
            <a:r>
              <a:rPr sz="3200" b="1" dirty="0">
                <a:solidFill>
                  <a:srgbClr val="FFFFFF"/>
                </a:solidFill>
                <a:latin typeface="Arial" panose="020B0604020202020204" pitchFamily="34" charset="0"/>
                <a:cs typeface="Arial" panose="020B0604020202020204" pitchFamily="34" charset="0"/>
              </a:rPr>
              <a:t>NOTE:	Special Allowance</a:t>
            </a:r>
            <a:endParaRPr sz="3200" b="1" dirty="0">
              <a:latin typeface="Arial" panose="020B0604020202020204" pitchFamily="34" charset="0"/>
              <a:cs typeface="Arial" panose="020B0604020202020204" pitchFamily="34" charset="0"/>
            </a:endParaRPr>
          </a:p>
          <a:p>
            <a:pPr marL="12700">
              <a:lnSpc>
                <a:spcPct val="100000"/>
              </a:lnSpc>
              <a:spcBef>
                <a:spcPts val="1070"/>
              </a:spcBef>
            </a:pPr>
            <a:r>
              <a:rPr sz="3200" b="1" dirty="0">
                <a:solidFill>
                  <a:srgbClr val="FFFFFF"/>
                </a:solidFill>
                <a:latin typeface="Arial" panose="020B0604020202020204" pitchFamily="34" charset="0"/>
                <a:cs typeface="Arial" panose="020B0604020202020204" pitchFamily="34" charset="0"/>
              </a:rPr>
              <a:t>An individual broker may claim 0.5 credits for each full 30 minutes spent:</a:t>
            </a:r>
            <a:endParaRPr sz="3200" b="1" dirty="0">
              <a:latin typeface="Arial" panose="020B0604020202020204" pitchFamily="34" charset="0"/>
              <a:cs typeface="Arial" panose="020B0604020202020204" pitchFamily="34" charset="0"/>
            </a:endParaRPr>
          </a:p>
          <a:p>
            <a:pPr marL="469265" indent="-456565">
              <a:lnSpc>
                <a:spcPct val="100000"/>
              </a:lnSpc>
              <a:spcBef>
                <a:spcPts val="1070"/>
              </a:spcBef>
              <a:buFont typeface="Wingdings"/>
              <a:buChar char=""/>
              <a:tabLst>
                <a:tab pos="469265" algn="l"/>
              </a:tabLst>
            </a:pPr>
            <a:r>
              <a:rPr sz="3200" b="1" dirty="0">
                <a:solidFill>
                  <a:srgbClr val="FFFFFF"/>
                </a:solidFill>
                <a:latin typeface="Arial" panose="020B0604020202020204" pitchFamily="34" charset="0"/>
                <a:cs typeface="Arial" panose="020B0604020202020204" pitchFamily="34" charset="0"/>
              </a:rPr>
              <a:t>Presenting subject matter as an instructor, discussion leader, or speaker</a:t>
            </a:r>
            <a:endParaRPr sz="3200" b="1" dirty="0">
              <a:latin typeface="Arial" panose="020B0604020202020204" pitchFamily="34" charset="0"/>
              <a:cs typeface="Arial" panose="020B0604020202020204" pitchFamily="34" charset="0"/>
            </a:endParaRPr>
          </a:p>
          <a:p>
            <a:pPr marL="469900" marR="5080" indent="-457200">
              <a:lnSpc>
                <a:spcPct val="107100"/>
              </a:lnSpc>
              <a:spcBef>
                <a:spcPts val="795"/>
              </a:spcBef>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Regardless of the duration of a single presentation, a maximum of one continuing education credit may be claimed preparing subject matter for that presentation.</a:t>
            </a:r>
            <a:endParaRPr sz="3200" b="1" dirty="0">
              <a:latin typeface="Arial" panose="020B0604020202020204" pitchFamily="34" charset="0"/>
              <a:cs typeface="Arial" panose="020B0604020202020204" pitchFamily="34" charset="0"/>
            </a:endParaRPr>
          </a:p>
          <a:p>
            <a:pPr marL="469265" indent="-456565">
              <a:lnSpc>
                <a:spcPct val="100000"/>
              </a:lnSpc>
              <a:spcBef>
                <a:spcPts val="1070"/>
              </a:spcBef>
              <a:buFont typeface="Wingdings"/>
              <a:buChar char=""/>
              <a:tabLst>
                <a:tab pos="469265" algn="l"/>
              </a:tabLst>
            </a:pPr>
            <a:r>
              <a:rPr sz="3200" b="1" dirty="0">
                <a:solidFill>
                  <a:srgbClr val="FFFFFF"/>
                </a:solidFill>
                <a:latin typeface="Arial" panose="020B0604020202020204" pitchFamily="34" charset="0"/>
                <a:cs typeface="Arial" panose="020B0604020202020204" pitchFamily="34" charset="0"/>
              </a:rPr>
              <a:t>A maximum of 12 CE credits per TSR can be earned this way.</a:t>
            </a:r>
            <a:endParaRPr sz="3200" b="1" dirty="0">
              <a:latin typeface="Arial" panose="020B0604020202020204" pitchFamily="34" charset="0"/>
              <a:cs typeface="Arial" panose="020B0604020202020204" pitchFamily="34" charset="0"/>
            </a:endParaRPr>
          </a:p>
        </p:txBody>
      </p:sp>
      <p:sp>
        <p:nvSpPr>
          <p:cNvPr id="8" name="object 8"/>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1365377"/>
            <a:ext cx="18288000" cy="2152904"/>
          </a:xfrm>
          <a:prstGeom prst="rect">
            <a:avLst/>
          </a:prstGeom>
        </p:spPr>
      </p:pic>
      <p:sp>
        <p:nvSpPr>
          <p:cNvPr id="3" name="object 3"/>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4" name="object 4"/>
          <p:cNvPicPr/>
          <p:nvPr/>
        </p:nvPicPr>
        <p:blipFill>
          <a:blip r:embed="rId3" cstate="print"/>
          <a:stretch>
            <a:fillRect/>
          </a:stretch>
        </p:blipFill>
        <p:spPr>
          <a:xfrm>
            <a:off x="15641701" y="8593734"/>
            <a:ext cx="2340092" cy="944689"/>
          </a:xfrm>
          <a:prstGeom prst="rect">
            <a:avLst/>
          </a:prstGeom>
        </p:spPr>
      </p:pic>
      <p:sp>
        <p:nvSpPr>
          <p:cNvPr id="5" name="object 5"/>
          <p:cNvSpPr txBox="1">
            <a:spLocks noGrp="1"/>
          </p:cNvSpPr>
          <p:nvPr>
            <p:ph type="title"/>
          </p:nvPr>
        </p:nvSpPr>
        <p:spPr>
          <a:xfrm>
            <a:off x="1037945" y="268350"/>
            <a:ext cx="16234410" cy="696595"/>
          </a:xfrm>
          <a:prstGeom prst="rect">
            <a:avLst/>
          </a:prstGeom>
        </p:spPr>
        <p:txBody>
          <a:bodyPr vert="horz" wrap="square" lIns="0" tIns="12700" rIns="0" bIns="0" rtlCol="0">
            <a:spAutoFit/>
          </a:bodyPr>
          <a:lstStyle/>
          <a:p>
            <a:pPr marL="12700">
              <a:lnSpc>
                <a:spcPct val="100000"/>
              </a:lnSpc>
              <a:spcBef>
                <a:spcPts val="100"/>
              </a:spcBef>
              <a:tabLst>
                <a:tab pos="16221075" algn="l"/>
              </a:tabLst>
            </a:pPr>
            <a:r>
              <a:rPr spc="-254" dirty="0"/>
              <a:t>Licensed</a:t>
            </a:r>
            <a:r>
              <a:rPr spc="-315" dirty="0"/>
              <a:t> </a:t>
            </a:r>
            <a:r>
              <a:rPr spc="-220" dirty="0"/>
              <a:t>Customs</a:t>
            </a:r>
            <a:r>
              <a:rPr spc="-305" dirty="0"/>
              <a:t> </a:t>
            </a:r>
            <a:r>
              <a:rPr spc="-120" dirty="0"/>
              <a:t>Broker</a:t>
            </a:r>
            <a:r>
              <a:rPr spc="-305" dirty="0"/>
              <a:t> </a:t>
            </a:r>
            <a:r>
              <a:rPr spc="-10" dirty="0"/>
              <a:t>Requirements</a:t>
            </a:r>
            <a:r>
              <a:rPr dirty="0"/>
              <a:t>	</a:t>
            </a:r>
          </a:p>
        </p:txBody>
      </p:sp>
      <p:sp>
        <p:nvSpPr>
          <p:cNvPr id="6" name="object 6"/>
          <p:cNvSpPr txBox="1"/>
          <p:nvPr/>
        </p:nvSpPr>
        <p:spPr>
          <a:xfrm>
            <a:off x="1015390" y="1824990"/>
            <a:ext cx="15988665" cy="1064260"/>
          </a:xfrm>
          <a:prstGeom prst="rect">
            <a:avLst/>
          </a:prstGeom>
        </p:spPr>
        <p:txBody>
          <a:bodyPr vert="horz" wrap="square" lIns="0" tIns="10160" rIns="0" bIns="0" rtlCol="0">
            <a:spAutoFit/>
          </a:bodyPr>
          <a:lstStyle/>
          <a:p>
            <a:pPr marL="12700" marR="5080">
              <a:lnSpc>
                <a:spcPct val="100400"/>
              </a:lnSpc>
              <a:spcBef>
                <a:spcPts val="80"/>
              </a:spcBef>
            </a:pPr>
            <a:r>
              <a:rPr sz="3200" b="1" dirty="0">
                <a:solidFill>
                  <a:srgbClr val="FFFFFF"/>
                </a:solidFill>
                <a:latin typeface="Arial" panose="020B0604020202020204" pitchFamily="34" charset="0"/>
                <a:cs typeface="Arial" panose="020B0604020202020204" pitchFamily="34" charset="0"/>
              </a:rPr>
              <a:t>Failure to </a:t>
            </a:r>
            <a:r>
              <a:rPr sz="3600" b="1" dirty="0">
                <a:solidFill>
                  <a:srgbClr val="FFFFFF"/>
                </a:solidFill>
                <a:latin typeface="Arial" panose="020B0604020202020204" pitchFamily="34" charset="0"/>
                <a:cs typeface="Arial" panose="020B0604020202020204" pitchFamily="34" charset="0"/>
              </a:rPr>
              <a:t>report </a:t>
            </a:r>
            <a:r>
              <a:rPr sz="3200" b="1" dirty="0">
                <a:solidFill>
                  <a:srgbClr val="FFFFFF"/>
                </a:solidFill>
                <a:latin typeface="Arial" panose="020B0604020202020204" pitchFamily="34" charset="0"/>
                <a:cs typeface="Arial" panose="020B0604020202020204" pitchFamily="34" charset="0"/>
              </a:rPr>
              <a:t>and certify compliance with the continuing broker education requirement as part of the submission of the TSR?</a:t>
            </a:r>
            <a:endParaRPr sz="3200" b="1" dirty="0">
              <a:latin typeface="Arial" panose="020B0604020202020204" pitchFamily="34" charset="0"/>
              <a:cs typeface="Arial" panose="020B0604020202020204" pitchFamily="34" charset="0"/>
            </a:endParaRPr>
          </a:p>
        </p:txBody>
      </p:sp>
      <p:sp>
        <p:nvSpPr>
          <p:cNvPr id="7" name="object 7"/>
          <p:cNvSpPr/>
          <p:nvPr/>
        </p:nvSpPr>
        <p:spPr>
          <a:xfrm>
            <a:off x="7378065" y="4665217"/>
            <a:ext cx="4761230" cy="7620"/>
          </a:xfrm>
          <a:custGeom>
            <a:avLst/>
            <a:gdLst/>
            <a:ahLst/>
            <a:cxnLst/>
            <a:rect l="l" t="t" r="r" b="b"/>
            <a:pathLst>
              <a:path w="4761230" h="7620">
                <a:moveTo>
                  <a:pt x="4760976" y="0"/>
                </a:moveTo>
                <a:lnTo>
                  <a:pt x="0" y="0"/>
                </a:lnTo>
                <a:lnTo>
                  <a:pt x="0" y="7620"/>
                </a:lnTo>
                <a:lnTo>
                  <a:pt x="4760976" y="7620"/>
                </a:lnTo>
                <a:lnTo>
                  <a:pt x="4760976" y="0"/>
                </a:lnTo>
                <a:close/>
              </a:path>
            </a:pathLst>
          </a:custGeom>
          <a:solidFill>
            <a:srgbClr val="000000"/>
          </a:solidFill>
        </p:spPr>
        <p:txBody>
          <a:bodyPr wrap="square" lIns="0" tIns="0" rIns="0" bIns="0" rtlCol="0"/>
          <a:lstStyle/>
          <a:p>
            <a:endParaRPr/>
          </a:p>
        </p:txBody>
      </p:sp>
      <p:sp>
        <p:nvSpPr>
          <p:cNvPr id="8" name="object 8"/>
          <p:cNvSpPr txBox="1"/>
          <p:nvPr/>
        </p:nvSpPr>
        <p:spPr>
          <a:xfrm>
            <a:off x="1037945" y="3939921"/>
            <a:ext cx="16028035" cy="3859390"/>
          </a:xfrm>
          <a:prstGeom prst="rect">
            <a:avLst/>
          </a:prstGeom>
        </p:spPr>
        <p:txBody>
          <a:bodyPr vert="horz" wrap="square" lIns="0" tIns="12065" rIns="0" bIns="0" rtlCol="0">
            <a:spAutoFit/>
          </a:bodyPr>
          <a:lstStyle/>
          <a:p>
            <a:pPr marL="12700" marR="1069340">
              <a:lnSpc>
                <a:spcPct val="100000"/>
              </a:lnSpc>
              <a:spcBef>
                <a:spcPts val="95"/>
              </a:spcBef>
            </a:pPr>
            <a:r>
              <a:rPr sz="2500" b="1" dirty="0">
                <a:latin typeface="Arial" panose="020B0604020202020204" pitchFamily="34" charset="0"/>
                <a:cs typeface="Arial" panose="020B0604020202020204" pitchFamily="34" charset="0"/>
              </a:rPr>
              <a:t>CBP will notify the LCB of failure to report and certify. The notification will be sent to the LCB’s address in CBP’s records. The LCB must, on or before 30 calendar days either:</a:t>
            </a:r>
          </a:p>
          <a:p>
            <a:pPr marL="469900" marR="27305" indent="-457834">
              <a:lnSpc>
                <a:spcPct val="100000"/>
              </a:lnSpc>
              <a:spcBef>
                <a:spcPts val="3000"/>
              </a:spcBef>
              <a:buAutoNum type="arabicParenBoth"/>
              <a:tabLst>
                <a:tab pos="469900" algn="l"/>
                <a:tab pos="551815" algn="l"/>
              </a:tabLst>
            </a:pPr>
            <a:r>
              <a:rPr sz="2500" b="1" dirty="0">
                <a:latin typeface="Arial" panose="020B0604020202020204" pitchFamily="34" charset="0"/>
                <a:cs typeface="Arial" panose="020B0604020202020204" pitchFamily="34" charset="0"/>
              </a:rPr>
              <a:t>	Submit a corrected status report that reflects the individual broker’s compliance with the continuing broker education requirement, if the LCB completed the required number of CE credits but failed to report and certify compliance properly; </a:t>
            </a:r>
            <a:r>
              <a:rPr sz="2500" b="1" dirty="0">
                <a:solidFill>
                  <a:srgbClr val="C00000"/>
                </a:solidFill>
                <a:latin typeface="Arial" panose="020B0604020202020204" pitchFamily="34" charset="0"/>
                <a:cs typeface="Arial" panose="020B0604020202020204" pitchFamily="34" charset="0"/>
              </a:rPr>
              <a:t>OR</a:t>
            </a:r>
            <a:endParaRPr sz="2500" b="1" dirty="0">
              <a:latin typeface="Arial" panose="020B0604020202020204" pitchFamily="34" charset="0"/>
              <a:cs typeface="Arial" panose="020B0604020202020204" pitchFamily="34" charset="0"/>
            </a:endParaRPr>
          </a:p>
          <a:p>
            <a:pPr marL="12700" marR="5080" indent="479425">
              <a:lnSpc>
                <a:spcPct val="100000"/>
              </a:lnSpc>
              <a:spcBef>
                <a:spcPts val="3000"/>
              </a:spcBef>
              <a:buAutoNum type="arabicParenBoth"/>
              <a:tabLst>
                <a:tab pos="492125" algn="l"/>
              </a:tabLst>
            </a:pPr>
            <a:r>
              <a:rPr sz="2500" b="1" dirty="0">
                <a:latin typeface="Arial" panose="020B0604020202020204" pitchFamily="34" charset="0"/>
                <a:cs typeface="Arial" panose="020B0604020202020204" pitchFamily="34" charset="0"/>
              </a:rPr>
              <a:t>Complete the required number of CE credits of qualifying continuing broker education and submit a corrected TSR if the individual broker had not completed the required number of CE credits at the time the TSR was due.</a:t>
            </a:r>
          </a:p>
        </p:txBody>
      </p:sp>
      <p:sp>
        <p:nvSpPr>
          <p:cNvPr id="9" name="object 9"/>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1646554"/>
            <a:ext cx="18288000" cy="1501012"/>
          </a:xfrm>
          <a:prstGeom prst="rect">
            <a:avLst/>
          </a:prstGeom>
        </p:spPr>
      </p:pic>
      <p:pic>
        <p:nvPicPr>
          <p:cNvPr id="3" name="object 3"/>
          <p:cNvPicPr/>
          <p:nvPr/>
        </p:nvPicPr>
        <p:blipFill>
          <a:blip r:embed="rId3" cstate="print"/>
          <a:stretch>
            <a:fillRect/>
          </a:stretch>
        </p:blipFill>
        <p:spPr>
          <a:xfrm>
            <a:off x="0" y="5471033"/>
            <a:ext cx="18288000" cy="1501013"/>
          </a:xfrm>
          <a:prstGeom prst="rect">
            <a:avLst/>
          </a:prstGeom>
        </p:spPr>
      </p:pic>
      <p:sp>
        <p:nvSpPr>
          <p:cNvPr id="4" name="object 4"/>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5" name="object 5"/>
          <p:cNvPicPr/>
          <p:nvPr/>
        </p:nvPicPr>
        <p:blipFill>
          <a:blip r:embed="rId4" cstate="print"/>
          <a:stretch>
            <a:fillRect/>
          </a:stretch>
        </p:blipFill>
        <p:spPr>
          <a:xfrm>
            <a:off x="15641701" y="8593734"/>
            <a:ext cx="2340092" cy="944689"/>
          </a:xfrm>
          <a:prstGeom prst="rect">
            <a:avLst/>
          </a:prstGeom>
        </p:spPr>
      </p:pic>
      <p:sp>
        <p:nvSpPr>
          <p:cNvPr id="6" name="object 6"/>
          <p:cNvSpPr txBox="1">
            <a:spLocks noGrp="1"/>
          </p:cNvSpPr>
          <p:nvPr>
            <p:ph type="title"/>
          </p:nvPr>
        </p:nvSpPr>
        <p:spPr>
          <a:xfrm>
            <a:off x="1037945" y="268350"/>
            <a:ext cx="16234410" cy="696595"/>
          </a:xfrm>
          <a:prstGeom prst="rect">
            <a:avLst/>
          </a:prstGeom>
        </p:spPr>
        <p:txBody>
          <a:bodyPr vert="horz" wrap="square" lIns="0" tIns="12700" rIns="0" bIns="0" rtlCol="0">
            <a:spAutoFit/>
          </a:bodyPr>
          <a:lstStyle/>
          <a:p>
            <a:pPr marL="12700">
              <a:lnSpc>
                <a:spcPct val="100000"/>
              </a:lnSpc>
              <a:spcBef>
                <a:spcPts val="100"/>
              </a:spcBef>
              <a:tabLst>
                <a:tab pos="16221075" algn="l"/>
              </a:tabLst>
            </a:pPr>
            <a:r>
              <a:rPr spc="-254" dirty="0"/>
              <a:t>Licensed</a:t>
            </a:r>
            <a:r>
              <a:rPr spc="-315" dirty="0"/>
              <a:t> </a:t>
            </a:r>
            <a:r>
              <a:rPr spc="-220" dirty="0"/>
              <a:t>Customs</a:t>
            </a:r>
            <a:r>
              <a:rPr spc="-305" dirty="0"/>
              <a:t> </a:t>
            </a:r>
            <a:r>
              <a:rPr spc="-120" dirty="0"/>
              <a:t>Broker</a:t>
            </a:r>
            <a:r>
              <a:rPr spc="-305" dirty="0"/>
              <a:t> </a:t>
            </a:r>
            <a:r>
              <a:rPr spc="-10" dirty="0"/>
              <a:t>Requirements</a:t>
            </a:r>
            <a:r>
              <a:rPr dirty="0"/>
              <a:t>	</a:t>
            </a:r>
          </a:p>
        </p:txBody>
      </p:sp>
      <p:sp>
        <p:nvSpPr>
          <p:cNvPr id="8" name="object 8"/>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7" name="object 7"/>
          <p:cNvSpPr txBox="1"/>
          <p:nvPr/>
        </p:nvSpPr>
        <p:spPr>
          <a:xfrm>
            <a:off x="993139" y="1925177"/>
            <a:ext cx="15500350" cy="7256923"/>
          </a:xfrm>
          <a:prstGeom prst="rect">
            <a:avLst/>
          </a:prstGeom>
        </p:spPr>
        <p:txBody>
          <a:bodyPr vert="horz" wrap="square" lIns="0" tIns="12700" rIns="0" bIns="0" rtlCol="0">
            <a:spAutoFit/>
          </a:bodyPr>
          <a:lstStyle/>
          <a:p>
            <a:pPr marL="127000" marR="1304925">
              <a:lnSpc>
                <a:spcPct val="100000"/>
              </a:lnSpc>
              <a:spcBef>
                <a:spcPts val="100"/>
              </a:spcBef>
            </a:pPr>
            <a:r>
              <a:rPr sz="3600" b="1" dirty="0">
                <a:solidFill>
                  <a:srgbClr val="FFFFFF"/>
                </a:solidFill>
                <a:latin typeface="Arial" panose="020B0604020202020204" pitchFamily="34" charset="0"/>
                <a:cs typeface="Arial" panose="020B0604020202020204" pitchFamily="34" charset="0"/>
              </a:rPr>
              <a:t>Failure to take corrective action within 30 calendar days from notification issuance date will result in:</a:t>
            </a:r>
            <a:endParaRPr sz="3600" b="1" dirty="0">
              <a:latin typeface="Arial" panose="020B0604020202020204" pitchFamily="34" charset="0"/>
              <a:cs typeface="Arial" panose="020B0604020202020204" pitchFamily="34" charset="0"/>
            </a:endParaRPr>
          </a:p>
          <a:p>
            <a:pPr marL="57150">
              <a:lnSpc>
                <a:spcPct val="100000"/>
              </a:lnSpc>
              <a:spcBef>
                <a:spcPts val="2630"/>
              </a:spcBef>
            </a:pPr>
            <a:r>
              <a:rPr sz="3600" b="1" dirty="0">
                <a:latin typeface="Arial" panose="020B0604020202020204" pitchFamily="34" charset="0"/>
                <a:cs typeface="Arial" panose="020B0604020202020204" pitchFamily="34" charset="0"/>
              </a:rPr>
              <a:t>Step 1 –</a:t>
            </a:r>
          </a:p>
          <a:p>
            <a:pPr marL="513715" indent="-456565">
              <a:lnSpc>
                <a:spcPct val="100000"/>
              </a:lnSpc>
              <a:spcBef>
                <a:spcPts val="1120"/>
              </a:spcBef>
              <a:buFont typeface="Wingdings"/>
              <a:buChar char=""/>
              <a:tabLst>
                <a:tab pos="513715" algn="l"/>
              </a:tabLst>
            </a:pPr>
            <a:r>
              <a:rPr sz="3200" b="1" dirty="0">
                <a:latin typeface="Arial" panose="020B0604020202020204" pitchFamily="34" charset="0"/>
                <a:cs typeface="Arial" panose="020B0604020202020204" pitchFamily="34" charset="0"/>
              </a:rPr>
              <a:t>Suspension of license</a:t>
            </a:r>
          </a:p>
          <a:p>
            <a:pPr>
              <a:lnSpc>
                <a:spcPct val="100000"/>
              </a:lnSpc>
              <a:buFont typeface="Wingdings"/>
              <a:buChar char=""/>
            </a:pPr>
            <a:endParaRPr sz="3200" b="1" dirty="0">
              <a:latin typeface="Arial" panose="020B0604020202020204" pitchFamily="34" charset="0"/>
              <a:cs typeface="Arial" panose="020B0604020202020204" pitchFamily="34" charset="0"/>
            </a:endParaRPr>
          </a:p>
          <a:p>
            <a:pPr>
              <a:lnSpc>
                <a:spcPct val="100000"/>
              </a:lnSpc>
              <a:spcBef>
                <a:spcPts val="140"/>
              </a:spcBef>
              <a:buFont typeface="Wingdings"/>
              <a:buChar char=""/>
            </a:pPr>
            <a:endParaRPr sz="3200" b="1" dirty="0">
              <a:latin typeface="Arial" panose="020B0604020202020204" pitchFamily="34" charset="0"/>
              <a:cs typeface="Arial" panose="020B0604020202020204" pitchFamily="34" charset="0"/>
            </a:endParaRPr>
          </a:p>
          <a:p>
            <a:pPr marL="12700" marR="5080">
              <a:lnSpc>
                <a:spcPct val="100000"/>
              </a:lnSpc>
            </a:pPr>
            <a:r>
              <a:rPr sz="3600" b="1" dirty="0">
                <a:solidFill>
                  <a:srgbClr val="FFFFFF"/>
                </a:solidFill>
                <a:latin typeface="Arial" panose="020B0604020202020204" pitchFamily="34" charset="0"/>
                <a:cs typeface="Arial" panose="020B0604020202020204" pitchFamily="34" charset="0"/>
              </a:rPr>
              <a:t>Failure to take corrective action within 120 calendar days from date of suspension issuance will result in:</a:t>
            </a:r>
            <a:endParaRPr sz="3600" b="1" dirty="0">
              <a:latin typeface="Arial" panose="020B0604020202020204" pitchFamily="34" charset="0"/>
              <a:cs typeface="Arial" panose="020B0604020202020204" pitchFamily="34" charset="0"/>
            </a:endParaRPr>
          </a:p>
          <a:p>
            <a:pPr marL="57150">
              <a:lnSpc>
                <a:spcPct val="100000"/>
              </a:lnSpc>
              <a:spcBef>
                <a:spcPts val="2900"/>
              </a:spcBef>
            </a:pPr>
            <a:r>
              <a:rPr sz="3200" b="1" dirty="0">
                <a:latin typeface="Arial" panose="020B0604020202020204" pitchFamily="34" charset="0"/>
                <a:cs typeface="Arial" panose="020B0604020202020204" pitchFamily="34" charset="0"/>
              </a:rPr>
              <a:t>Step 2 –</a:t>
            </a:r>
          </a:p>
          <a:p>
            <a:pPr marL="513080" marR="1946910" indent="-456565">
              <a:lnSpc>
                <a:spcPct val="107000"/>
              </a:lnSpc>
              <a:spcBef>
                <a:spcPts val="800"/>
              </a:spcBef>
              <a:buFont typeface="Wingdings"/>
              <a:buChar char=""/>
              <a:tabLst>
                <a:tab pos="514350" algn="l"/>
              </a:tabLst>
            </a:pPr>
            <a:r>
              <a:rPr sz="3200" b="1" dirty="0">
                <a:latin typeface="Arial" panose="020B0604020202020204" pitchFamily="34" charset="0"/>
                <a:cs typeface="Arial" panose="020B0604020202020204" pitchFamily="34" charset="0"/>
              </a:rPr>
              <a:t>Revocation without prejudice to the filing of an application for a 	new license if requirement is not met within 120 days of 	suspension order date.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1365377"/>
            <a:ext cx="18288000" cy="2152904"/>
          </a:xfrm>
          <a:prstGeom prst="rect">
            <a:avLst/>
          </a:prstGeom>
        </p:spPr>
      </p:pic>
      <p:sp>
        <p:nvSpPr>
          <p:cNvPr id="3" name="object 3"/>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4" name="object 4"/>
          <p:cNvPicPr/>
          <p:nvPr/>
        </p:nvPicPr>
        <p:blipFill>
          <a:blip r:embed="rId3" cstate="print"/>
          <a:stretch>
            <a:fillRect/>
          </a:stretch>
        </p:blipFill>
        <p:spPr>
          <a:xfrm>
            <a:off x="15641701" y="8593734"/>
            <a:ext cx="2340092" cy="944689"/>
          </a:xfrm>
          <a:prstGeom prst="rect">
            <a:avLst/>
          </a:prstGeom>
        </p:spPr>
      </p:pic>
      <p:sp>
        <p:nvSpPr>
          <p:cNvPr id="5" name="object 5"/>
          <p:cNvSpPr txBox="1">
            <a:spLocks noGrp="1"/>
          </p:cNvSpPr>
          <p:nvPr>
            <p:ph type="title"/>
          </p:nvPr>
        </p:nvSpPr>
        <p:spPr>
          <a:xfrm>
            <a:off x="1037945" y="268350"/>
            <a:ext cx="16234410" cy="696595"/>
          </a:xfrm>
          <a:prstGeom prst="rect">
            <a:avLst/>
          </a:prstGeom>
        </p:spPr>
        <p:txBody>
          <a:bodyPr vert="horz" wrap="square" lIns="0" tIns="12700" rIns="0" bIns="0" rtlCol="0">
            <a:spAutoFit/>
          </a:bodyPr>
          <a:lstStyle/>
          <a:p>
            <a:pPr marL="12700">
              <a:lnSpc>
                <a:spcPct val="100000"/>
              </a:lnSpc>
              <a:spcBef>
                <a:spcPts val="100"/>
              </a:spcBef>
              <a:tabLst>
                <a:tab pos="16221075" algn="l"/>
              </a:tabLst>
            </a:pPr>
            <a:r>
              <a:rPr spc="-254" dirty="0"/>
              <a:t>Licensed</a:t>
            </a:r>
            <a:r>
              <a:rPr spc="-315" dirty="0"/>
              <a:t> </a:t>
            </a:r>
            <a:r>
              <a:rPr spc="-220" dirty="0"/>
              <a:t>Customs</a:t>
            </a:r>
            <a:r>
              <a:rPr spc="-305" dirty="0"/>
              <a:t> </a:t>
            </a:r>
            <a:r>
              <a:rPr spc="-120" dirty="0"/>
              <a:t>Broker</a:t>
            </a:r>
            <a:r>
              <a:rPr spc="-305" dirty="0"/>
              <a:t> </a:t>
            </a:r>
            <a:r>
              <a:rPr spc="-10" dirty="0"/>
              <a:t>Requirements</a:t>
            </a:r>
            <a:r>
              <a:rPr dirty="0"/>
              <a:t>	</a:t>
            </a:r>
          </a:p>
        </p:txBody>
      </p:sp>
      <p:sp>
        <p:nvSpPr>
          <p:cNvPr id="6" name="object 6"/>
          <p:cNvSpPr txBox="1"/>
          <p:nvPr/>
        </p:nvSpPr>
        <p:spPr>
          <a:xfrm>
            <a:off x="1831594" y="2026666"/>
            <a:ext cx="12033250" cy="57404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Arial" panose="020B0604020202020204" pitchFamily="34" charset="0"/>
                <a:cs typeface="Arial" panose="020B0604020202020204" pitchFamily="34" charset="0"/>
              </a:rPr>
              <a:t>Following a period of voluntary suspension (§111.52):</a:t>
            </a:r>
            <a:endParaRPr sz="3600" b="1" dirty="0">
              <a:latin typeface="Arial" panose="020B0604020202020204" pitchFamily="34" charset="0"/>
              <a:cs typeface="Arial" panose="020B0604020202020204" pitchFamily="34" charset="0"/>
            </a:endParaRPr>
          </a:p>
        </p:txBody>
      </p:sp>
      <p:sp>
        <p:nvSpPr>
          <p:cNvPr id="7" name="object 7"/>
          <p:cNvSpPr txBox="1"/>
          <p:nvPr/>
        </p:nvSpPr>
        <p:spPr>
          <a:xfrm>
            <a:off x="7467600" y="4176141"/>
            <a:ext cx="8174101" cy="3028393"/>
          </a:xfrm>
          <a:prstGeom prst="rect">
            <a:avLst/>
          </a:prstGeom>
        </p:spPr>
        <p:txBody>
          <a:bodyPr vert="horz" wrap="square" lIns="0" tIns="12065" rIns="0" bIns="0" rtlCol="0">
            <a:spAutoFit/>
          </a:bodyPr>
          <a:lstStyle/>
          <a:p>
            <a:pPr marL="12700" marR="5080">
              <a:lnSpc>
                <a:spcPct val="100000"/>
              </a:lnSpc>
              <a:spcBef>
                <a:spcPts val="95"/>
              </a:spcBef>
            </a:pPr>
            <a:r>
              <a:rPr sz="2800" b="1" dirty="0">
                <a:latin typeface="Arial" panose="020B0604020202020204" pitchFamily="34" charset="0"/>
                <a:cs typeface="Arial" panose="020B0604020202020204" pitchFamily="34" charset="0"/>
              </a:rPr>
              <a:t>The number of continuing education credits that a LCB must complete by the end of the triennial period during which the reinstatement of the license occurred will be calculated on a prorated basis of one CE credit for each complete remaining month until the end of the triennial period.</a:t>
            </a:r>
          </a:p>
        </p:txBody>
      </p:sp>
      <p:pic>
        <p:nvPicPr>
          <p:cNvPr id="8" name="object 8"/>
          <p:cNvPicPr/>
          <p:nvPr/>
        </p:nvPicPr>
        <p:blipFill>
          <a:blip r:embed="rId4" cstate="print"/>
          <a:stretch>
            <a:fillRect/>
          </a:stretch>
        </p:blipFill>
        <p:spPr>
          <a:xfrm>
            <a:off x="1371600" y="3983482"/>
            <a:ext cx="5334000" cy="3560572"/>
          </a:xfrm>
          <a:prstGeom prst="rect">
            <a:avLst/>
          </a:prstGeom>
        </p:spPr>
      </p:pic>
      <p:sp>
        <p:nvSpPr>
          <p:cNvPr id="9" name="object 9"/>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504819"/>
            <a:ext cx="18288000" cy="4856860"/>
          </a:xfrm>
          <a:prstGeom prst="rect">
            <a:avLst/>
          </a:prstGeom>
        </p:spPr>
      </p:pic>
      <p:sp>
        <p:nvSpPr>
          <p:cNvPr id="3" name="object 3"/>
          <p:cNvSpPr txBox="1"/>
          <p:nvPr/>
        </p:nvSpPr>
        <p:spPr>
          <a:xfrm>
            <a:off x="749300" y="4052696"/>
            <a:ext cx="5194300" cy="2901435"/>
          </a:xfrm>
          <a:prstGeom prst="rect">
            <a:avLst/>
          </a:prstGeom>
        </p:spPr>
        <p:txBody>
          <a:bodyPr vert="horz" wrap="square" lIns="0" tIns="15875" rIns="0" bIns="0" rtlCol="0">
            <a:spAutoFit/>
          </a:bodyPr>
          <a:lstStyle/>
          <a:p>
            <a:pPr marL="12700" marR="5080">
              <a:lnSpc>
                <a:spcPct val="100000"/>
              </a:lnSpc>
              <a:spcBef>
                <a:spcPts val="125"/>
              </a:spcBef>
            </a:pPr>
            <a:r>
              <a:rPr sz="6250" b="1" dirty="0">
                <a:solidFill>
                  <a:srgbClr val="FFFFFF"/>
                </a:solidFill>
                <a:latin typeface="Arial" panose="020B0604020202020204" pitchFamily="34" charset="0"/>
                <a:cs typeface="Arial" panose="020B0604020202020204" pitchFamily="34" charset="0"/>
              </a:rPr>
              <a:t>CBP Selected Partner Accreditors</a:t>
            </a:r>
            <a:endParaRPr sz="6250" b="1" dirty="0">
              <a:latin typeface="Arial" panose="020B0604020202020204" pitchFamily="34" charset="0"/>
              <a:cs typeface="Arial" panose="020B0604020202020204" pitchFamily="34" charset="0"/>
            </a:endParaRPr>
          </a:p>
        </p:txBody>
      </p:sp>
      <p:grpSp>
        <p:nvGrpSpPr>
          <p:cNvPr id="4" name="object 4"/>
          <p:cNvGrpSpPr/>
          <p:nvPr/>
        </p:nvGrpSpPr>
        <p:grpSpPr>
          <a:xfrm>
            <a:off x="15641701" y="8602401"/>
            <a:ext cx="2494915" cy="1089025"/>
            <a:chOff x="15641701" y="8602401"/>
            <a:chExt cx="2494915" cy="1089025"/>
          </a:xfrm>
        </p:grpSpPr>
        <p:pic>
          <p:nvPicPr>
            <p:cNvPr id="5" name="object 5"/>
            <p:cNvPicPr/>
            <p:nvPr/>
          </p:nvPicPr>
          <p:blipFill>
            <a:blip r:embed="rId3" cstate="print"/>
            <a:stretch>
              <a:fillRect/>
            </a:stretch>
          </p:blipFill>
          <p:spPr>
            <a:xfrm>
              <a:off x="15641701" y="8602401"/>
              <a:ext cx="2337923" cy="936022"/>
            </a:xfrm>
            <a:prstGeom prst="rect">
              <a:avLst/>
            </a:prstGeom>
          </p:spPr>
        </p:pic>
        <p:pic>
          <p:nvPicPr>
            <p:cNvPr id="6" name="object 6"/>
            <p:cNvPicPr/>
            <p:nvPr/>
          </p:nvPicPr>
          <p:blipFill>
            <a:blip r:embed="rId4" cstate="print"/>
            <a:stretch>
              <a:fillRect/>
            </a:stretch>
          </p:blipFill>
          <p:spPr>
            <a:xfrm>
              <a:off x="15794101" y="8746134"/>
              <a:ext cx="2342261" cy="944689"/>
            </a:xfrm>
            <a:prstGeom prst="rect">
              <a:avLst/>
            </a:prstGeom>
          </p:spPr>
        </p:pic>
      </p:grpSp>
      <p:sp>
        <p:nvSpPr>
          <p:cNvPr id="7" name="object 7"/>
          <p:cNvSpPr txBox="1"/>
          <p:nvPr/>
        </p:nvSpPr>
        <p:spPr>
          <a:xfrm>
            <a:off x="6830059" y="3742766"/>
            <a:ext cx="10101580" cy="4088299"/>
          </a:xfrm>
          <a:prstGeom prst="rect">
            <a:avLst/>
          </a:prstGeom>
        </p:spPr>
        <p:txBody>
          <a:bodyPr vert="horz" wrap="square" lIns="0" tIns="12700" rIns="0" bIns="0" rtlCol="0">
            <a:spAutoFit/>
          </a:bodyPr>
          <a:lstStyle/>
          <a:p>
            <a:pPr marL="12700" marR="176530">
              <a:lnSpc>
                <a:spcPct val="100000"/>
              </a:lnSpc>
              <a:spcBef>
                <a:spcPts val="100"/>
              </a:spcBef>
            </a:pPr>
            <a:r>
              <a:rPr sz="3600" b="1" dirty="0">
                <a:solidFill>
                  <a:srgbClr val="FFFFFF"/>
                </a:solidFill>
                <a:latin typeface="Arial" panose="020B0604020202020204" pitchFamily="34" charset="0"/>
                <a:cs typeface="Arial" panose="020B0604020202020204" pitchFamily="34" charset="0"/>
              </a:rPr>
              <a:t>Accreditors have the primary responsibility for accepting, reviewing, and making a determination on the worthiness of activities offered by the private sector submitted for potential CE credit.</a:t>
            </a:r>
            <a:endParaRPr sz="3600" b="1" dirty="0">
              <a:latin typeface="Arial" panose="020B0604020202020204" pitchFamily="34" charset="0"/>
              <a:cs typeface="Arial" panose="020B0604020202020204" pitchFamily="34" charset="0"/>
            </a:endParaRPr>
          </a:p>
          <a:p>
            <a:pPr marL="469900" marR="5080" indent="-457200">
              <a:lnSpc>
                <a:spcPct val="100000"/>
              </a:lnSpc>
              <a:spcBef>
                <a:spcPts val="50"/>
              </a:spcBef>
              <a:buChar char="-"/>
              <a:tabLst>
                <a:tab pos="469900" algn="l"/>
              </a:tabLst>
            </a:pPr>
            <a:r>
              <a:rPr sz="2800" b="1" dirty="0">
                <a:solidFill>
                  <a:srgbClr val="FFFFFF"/>
                </a:solidFill>
                <a:latin typeface="Arial" panose="020B0604020202020204" pitchFamily="34" charset="0"/>
                <a:cs typeface="Arial" panose="020B0604020202020204" pitchFamily="34" charset="0"/>
              </a:rPr>
              <a:t>Treated as government contractors; however, without compensation offered by CBP for the service.</a:t>
            </a:r>
            <a:endParaRPr sz="2800" b="1" dirty="0">
              <a:latin typeface="Arial" panose="020B0604020202020204" pitchFamily="34" charset="0"/>
              <a:cs typeface="Arial" panose="020B0604020202020204" pitchFamily="34" charset="0"/>
            </a:endParaRPr>
          </a:p>
          <a:p>
            <a:pPr marL="469265" indent="-456565">
              <a:lnSpc>
                <a:spcPct val="100000"/>
              </a:lnSpc>
              <a:buChar char="-"/>
              <a:tabLst>
                <a:tab pos="469265" algn="l"/>
              </a:tabLst>
            </a:pPr>
            <a:r>
              <a:rPr sz="2800" b="1" dirty="0">
                <a:solidFill>
                  <a:srgbClr val="FFFFFF"/>
                </a:solidFill>
                <a:latin typeface="Arial" panose="020B0604020202020204" pitchFamily="34" charset="0"/>
                <a:cs typeface="Arial" panose="020B0604020202020204" pitchFamily="34" charset="0"/>
              </a:rPr>
              <a:t>3-year contract; CBP will reopen request for proposals</a:t>
            </a:r>
            <a:endParaRPr sz="2800" b="1" dirty="0">
              <a:latin typeface="Arial" panose="020B0604020202020204" pitchFamily="34" charset="0"/>
              <a:cs typeface="Arial" panose="020B0604020202020204" pitchFamily="34" charset="0"/>
            </a:endParaRPr>
          </a:p>
        </p:txBody>
      </p:sp>
      <p:sp>
        <p:nvSpPr>
          <p:cNvPr id="9" name="object 9"/>
          <p:cNvSpPr txBox="1"/>
          <p:nvPr/>
        </p:nvSpPr>
        <p:spPr>
          <a:xfrm>
            <a:off x="16004793" y="9806327"/>
            <a:ext cx="2007235" cy="280670"/>
          </a:xfrm>
          <a:prstGeom prst="rect">
            <a:avLst/>
          </a:prstGeom>
        </p:spPr>
        <p:txBody>
          <a:bodyPr vert="horz" wrap="square" lIns="0" tIns="18415" rIns="0" bIns="0" rtlCol="0">
            <a:spAutoFit/>
          </a:bodyPr>
          <a:lstStyle/>
          <a:p>
            <a:pPr algn="ctr">
              <a:lnSpc>
                <a:spcPct val="100000"/>
              </a:lnSpc>
              <a:spcBef>
                <a:spcPts val="145"/>
              </a:spcBef>
            </a:pPr>
            <a:r>
              <a:rPr sz="750" b="1" i="1" spc="-20" dirty="0">
                <a:solidFill>
                  <a:srgbClr val="035695"/>
                </a:solidFill>
                <a:latin typeface="Trebuchet MS"/>
                <a:cs typeface="Trebuchet MS"/>
              </a:rPr>
              <a:t>Partner</a:t>
            </a:r>
            <a:r>
              <a:rPr sz="750" b="1" i="1" spc="-10" dirty="0">
                <a:solidFill>
                  <a:srgbClr val="035695"/>
                </a:solidFill>
                <a:latin typeface="Trebuchet MS"/>
                <a:cs typeface="Trebuchet MS"/>
              </a:rPr>
              <a:t> </a:t>
            </a:r>
            <a:r>
              <a:rPr sz="750" b="1" i="1" spc="-30" dirty="0">
                <a:solidFill>
                  <a:srgbClr val="035695"/>
                </a:solidFill>
                <a:latin typeface="Trebuchet MS"/>
                <a:cs typeface="Trebuchet MS"/>
              </a:rPr>
              <a:t>Accreditor</a:t>
            </a:r>
            <a:r>
              <a:rPr sz="750" b="1" i="1" spc="-5" dirty="0">
                <a:solidFill>
                  <a:srgbClr val="035695"/>
                </a:solidFill>
                <a:latin typeface="Trebuchet MS"/>
                <a:cs typeface="Trebuchet MS"/>
              </a:rPr>
              <a:t> </a:t>
            </a:r>
            <a:r>
              <a:rPr sz="750" b="1" i="1" spc="-35" dirty="0">
                <a:solidFill>
                  <a:srgbClr val="035695"/>
                </a:solidFill>
                <a:latin typeface="Trebuchet MS"/>
                <a:cs typeface="Trebuchet MS"/>
              </a:rPr>
              <a:t>for</a:t>
            </a:r>
            <a:r>
              <a:rPr sz="750" b="1" i="1" spc="-20" dirty="0">
                <a:solidFill>
                  <a:srgbClr val="035695"/>
                </a:solidFill>
                <a:latin typeface="Trebuchet MS"/>
                <a:cs typeface="Trebuchet MS"/>
              </a:rPr>
              <a:t> </a:t>
            </a:r>
            <a:r>
              <a:rPr sz="750" b="1" i="1" spc="-30" dirty="0">
                <a:solidFill>
                  <a:srgbClr val="035695"/>
                </a:solidFill>
                <a:latin typeface="Trebuchet MS"/>
                <a:cs typeface="Trebuchet MS"/>
              </a:rPr>
              <a:t>CBP’s</a:t>
            </a:r>
            <a:r>
              <a:rPr sz="750" b="1" i="1" spc="-10" dirty="0">
                <a:solidFill>
                  <a:srgbClr val="035695"/>
                </a:solidFill>
                <a:latin typeface="Trebuchet MS"/>
                <a:cs typeface="Trebuchet MS"/>
              </a:rPr>
              <a:t> </a:t>
            </a:r>
            <a:r>
              <a:rPr sz="750" b="1" i="1" dirty="0">
                <a:solidFill>
                  <a:srgbClr val="035695"/>
                </a:solidFill>
                <a:latin typeface="Trebuchet MS"/>
                <a:cs typeface="Trebuchet MS"/>
              </a:rPr>
              <a:t>Customs</a:t>
            </a:r>
            <a:r>
              <a:rPr sz="750" b="1" i="1" spc="-10" dirty="0">
                <a:solidFill>
                  <a:srgbClr val="035695"/>
                </a:solidFill>
                <a:latin typeface="Trebuchet MS"/>
                <a:cs typeface="Trebuchet MS"/>
              </a:rPr>
              <a:t> Brokers</a:t>
            </a:r>
            <a:endParaRPr sz="750">
              <a:latin typeface="Trebuchet MS"/>
              <a:cs typeface="Trebuchet MS"/>
            </a:endParaRPr>
          </a:p>
          <a:p>
            <a:pPr algn="ctr">
              <a:lnSpc>
                <a:spcPct val="100000"/>
              </a:lnSpc>
              <a:spcBef>
                <a:spcPts val="95"/>
              </a:spcBef>
            </a:pPr>
            <a:r>
              <a:rPr sz="750" b="1" i="1" spc="-10" dirty="0">
                <a:solidFill>
                  <a:srgbClr val="035695"/>
                </a:solidFill>
                <a:latin typeface="Trebuchet MS"/>
                <a:cs typeface="Trebuchet MS"/>
              </a:rPr>
              <a:t>Continuing </a:t>
            </a:r>
            <a:r>
              <a:rPr sz="750" b="1" i="1" spc="-25" dirty="0">
                <a:solidFill>
                  <a:srgbClr val="035695"/>
                </a:solidFill>
                <a:latin typeface="Trebuchet MS"/>
                <a:cs typeface="Trebuchet MS"/>
              </a:rPr>
              <a:t>Education</a:t>
            </a:r>
            <a:r>
              <a:rPr sz="750" b="1" i="1" spc="5" dirty="0">
                <a:solidFill>
                  <a:srgbClr val="035695"/>
                </a:solidFill>
                <a:latin typeface="Trebuchet MS"/>
                <a:cs typeface="Trebuchet MS"/>
              </a:rPr>
              <a:t> </a:t>
            </a:r>
            <a:r>
              <a:rPr sz="750" b="1" i="1" spc="-10" dirty="0">
                <a:solidFill>
                  <a:srgbClr val="035695"/>
                </a:solidFill>
                <a:latin typeface="Trebuchet MS"/>
                <a:cs typeface="Trebuchet MS"/>
              </a:rPr>
              <a:t>Program</a:t>
            </a:r>
            <a:endParaRPr sz="750">
              <a:latin typeface="Trebuchet MS"/>
              <a:cs typeface="Trebuchet MS"/>
            </a:endParaRPr>
          </a:p>
        </p:txBody>
      </p:sp>
      <p:sp>
        <p:nvSpPr>
          <p:cNvPr id="8" name="object 8"/>
          <p:cNvSpPr txBox="1">
            <a:spLocks noGrp="1"/>
          </p:cNvSpPr>
          <p:nvPr>
            <p:ph type="title"/>
          </p:nvPr>
        </p:nvSpPr>
        <p:spPr>
          <a:xfrm>
            <a:off x="1037945" y="268350"/>
            <a:ext cx="16234410" cy="696595"/>
          </a:xfrm>
          <a:prstGeom prst="rect">
            <a:avLst/>
          </a:prstGeom>
        </p:spPr>
        <p:txBody>
          <a:bodyPr vert="horz" wrap="square" lIns="0" tIns="12700" rIns="0" bIns="0" rtlCol="0">
            <a:spAutoFit/>
          </a:bodyPr>
          <a:lstStyle/>
          <a:p>
            <a:pPr marL="12700">
              <a:lnSpc>
                <a:spcPct val="100000"/>
              </a:lnSpc>
              <a:spcBef>
                <a:spcPts val="100"/>
              </a:spcBef>
              <a:tabLst>
                <a:tab pos="16221075" algn="l"/>
              </a:tabLst>
            </a:pPr>
            <a:r>
              <a:rPr spc="-175" dirty="0"/>
              <a:t>Accreditor</a:t>
            </a:r>
            <a:r>
              <a:rPr spc="-285" dirty="0"/>
              <a:t> </a:t>
            </a:r>
            <a:r>
              <a:rPr spc="-10" dirty="0"/>
              <a:t>Responsibilities</a:t>
            </a:r>
            <a:r>
              <a:rPr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txBox="1"/>
          <p:nvPr/>
        </p:nvSpPr>
        <p:spPr>
          <a:xfrm>
            <a:off x="1012647" y="1672590"/>
            <a:ext cx="15751175" cy="6717223"/>
          </a:xfrm>
          <a:prstGeom prst="rect">
            <a:avLst/>
          </a:prstGeom>
        </p:spPr>
        <p:txBody>
          <a:bodyPr vert="horz" wrap="square" lIns="0" tIns="12700" rIns="0" bIns="0" rtlCol="0">
            <a:spAutoFit/>
          </a:bodyPr>
          <a:lstStyle/>
          <a:p>
            <a:pPr marL="12700" marR="22225">
              <a:lnSpc>
                <a:spcPct val="100000"/>
              </a:lnSpc>
              <a:spcBef>
                <a:spcPts val="100"/>
              </a:spcBef>
            </a:pPr>
            <a:r>
              <a:rPr sz="3600" b="1" dirty="0">
                <a:latin typeface="Arial" panose="020B0604020202020204" pitchFamily="34" charset="0"/>
                <a:cs typeface="Arial" panose="020B0604020202020204" pitchFamily="34" charset="0"/>
              </a:rPr>
              <a:t>Each activity must align to </a:t>
            </a:r>
            <a:r>
              <a:rPr sz="3600" b="1" u="sng" dirty="0">
                <a:uFill>
                  <a:solidFill>
                    <a:srgbClr val="000000"/>
                  </a:solidFill>
                </a:uFill>
                <a:latin typeface="Arial" panose="020B0604020202020204" pitchFamily="34" charset="0"/>
                <a:cs typeface="Arial" panose="020B0604020202020204" pitchFamily="34" charset="0"/>
              </a:rPr>
              <a:t>at least one </a:t>
            </a:r>
            <a:r>
              <a:rPr sz="3600" b="1" u="none" dirty="0">
                <a:latin typeface="Arial" panose="020B0604020202020204" pitchFamily="34" charset="0"/>
                <a:cs typeface="Arial" panose="020B0604020202020204" pitchFamily="34" charset="0"/>
              </a:rPr>
              <a:t>of the eligibility criteria for LCB CE accreditation:</a:t>
            </a:r>
            <a:endParaRPr sz="3600" b="1" dirty="0">
              <a:latin typeface="Arial" panose="020B0604020202020204" pitchFamily="34" charset="0"/>
              <a:cs typeface="Arial" panose="020B0604020202020204" pitchFamily="34" charset="0"/>
            </a:endParaRPr>
          </a:p>
          <a:p>
            <a:pPr>
              <a:lnSpc>
                <a:spcPct val="100000"/>
              </a:lnSpc>
              <a:spcBef>
                <a:spcPts val="445"/>
              </a:spcBef>
            </a:pPr>
            <a:endParaRPr sz="3600" b="1" dirty="0">
              <a:latin typeface="Arial" panose="020B0604020202020204" pitchFamily="34" charset="0"/>
              <a:cs typeface="Arial" panose="020B0604020202020204" pitchFamily="34" charset="0"/>
            </a:endParaRPr>
          </a:p>
          <a:p>
            <a:pPr marL="465455" marR="5080" indent="-332740">
              <a:lnSpc>
                <a:spcPts val="3000"/>
              </a:lnSpc>
              <a:buFont typeface="Wingdings"/>
              <a:buChar char=""/>
              <a:tabLst>
                <a:tab pos="465455" algn="l"/>
                <a:tab pos="474980" algn="l"/>
              </a:tabLst>
            </a:pPr>
            <a:r>
              <a:rPr sz="2800" b="1" dirty="0">
                <a:latin typeface="Arial" panose="020B0604020202020204" pitchFamily="34" charset="0"/>
                <a:cs typeface="Arial" panose="020B0604020202020204" pitchFamily="34" charset="0"/>
              </a:rPr>
              <a:t>	The activity promotes an understanding of the laws and regulations governing CBP or enforced by CBP, including relevant laws and regulations of CBP’s partner government agencies.</a:t>
            </a:r>
          </a:p>
          <a:p>
            <a:pPr marL="475615" indent="-342265">
              <a:lnSpc>
                <a:spcPts val="3180"/>
              </a:lnSpc>
              <a:spcBef>
                <a:spcPts val="2605"/>
              </a:spcBef>
              <a:buFont typeface="Wingdings"/>
              <a:buChar char=""/>
              <a:tabLst>
                <a:tab pos="475615" algn="l"/>
              </a:tabLst>
            </a:pPr>
            <a:r>
              <a:rPr sz="2800" b="1" dirty="0">
                <a:latin typeface="Arial" panose="020B0604020202020204" pitchFamily="34" charset="0"/>
                <a:cs typeface="Arial" panose="020B0604020202020204" pitchFamily="34" charset="0"/>
              </a:rPr>
              <a:t>The activity contributes directly to CBP’s trade priorities, programs, policies, and/or</a:t>
            </a:r>
          </a:p>
          <a:p>
            <a:pPr marL="465455">
              <a:lnSpc>
                <a:spcPts val="3180"/>
              </a:lnSpc>
            </a:pPr>
            <a:r>
              <a:rPr sz="2800" b="1" dirty="0">
                <a:latin typeface="Arial" panose="020B0604020202020204" pitchFamily="34" charset="0"/>
                <a:cs typeface="Arial" panose="020B0604020202020204" pitchFamily="34" charset="0"/>
              </a:rPr>
              <a:t>business practices.</a:t>
            </a:r>
          </a:p>
          <a:p>
            <a:pPr marL="475615" indent="-342265">
              <a:lnSpc>
                <a:spcPct val="100000"/>
              </a:lnSpc>
              <a:spcBef>
                <a:spcPts val="2640"/>
              </a:spcBef>
              <a:buFont typeface="Wingdings"/>
              <a:buChar char=""/>
              <a:tabLst>
                <a:tab pos="475615" algn="l"/>
              </a:tabLst>
            </a:pPr>
            <a:r>
              <a:rPr sz="2800" b="1" dirty="0">
                <a:latin typeface="Arial" panose="020B0604020202020204" pitchFamily="34" charset="0"/>
                <a:cs typeface="Arial" panose="020B0604020202020204" pitchFamily="34" charset="0"/>
              </a:rPr>
              <a:t>The activity provides understanding of U.S. imports and exports.</a:t>
            </a:r>
          </a:p>
          <a:p>
            <a:pPr marL="465455" marR="1554480" indent="-332740">
              <a:lnSpc>
                <a:spcPts val="3000"/>
              </a:lnSpc>
              <a:spcBef>
                <a:spcPts val="3040"/>
              </a:spcBef>
              <a:buFont typeface="Wingdings"/>
              <a:buChar char=""/>
              <a:tabLst>
                <a:tab pos="465455" algn="l"/>
                <a:tab pos="474980" algn="l"/>
              </a:tabLst>
            </a:pPr>
            <a:r>
              <a:rPr sz="2800" b="1" dirty="0">
                <a:latin typeface="Arial" panose="020B0604020202020204" pitchFamily="34" charset="0"/>
                <a:cs typeface="Arial" panose="020B0604020202020204" pitchFamily="34" charset="0"/>
              </a:rPr>
              <a:t>	The activity conveys information intended to increase and improve U.S. trade compliance and enhance risk management.</a:t>
            </a:r>
          </a:p>
          <a:p>
            <a:pPr marL="475615" indent="-342265">
              <a:lnSpc>
                <a:spcPct val="100000"/>
              </a:lnSpc>
              <a:spcBef>
                <a:spcPts val="2600"/>
              </a:spcBef>
              <a:buFont typeface="Wingdings"/>
              <a:buChar char=""/>
              <a:tabLst>
                <a:tab pos="475615" algn="l"/>
              </a:tabLst>
            </a:pPr>
            <a:r>
              <a:rPr sz="2800" b="1" dirty="0">
                <a:latin typeface="Arial" panose="020B0604020202020204" pitchFamily="34" charset="0"/>
                <a:cs typeface="Arial" panose="020B0604020202020204" pitchFamily="34" charset="0"/>
              </a:rPr>
              <a:t>Accreditors may not accredit their own content for LCB CE credit.</a:t>
            </a:r>
          </a:p>
        </p:txBody>
      </p:sp>
      <p:sp>
        <p:nvSpPr>
          <p:cNvPr id="6" name="object 6"/>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5" name="object 5"/>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70" dirty="0"/>
              <a:t>Accreditor</a:t>
            </a:r>
            <a:r>
              <a:rPr spc="-275" dirty="0"/>
              <a:t> </a:t>
            </a:r>
            <a:r>
              <a:rPr spc="-10" dirty="0"/>
              <a:t>Responsibilities</a:t>
            </a:r>
            <a:r>
              <a:rPr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70" dirty="0"/>
              <a:t>Accreditor</a:t>
            </a:r>
            <a:r>
              <a:rPr spc="-275" dirty="0"/>
              <a:t> </a:t>
            </a:r>
            <a:r>
              <a:rPr spc="-10" dirty="0"/>
              <a:t>Responsibilities</a:t>
            </a:r>
            <a:r>
              <a:rPr dirty="0"/>
              <a:t>	</a:t>
            </a:r>
          </a:p>
        </p:txBody>
      </p:sp>
      <p:pic>
        <p:nvPicPr>
          <p:cNvPr id="3" name="object 3"/>
          <p:cNvPicPr/>
          <p:nvPr/>
        </p:nvPicPr>
        <p:blipFill>
          <a:blip r:embed="rId2" cstate="print"/>
          <a:stretch>
            <a:fillRect/>
          </a:stretch>
        </p:blipFill>
        <p:spPr>
          <a:xfrm>
            <a:off x="2133600" y="1699711"/>
            <a:ext cx="12496800" cy="7393524"/>
          </a:xfrm>
          <a:prstGeom prst="rect">
            <a:avLst/>
          </a:prstGeom>
        </p:spPr>
      </p:pic>
      <p:sp>
        <p:nvSpPr>
          <p:cNvPr id="4" name="object 4"/>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05585" y="3325135"/>
            <a:ext cx="523240" cy="522605"/>
          </a:xfrm>
          <a:custGeom>
            <a:avLst/>
            <a:gdLst/>
            <a:ahLst/>
            <a:cxnLst/>
            <a:rect l="l" t="t" r="r" b="b"/>
            <a:pathLst>
              <a:path w="523240" h="522604">
                <a:moveTo>
                  <a:pt x="261587" y="0"/>
                </a:moveTo>
                <a:lnTo>
                  <a:pt x="214566" y="4206"/>
                </a:lnTo>
                <a:lnTo>
                  <a:pt x="170311" y="16334"/>
                </a:lnTo>
                <a:lnTo>
                  <a:pt x="129559" y="35647"/>
                </a:lnTo>
                <a:lnTo>
                  <a:pt x="93049"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40" h="522604">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sp>
        <p:nvSpPr>
          <p:cNvPr id="3" name="object 3"/>
          <p:cNvSpPr/>
          <p:nvPr/>
        </p:nvSpPr>
        <p:spPr>
          <a:xfrm>
            <a:off x="6736701" y="3391937"/>
            <a:ext cx="523240" cy="522605"/>
          </a:xfrm>
          <a:custGeom>
            <a:avLst/>
            <a:gdLst/>
            <a:ahLst/>
            <a:cxnLst/>
            <a:rect l="l" t="t" r="r" b="b"/>
            <a:pathLst>
              <a:path w="523240" h="522604">
                <a:moveTo>
                  <a:pt x="261587" y="0"/>
                </a:moveTo>
                <a:lnTo>
                  <a:pt x="214566" y="4206"/>
                </a:lnTo>
                <a:lnTo>
                  <a:pt x="170311" y="16334"/>
                </a:lnTo>
                <a:lnTo>
                  <a:pt x="129559" y="35647"/>
                </a:lnTo>
                <a:lnTo>
                  <a:pt x="93050"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40" h="522604">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sp>
        <p:nvSpPr>
          <p:cNvPr id="4" name="object 4"/>
          <p:cNvSpPr/>
          <p:nvPr/>
        </p:nvSpPr>
        <p:spPr>
          <a:xfrm>
            <a:off x="12543522" y="3300878"/>
            <a:ext cx="523240" cy="522605"/>
          </a:xfrm>
          <a:custGeom>
            <a:avLst/>
            <a:gdLst/>
            <a:ahLst/>
            <a:cxnLst/>
            <a:rect l="l" t="t" r="r" b="b"/>
            <a:pathLst>
              <a:path w="523240" h="522604">
                <a:moveTo>
                  <a:pt x="261586" y="0"/>
                </a:moveTo>
                <a:lnTo>
                  <a:pt x="214565" y="4206"/>
                </a:lnTo>
                <a:lnTo>
                  <a:pt x="170310" y="16334"/>
                </a:lnTo>
                <a:lnTo>
                  <a:pt x="129558" y="35647"/>
                </a:lnTo>
                <a:lnTo>
                  <a:pt x="93049" y="61407"/>
                </a:lnTo>
                <a:lnTo>
                  <a:pt x="61521"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7" y="518021"/>
                </a:lnTo>
                <a:lnTo>
                  <a:pt x="261587" y="522228"/>
                </a:lnTo>
                <a:lnTo>
                  <a:pt x="308606" y="518021"/>
                </a:lnTo>
                <a:lnTo>
                  <a:pt x="352860" y="505892"/>
                </a:lnTo>
                <a:lnTo>
                  <a:pt x="393611" y="486578"/>
                </a:lnTo>
                <a:lnTo>
                  <a:pt x="430121" y="460817"/>
                </a:lnTo>
                <a:lnTo>
                  <a:pt x="461649" y="429346"/>
                </a:lnTo>
                <a:lnTo>
                  <a:pt x="487458" y="392904"/>
                </a:lnTo>
                <a:lnTo>
                  <a:pt x="487974" y="391819"/>
                </a:lnTo>
                <a:lnTo>
                  <a:pt x="287855" y="391819"/>
                </a:lnTo>
                <a:lnTo>
                  <a:pt x="278006" y="389947"/>
                </a:lnTo>
                <a:lnTo>
                  <a:pt x="269326" y="384247"/>
                </a:lnTo>
                <a:lnTo>
                  <a:pt x="269173" y="384096"/>
                </a:lnTo>
                <a:lnTo>
                  <a:pt x="263386" y="375482"/>
                </a:lnTo>
                <a:lnTo>
                  <a:pt x="261429" y="365664"/>
                </a:lnTo>
                <a:lnTo>
                  <a:pt x="263306"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2" y="175210"/>
                </a:lnTo>
                <a:lnTo>
                  <a:pt x="263397" y="166531"/>
                </a:lnTo>
                <a:lnTo>
                  <a:pt x="261472" y="156663"/>
                </a:lnTo>
                <a:lnTo>
                  <a:pt x="263397" y="146798"/>
                </a:lnTo>
                <a:lnTo>
                  <a:pt x="269172" y="138131"/>
                </a:lnTo>
                <a:lnTo>
                  <a:pt x="277864" y="132366"/>
                </a:lnTo>
                <a:lnTo>
                  <a:pt x="287745" y="130445"/>
                </a:lnTo>
                <a:lnTo>
                  <a:pt x="487992" y="130445"/>
                </a:lnTo>
                <a:lnTo>
                  <a:pt x="487457" y="129321"/>
                </a:lnTo>
                <a:lnTo>
                  <a:pt x="461648" y="92878"/>
                </a:lnTo>
                <a:lnTo>
                  <a:pt x="430120" y="61407"/>
                </a:lnTo>
                <a:lnTo>
                  <a:pt x="393610" y="35647"/>
                </a:lnTo>
                <a:lnTo>
                  <a:pt x="352859" y="16334"/>
                </a:lnTo>
                <a:lnTo>
                  <a:pt x="308604" y="4206"/>
                </a:lnTo>
                <a:lnTo>
                  <a:pt x="261586" y="0"/>
                </a:lnTo>
                <a:close/>
              </a:path>
              <a:path w="523240" h="522604">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8" y="389947"/>
                </a:lnTo>
                <a:lnTo>
                  <a:pt x="297285" y="389947"/>
                </a:lnTo>
                <a:lnTo>
                  <a:pt x="287855" y="391819"/>
                </a:lnTo>
                <a:lnTo>
                  <a:pt x="487974"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pic>
        <p:nvPicPr>
          <p:cNvPr id="5" name="object 5"/>
          <p:cNvPicPr/>
          <p:nvPr/>
        </p:nvPicPr>
        <p:blipFill>
          <a:blip r:embed="rId2" cstate="print"/>
          <a:stretch>
            <a:fillRect/>
          </a:stretch>
        </p:blipFill>
        <p:spPr>
          <a:xfrm>
            <a:off x="15641701" y="8593734"/>
            <a:ext cx="2340092" cy="944689"/>
          </a:xfrm>
          <a:prstGeom prst="rect">
            <a:avLst/>
          </a:prstGeom>
        </p:spPr>
      </p:pic>
      <p:sp>
        <p:nvSpPr>
          <p:cNvPr id="6" name="object 6"/>
          <p:cNvSpPr txBox="1"/>
          <p:nvPr/>
        </p:nvSpPr>
        <p:spPr>
          <a:xfrm>
            <a:off x="1016000" y="1781378"/>
            <a:ext cx="4801235" cy="635000"/>
          </a:xfrm>
          <a:prstGeom prst="rect">
            <a:avLst/>
          </a:prstGeom>
        </p:spPr>
        <p:txBody>
          <a:bodyPr vert="horz" wrap="square" lIns="0" tIns="12065" rIns="0" bIns="0" rtlCol="0">
            <a:spAutoFit/>
          </a:bodyPr>
          <a:lstStyle/>
          <a:p>
            <a:pPr marL="12700">
              <a:lnSpc>
                <a:spcPct val="100000"/>
              </a:lnSpc>
              <a:spcBef>
                <a:spcPts val="95"/>
              </a:spcBef>
            </a:pPr>
            <a:r>
              <a:rPr sz="4000" spc="-250" dirty="0">
                <a:solidFill>
                  <a:srgbClr val="E23447"/>
                </a:solidFill>
                <a:latin typeface="Arial Black"/>
                <a:cs typeface="Arial Black"/>
              </a:rPr>
              <a:t>Calculating</a:t>
            </a:r>
            <a:r>
              <a:rPr sz="4000" spc="-270" dirty="0">
                <a:solidFill>
                  <a:srgbClr val="E23447"/>
                </a:solidFill>
                <a:latin typeface="Arial Black"/>
                <a:cs typeface="Arial Black"/>
              </a:rPr>
              <a:t> </a:t>
            </a:r>
            <a:r>
              <a:rPr sz="4000" spc="-195" dirty="0">
                <a:solidFill>
                  <a:srgbClr val="E23447"/>
                </a:solidFill>
                <a:latin typeface="Arial Black"/>
                <a:cs typeface="Arial Black"/>
              </a:rPr>
              <a:t>Credits</a:t>
            </a:r>
            <a:endParaRPr sz="4000">
              <a:latin typeface="Arial Black"/>
              <a:cs typeface="Arial Black"/>
            </a:endParaRPr>
          </a:p>
        </p:txBody>
      </p:sp>
      <p:sp>
        <p:nvSpPr>
          <p:cNvPr id="7" name="object 7"/>
          <p:cNvSpPr txBox="1"/>
          <p:nvPr/>
        </p:nvSpPr>
        <p:spPr>
          <a:xfrm>
            <a:off x="1718310" y="3225775"/>
            <a:ext cx="3467735" cy="2059305"/>
          </a:xfrm>
          <a:prstGeom prst="rect">
            <a:avLst/>
          </a:prstGeom>
        </p:spPr>
        <p:txBody>
          <a:bodyPr vert="horz" wrap="square" lIns="0" tIns="12700" rIns="0" bIns="0" rtlCol="0">
            <a:spAutoFit/>
          </a:bodyPr>
          <a:lstStyle/>
          <a:p>
            <a:pPr marL="12700" marR="5080">
              <a:lnSpc>
                <a:spcPct val="133400"/>
              </a:lnSpc>
              <a:spcBef>
                <a:spcPts val="100"/>
              </a:spcBef>
            </a:pPr>
            <a:r>
              <a:rPr sz="2000" spc="55" dirty="0">
                <a:latin typeface="Lucida Sans Unicode"/>
                <a:cs typeface="Lucida Sans Unicode"/>
              </a:rPr>
              <a:t>Accredited</a:t>
            </a:r>
            <a:r>
              <a:rPr sz="2000" spc="-5" dirty="0">
                <a:latin typeface="Lucida Sans Unicode"/>
                <a:cs typeface="Lucida Sans Unicode"/>
              </a:rPr>
              <a:t> </a:t>
            </a:r>
            <a:r>
              <a:rPr sz="2000" dirty="0">
                <a:latin typeface="Lucida Sans Unicode"/>
                <a:cs typeface="Lucida Sans Unicode"/>
              </a:rPr>
              <a:t>activities</a:t>
            </a:r>
            <a:r>
              <a:rPr sz="2000" spc="20" dirty="0">
                <a:latin typeface="Lucida Sans Unicode"/>
                <a:cs typeface="Lucida Sans Unicode"/>
              </a:rPr>
              <a:t> </a:t>
            </a:r>
            <a:r>
              <a:rPr sz="2000" spc="-50" dirty="0">
                <a:latin typeface="Lucida Sans Unicode"/>
                <a:cs typeface="Lucida Sans Unicode"/>
              </a:rPr>
              <a:t>will</a:t>
            </a:r>
            <a:r>
              <a:rPr sz="2000" spc="25" dirty="0">
                <a:latin typeface="Lucida Sans Unicode"/>
                <a:cs typeface="Lucida Sans Unicode"/>
              </a:rPr>
              <a:t> </a:t>
            </a:r>
            <a:r>
              <a:rPr sz="2000" spc="75" dirty="0">
                <a:latin typeface="Lucida Sans Unicode"/>
                <a:cs typeface="Lucida Sans Unicode"/>
              </a:rPr>
              <a:t>be </a:t>
            </a:r>
            <a:r>
              <a:rPr sz="2000" spc="70" dirty="0">
                <a:latin typeface="Lucida Sans Unicode"/>
                <a:cs typeface="Lucida Sans Unicode"/>
              </a:rPr>
              <a:t>assigned</a:t>
            </a:r>
            <a:r>
              <a:rPr sz="2000" spc="-95" dirty="0">
                <a:latin typeface="Lucida Sans Unicode"/>
                <a:cs typeface="Lucida Sans Unicode"/>
              </a:rPr>
              <a:t> </a:t>
            </a:r>
            <a:r>
              <a:rPr sz="2000" spc="114" dirty="0">
                <a:latin typeface="Lucida Sans Unicode"/>
                <a:cs typeface="Lucida Sans Unicode"/>
              </a:rPr>
              <a:t>based</a:t>
            </a:r>
            <a:r>
              <a:rPr sz="2000" spc="-80" dirty="0">
                <a:latin typeface="Lucida Sans Unicode"/>
                <a:cs typeface="Lucida Sans Unicode"/>
              </a:rPr>
              <a:t> </a:t>
            </a:r>
            <a:r>
              <a:rPr sz="2000" dirty="0">
                <a:latin typeface="Lucida Sans Unicode"/>
                <a:cs typeface="Lucida Sans Unicode"/>
              </a:rPr>
              <a:t>on</a:t>
            </a:r>
            <a:r>
              <a:rPr sz="2000" spc="-65" dirty="0">
                <a:latin typeface="Lucida Sans Unicode"/>
                <a:cs typeface="Lucida Sans Unicode"/>
              </a:rPr>
              <a:t> </a:t>
            </a:r>
            <a:r>
              <a:rPr sz="2000" spc="-25" dirty="0">
                <a:latin typeface="Lucida Sans Unicode"/>
                <a:cs typeface="Lucida Sans Unicode"/>
              </a:rPr>
              <a:t>the </a:t>
            </a:r>
            <a:r>
              <a:rPr sz="2000" dirty="0">
                <a:latin typeface="Lucida Sans Unicode"/>
                <a:cs typeface="Lucida Sans Unicode"/>
              </a:rPr>
              <a:t>activity’s</a:t>
            </a:r>
            <a:r>
              <a:rPr sz="2000" spc="-25" dirty="0">
                <a:latin typeface="Lucida Sans Unicode"/>
                <a:cs typeface="Lucida Sans Unicode"/>
              </a:rPr>
              <a:t> </a:t>
            </a:r>
            <a:r>
              <a:rPr sz="2000" spc="-10" dirty="0">
                <a:latin typeface="Lucida Sans Unicode"/>
                <a:cs typeface="Lucida Sans Unicode"/>
              </a:rPr>
              <a:t>length,</a:t>
            </a:r>
            <a:r>
              <a:rPr sz="2000" spc="-30" dirty="0">
                <a:latin typeface="Lucida Sans Unicode"/>
                <a:cs typeface="Lucida Sans Unicode"/>
              </a:rPr>
              <a:t> </a:t>
            </a:r>
            <a:r>
              <a:rPr sz="2000" spc="-25" dirty="0">
                <a:latin typeface="Lucida Sans Unicode"/>
                <a:cs typeface="Lucida Sans Unicode"/>
              </a:rPr>
              <a:t>in </a:t>
            </a:r>
            <a:r>
              <a:rPr sz="2000" spc="55" dirty="0">
                <a:latin typeface="Lucida Sans Unicode"/>
                <a:cs typeface="Lucida Sans Unicode"/>
              </a:rPr>
              <a:t>increments</a:t>
            </a:r>
            <a:r>
              <a:rPr sz="2000" spc="-105" dirty="0">
                <a:latin typeface="Lucida Sans Unicode"/>
                <a:cs typeface="Lucida Sans Unicode"/>
              </a:rPr>
              <a:t> </a:t>
            </a:r>
            <a:r>
              <a:rPr sz="2000" dirty="0">
                <a:latin typeface="Lucida Sans Unicode"/>
                <a:cs typeface="Lucida Sans Unicode"/>
              </a:rPr>
              <a:t>of</a:t>
            </a:r>
            <a:r>
              <a:rPr sz="2000" spc="-50" dirty="0">
                <a:latin typeface="Lucida Sans Unicode"/>
                <a:cs typeface="Lucida Sans Unicode"/>
              </a:rPr>
              <a:t> </a:t>
            </a:r>
            <a:r>
              <a:rPr sz="2000" dirty="0">
                <a:latin typeface="Lucida Sans Unicode"/>
                <a:cs typeface="Lucida Sans Unicode"/>
              </a:rPr>
              <a:t>no</a:t>
            </a:r>
            <a:r>
              <a:rPr sz="2000" spc="-80" dirty="0">
                <a:latin typeface="Lucida Sans Unicode"/>
                <a:cs typeface="Lucida Sans Unicode"/>
              </a:rPr>
              <a:t> </a:t>
            </a:r>
            <a:r>
              <a:rPr sz="2000" dirty="0">
                <a:latin typeface="Lucida Sans Unicode"/>
                <a:cs typeface="Lucida Sans Unicode"/>
              </a:rPr>
              <a:t>less</a:t>
            </a:r>
            <a:r>
              <a:rPr sz="2000" spc="-65" dirty="0">
                <a:latin typeface="Lucida Sans Unicode"/>
                <a:cs typeface="Lucida Sans Unicode"/>
              </a:rPr>
              <a:t> </a:t>
            </a:r>
            <a:r>
              <a:rPr sz="2000" spc="55" dirty="0">
                <a:latin typeface="Lucida Sans Unicode"/>
                <a:cs typeface="Lucida Sans Unicode"/>
              </a:rPr>
              <a:t>than</a:t>
            </a:r>
            <a:endParaRPr sz="2000">
              <a:latin typeface="Lucida Sans Unicode"/>
              <a:cs typeface="Lucida Sans Unicode"/>
            </a:endParaRPr>
          </a:p>
          <a:p>
            <a:pPr marL="12700">
              <a:lnSpc>
                <a:spcPct val="100000"/>
              </a:lnSpc>
              <a:spcBef>
                <a:spcPts val="805"/>
              </a:spcBef>
            </a:pPr>
            <a:r>
              <a:rPr sz="2000" spc="-90" dirty="0">
                <a:latin typeface="Lucida Sans Unicode"/>
                <a:cs typeface="Lucida Sans Unicode"/>
              </a:rPr>
              <a:t>0.5 </a:t>
            </a:r>
            <a:r>
              <a:rPr sz="2000" spc="-10" dirty="0">
                <a:latin typeface="Lucida Sans Unicode"/>
                <a:cs typeface="Lucida Sans Unicode"/>
              </a:rPr>
              <a:t>hours.</a:t>
            </a:r>
            <a:endParaRPr sz="2000">
              <a:latin typeface="Lucida Sans Unicode"/>
              <a:cs typeface="Lucida Sans Unicode"/>
            </a:endParaRPr>
          </a:p>
        </p:txBody>
      </p:sp>
      <p:sp>
        <p:nvSpPr>
          <p:cNvPr id="8" name="object 8"/>
          <p:cNvSpPr txBox="1"/>
          <p:nvPr/>
        </p:nvSpPr>
        <p:spPr>
          <a:xfrm>
            <a:off x="7396733" y="3263875"/>
            <a:ext cx="3407410" cy="3683635"/>
          </a:xfrm>
          <a:prstGeom prst="rect">
            <a:avLst/>
          </a:prstGeom>
        </p:spPr>
        <p:txBody>
          <a:bodyPr vert="horz" wrap="square" lIns="0" tIns="12700" rIns="0" bIns="0" rtlCol="0">
            <a:spAutoFit/>
          </a:bodyPr>
          <a:lstStyle/>
          <a:p>
            <a:pPr marL="12700" marR="5080">
              <a:lnSpc>
                <a:spcPct val="133300"/>
              </a:lnSpc>
              <a:spcBef>
                <a:spcPts val="100"/>
              </a:spcBef>
            </a:pPr>
            <a:r>
              <a:rPr sz="2000" spc="-20" dirty="0">
                <a:latin typeface="Lucida Sans Unicode"/>
                <a:cs typeface="Lucida Sans Unicode"/>
              </a:rPr>
              <a:t>For</a:t>
            </a:r>
            <a:r>
              <a:rPr sz="2000" spc="25" dirty="0">
                <a:latin typeface="Lucida Sans Unicode"/>
                <a:cs typeface="Lucida Sans Unicode"/>
              </a:rPr>
              <a:t> </a:t>
            </a:r>
            <a:r>
              <a:rPr sz="2000" dirty="0">
                <a:latin typeface="Lucida Sans Unicode"/>
                <a:cs typeface="Lucida Sans Unicode"/>
              </a:rPr>
              <a:t>seminars,</a:t>
            </a:r>
            <a:r>
              <a:rPr sz="2000" spc="10" dirty="0">
                <a:latin typeface="Lucida Sans Unicode"/>
                <a:cs typeface="Lucida Sans Unicode"/>
              </a:rPr>
              <a:t> </a:t>
            </a:r>
            <a:r>
              <a:rPr sz="2000" spc="-10" dirty="0">
                <a:latin typeface="Lucida Sans Unicode"/>
                <a:cs typeface="Lucida Sans Unicode"/>
              </a:rPr>
              <a:t>conferences, </a:t>
            </a:r>
            <a:r>
              <a:rPr sz="2000" dirty="0">
                <a:latin typeface="Lucida Sans Unicode"/>
                <a:cs typeface="Lucida Sans Unicode"/>
              </a:rPr>
              <a:t>etc.</a:t>
            </a:r>
            <a:r>
              <a:rPr sz="2000" spc="-75" dirty="0">
                <a:latin typeface="Lucida Sans Unicode"/>
                <a:cs typeface="Lucida Sans Unicode"/>
              </a:rPr>
              <a:t> </a:t>
            </a:r>
            <a:r>
              <a:rPr sz="2000" dirty="0">
                <a:latin typeface="Lucida Sans Unicode"/>
                <a:cs typeface="Lucida Sans Unicode"/>
              </a:rPr>
              <a:t>with</a:t>
            </a:r>
            <a:r>
              <a:rPr sz="2000" spc="-95" dirty="0">
                <a:latin typeface="Lucida Sans Unicode"/>
                <a:cs typeface="Lucida Sans Unicode"/>
              </a:rPr>
              <a:t> </a:t>
            </a:r>
            <a:r>
              <a:rPr sz="2000" spc="140" dirty="0">
                <a:latin typeface="Lucida Sans Unicode"/>
                <a:cs typeface="Lucida Sans Unicode"/>
              </a:rPr>
              <a:t>an</a:t>
            </a:r>
            <a:r>
              <a:rPr sz="2000" spc="-65" dirty="0">
                <a:latin typeface="Lucida Sans Unicode"/>
                <a:cs typeface="Lucida Sans Unicode"/>
              </a:rPr>
              <a:t> </a:t>
            </a:r>
            <a:r>
              <a:rPr sz="2000" spc="75" dirty="0">
                <a:latin typeface="Lucida Sans Unicode"/>
                <a:cs typeface="Lucida Sans Unicode"/>
              </a:rPr>
              <a:t>agenda, </a:t>
            </a:r>
            <a:r>
              <a:rPr sz="2000" spc="60" dirty="0">
                <a:latin typeface="Lucida Sans Unicode"/>
                <a:cs typeface="Lucida Sans Unicode"/>
              </a:rPr>
              <a:t>accreditor</a:t>
            </a:r>
            <a:r>
              <a:rPr sz="2000" spc="-125" dirty="0">
                <a:latin typeface="Lucida Sans Unicode"/>
                <a:cs typeface="Lucida Sans Unicode"/>
              </a:rPr>
              <a:t> </a:t>
            </a:r>
            <a:r>
              <a:rPr sz="2000" spc="-50" dirty="0">
                <a:latin typeface="Lucida Sans Unicode"/>
                <a:cs typeface="Lucida Sans Unicode"/>
              </a:rPr>
              <a:t>will</a:t>
            </a:r>
            <a:r>
              <a:rPr sz="2000" spc="-110" dirty="0">
                <a:latin typeface="Lucida Sans Unicode"/>
                <a:cs typeface="Lucida Sans Unicode"/>
              </a:rPr>
              <a:t> </a:t>
            </a:r>
            <a:r>
              <a:rPr sz="2000" spc="145" dirty="0">
                <a:latin typeface="Lucida Sans Unicode"/>
                <a:cs typeface="Lucida Sans Unicode"/>
              </a:rPr>
              <a:t>add</a:t>
            </a:r>
            <a:r>
              <a:rPr sz="2000" spc="-90" dirty="0">
                <a:latin typeface="Lucida Sans Unicode"/>
                <a:cs typeface="Lucida Sans Unicode"/>
              </a:rPr>
              <a:t> </a:t>
            </a:r>
            <a:r>
              <a:rPr sz="2000" spc="60" dirty="0">
                <a:latin typeface="Lucida Sans Unicode"/>
                <a:cs typeface="Lucida Sans Unicode"/>
              </a:rPr>
              <a:t>up</a:t>
            </a:r>
            <a:r>
              <a:rPr sz="2000" spc="-105" dirty="0">
                <a:latin typeface="Lucida Sans Unicode"/>
                <a:cs typeface="Lucida Sans Unicode"/>
              </a:rPr>
              <a:t> </a:t>
            </a:r>
            <a:r>
              <a:rPr sz="2000" spc="-25" dirty="0">
                <a:latin typeface="Lucida Sans Unicode"/>
                <a:cs typeface="Lucida Sans Unicode"/>
              </a:rPr>
              <a:t>all </a:t>
            </a:r>
            <a:r>
              <a:rPr sz="2000" dirty="0">
                <a:latin typeface="Lucida Sans Unicode"/>
                <a:cs typeface="Lucida Sans Unicode"/>
              </a:rPr>
              <a:t>eligible</a:t>
            </a:r>
            <a:r>
              <a:rPr sz="2000" spc="-55" dirty="0">
                <a:latin typeface="Lucida Sans Unicode"/>
                <a:cs typeface="Lucida Sans Unicode"/>
              </a:rPr>
              <a:t> </a:t>
            </a:r>
            <a:r>
              <a:rPr sz="2000" dirty="0">
                <a:latin typeface="Lucida Sans Unicode"/>
                <a:cs typeface="Lucida Sans Unicode"/>
              </a:rPr>
              <a:t>items</a:t>
            </a:r>
            <a:r>
              <a:rPr sz="2000" spc="-40" dirty="0">
                <a:latin typeface="Lucida Sans Unicode"/>
                <a:cs typeface="Lucida Sans Unicode"/>
              </a:rPr>
              <a:t> </a:t>
            </a:r>
            <a:r>
              <a:rPr sz="2000" dirty="0">
                <a:latin typeface="Lucida Sans Unicode"/>
                <a:cs typeface="Lucida Sans Unicode"/>
              </a:rPr>
              <a:t>in</a:t>
            </a:r>
            <a:r>
              <a:rPr sz="2000" spc="-20" dirty="0">
                <a:latin typeface="Lucida Sans Unicode"/>
                <a:cs typeface="Lucida Sans Unicode"/>
              </a:rPr>
              <a:t> </a:t>
            </a:r>
            <a:r>
              <a:rPr sz="2000" spc="-25" dirty="0">
                <a:latin typeface="Lucida Sans Unicode"/>
                <a:cs typeface="Lucida Sans Unicode"/>
              </a:rPr>
              <a:t>the </a:t>
            </a:r>
            <a:r>
              <a:rPr sz="2000" spc="85" dirty="0">
                <a:latin typeface="Lucida Sans Unicode"/>
                <a:cs typeface="Lucida Sans Unicode"/>
              </a:rPr>
              <a:t>agenda,</a:t>
            </a:r>
            <a:r>
              <a:rPr sz="2000" spc="-135" dirty="0">
                <a:latin typeface="Lucida Sans Unicode"/>
                <a:cs typeface="Lucida Sans Unicode"/>
              </a:rPr>
              <a:t> </a:t>
            </a:r>
            <a:r>
              <a:rPr sz="2000" dirty="0">
                <a:latin typeface="Lucida Sans Unicode"/>
                <a:cs typeface="Lucida Sans Unicode"/>
              </a:rPr>
              <a:t>in</a:t>
            </a:r>
            <a:r>
              <a:rPr sz="2000" spc="-110" dirty="0">
                <a:latin typeface="Lucida Sans Unicode"/>
                <a:cs typeface="Lucida Sans Unicode"/>
              </a:rPr>
              <a:t> </a:t>
            </a:r>
            <a:r>
              <a:rPr sz="2000" dirty="0">
                <a:latin typeface="Lucida Sans Unicode"/>
                <a:cs typeface="Lucida Sans Unicode"/>
              </a:rPr>
              <a:t>minutes,</a:t>
            </a:r>
            <a:r>
              <a:rPr sz="2000" spc="-135" dirty="0">
                <a:latin typeface="Lucida Sans Unicode"/>
                <a:cs typeface="Lucida Sans Unicode"/>
              </a:rPr>
              <a:t> </a:t>
            </a:r>
            <a:r>
              <a:rPr sz="2000" spc="-20" dirty="0">
                <a:latin typeface="Lucida Sans Unicode"/>
                <a:cs typeface="Lucida Sans Unicode"/>
              </a:rPr>
              <a:t>then </a:t>
            </a:r>
            <a:r>
              <a:rPr sz="2000" dirty="0">
                <a:latin typeface="Lucida Sans Unicode"/>
                <a:cs typeface="Lucida Sans Unicode"/>
              </a:rPr>
              <a:t>divide</a:t>
            </a:r>
            <a:r>
              <a:rPr sz="2000" spc="-45" dirty="0">
                <a:latin typeface="Lucida Sans Unicode"/>
                <a:cs typeface="Lucida Sans Unicode"/>
              </a:rPr>
              <a:t> </a:t>
            </a:r>
            <a:r>
              <a:rPr sz="2000" spc="80" dirty="0">
                <a:latin typeface="Lucida Sans Unicode"/>
                <a:cs typeface="Lucida Sans Unicode"/>
              </a:rPr>
              <a:t>by</a:t>
            </a:r>
            <a:r>
              <a:rPr sz="2000" spc="-15" dirty="0">
                <a:latin typeface="Lucida Sans Unicode"/>
                <a:cs typeface="Lucida Sans Unicode"/>
              </a:rPr>
              <a:t> </a:t>
            </a:r>
            <a:r>
              <a:rPr sz="2000" spc="-90" dirty="0">
                <a:latin typeface="Lucida Sans Unicode"/>
                <a:cs typeface="Lucida Sans Unicode"/>
              </a:rPr>
              <a:t>60,</a:t>
            </a:r>
            <a:r>
              <a:rPr sz="2000" spc="-15" dirty="0">
                <a:latin typeface="Lucida Sans Unicode"/>
                <a:cs typeface="Lucida Sans Unicode"/>
              </a:rPr>
              <a:t> </a:t>
            </a:r>
            <a:r>
              <a:rPr sz="2000" spc="125" dirty="0">
                <a:latin typeface="Lucida Sans Unicode"/>
                <a:cs typeface="Lucida Sans Unicode"/>
              </a:rPr>
              <a:t>and</a:t>
            </a:r>
            <a:r>
              <a:rPr sz="2000" spc="-25" dirty="0">
                <a:latin typeface="Lucida Sans Unicode"/>
                <a:cs typeface="Lucida Sans Unicode"/>
              </a:rPr>
              <a:t> </a:t>
            </a:r>
            <a:r>
              <a:rPr sz="2000" dirty="0">
                <a:latin typeface="Lucida Sans Unicode"/>
                <a:cs typeface="Lucida Sans Unicode"/>
              </a:rPr>
              <a:t>round</a:t>
            </a:r>
            <a:r>
              <a:rPr sz="2000" spc="-50" dirty="0">
                <a:latin typeface="Lucida Sans Unicode"/>
                <a:cs typeface="Lucida Sans Unicode"/>
              </a:rPr>
              <a:t> </a:t>
            </a:r>
            <a:r>
              <a:rPr sz="2000" spc="-25" dirty="0">
                <a:latin typeface="Lucida Sans Unicode"/>
                <a:cs typeface="Lucida Sans Unicode"/>
              </a:rPr>
              <a:t>to </a:t>
            </a:r>
            <a:r>
              <a:rPr sz="2000" dirty="0">
                <a:latin typeface="Lucida Sans Unicode"/>
                <a:cs typeface="Lucida Sans Unicode"/>
              </a:rPr>
              <a:t>the</a:t>
            </a:r>
            <a:r>
              <a:rPr sz="2000" spc="-20" dirty="0">
                <a:latin typeface="Lucida Sans Unicode"/>
                <a:cs typeface="Lucida Sans Unicode"/>
              </a:rPr>
              <a:t> </a:t>
            </a:r>
            <a:r>
              <a:rPr sz="2000" spc="60" dirty="0">
                <a:latin typeface="Lucida Sans Unicode"/>
                <a:cs typeface="Lucida Sans Unicode"/>
              </a:rPr>
              <a:t>nearest</a:t>
            </a:r>
            <a:r>
              <a:rPr sz="2000" spc="-45" dirty="0">
                <a:latin typeface="Lucida Sans Unicode"/>
                <a:cs typeface="Lucida Sans Unicode"/>
              </a:rPr>
              <a:t> </a:t>
            </a:r>
            <a:r>
              <a:rPr sz="2000" spc="-85" dirty="0">
                <a:latin typeface="Lucida Sans Unicode"/>
                <a:cs typeface="Lucida Sans Unicode"/>
              </a:rPr>
              <a:t>0.5-</a:t>
            </a:r>
            <a:r>
              <a:rPr sz="2000" spc="-20" dirty="0">
                <a:latin typeface="Lucida Sans Unicode"/>
                <a:cs typeface="Lucida Sans Unicode"/>
              </a:rPr>
              <a:t>hour </a:t>
            </a:r>
            <a:r>
              <a:rPr sz="2000" spc="55" dirty="0">
                <a:latin typeface="Lucida Sans Unicode"/>
                <a:cs typeface="Lucida Sans Unicode"/>
              </a:rPr>
              <a:t>increment</a:t>
            </a:r>
            <a:r>
              <a:rPr sz="2000" spc="-120" dirty="0">
                <a:latin typeface="Lucida Sans Unicode"/>
                <a:cs typeface="Lucida Sans Unicode"/>
              </a:rPr>
              <a:t> </a:t>
            </a:r>
            <a:r>
              <a:rPr sz="2000" dirty="0">
                <a:latin typeface="Lucida Sans Unicode"/>
                <a:cs typeface="Lucida Sans Unicode"/>
              </a:rPr>
              <a:t>within</a:t>
            </a:r>
            <a:r>
              <a:rPr sz="2000" spc="-120" dirty="0">
                <a:latin typeface="Lucida Sans Unicode"/>
                <a:cs typeface="Lucida Sans Unicode"/>
              </a:rPr>
              <a:t> </a:t>
            </a:r>
            <a:r>
              <a:rPr sz="2000" spc="-345" dirty="0">
                <a:latin typeface="Lucida Sans Unicode"/>
                <a:cs typeface="Lucida Sans Unicode"/>
              </a:rPr>
              <a:t>10 </a:t>
            </a:r>
            <a:r>
              <a:rPr sz="2000" spc="-10" dirty="0">
                <a:latin typeface="Lucida Sans Unicode"/>
                <a:cs typeface="Lucida Sans Unicode"/>
              </a:rPr>
              <a:t>minutes</a:t>
            </a:r>
            <a:r>
              <a:rPr sz="1600" spc="-10" dirty="0">
                <a:latin typeface="Lucida Sans Unicode"/>
                <a:cs typeface="Lucida Sans Unicode"/>
              </a:rPr>
              <a:t>.</a:t>
            </a:r>
            <a:endParaRPr sz="1600" dirty="0">
              <a:latin typeface="Lucida Sans Unicode"/>
              <a:cs typeface="Lucida Sans Unicode"/>
            </a:endParaRPr>
          </a:p>
        </p:txBody>
      </p:sp>
      <p:sp>
        <p:nvSpPr>
          <p:cNvPr id="9" name="object 9"/>
          <p:cNvSpPr txBox="1"/>
          <p:nvPr/>
        </p:nvSpPr>
        <p:spPr>
          <a:xfrm>
            <a:off x="13168121" y="3225775"/>
            <a:ext cx="3800475" cy="4620895"/>
          </a:xfrm>
          <a:prstGeom prst="rect">
            <a:avLst/>
          </a:prstGeom>
        </p:spPr>
        <p:txBody>
          <a:bodyPr vert="horz" wrap="square" lIns="0" tIns="12700" rIns="0" bIns="0" rtlCol="0">
            <a:spAutoFit/>
          </a:bodyPr>
          <a:lstStyle/>
          <a:p>
            <a:pPr marL="21590" marR="5080" indent="-6350">
              <a:lnSpc>
                <a:spcPct val="133400"/>
              </a:lnSpc>
              <a:spcBef>
                <a:spcPts val="100"/>
              </a:spcBef>
            </a:pPr>
            <a:r>
              <a:rPr sz="2000" spc="-20" dirty="0">
                <a:latin typeface="Lucida Sans Unicode"/>
                <a:cs typeface="Lucida Sans Unicode"/>
              </a:rPr>
              <a:t>For</a:t>
            </a:r>
            <a:r>
              <a:rPr sz="2000" spc="-75" dirty="0">
                <a:latin typeface="Lucida Sans Unicode"/>
                <a:cs typeface="Lucida Sans Unicode"/>
              </a:rPr>
              <a:t> </a:t>
            </a:r>
            <a:r>
              <a:rPr sz="2000" spc="-25" dirty="0">
                <a:latin typeface="Lucida Sans Unicode"/>
                <a:cs typeface="Lucida Sans Unicode"/>
              </a:rPr>
              <a:t>online,</a:t>
            </a:r>
            <a:r>
              <a:rPr sz="2000" spc="-110" dirty="0">
                <a:latin typeface="Lucida Sans Unicode"/>
                <a:cs typeface="Lucida Sans Unicode"/>
              </a:rPr>
              <a:t> </a:t>
            </a:r>
            <a:r>
              <a:rPr sz="2000" spc="-30" dirty="0">
                <a:latin typeface="Lucida Sans Unicode"/>
                <a:cs typeface="Lucida Sans Unicode"/>
              </a:rPr>
              <a:t>self-</a:t>
            </a:r>
            <a:r>
              <a:rPr sz="2000" spc="40" dirty="0">
                <a:latin typeface="Lucida Sans Unicode"/>
                <a:cs typeface="Lucida Sans Unicode"/>
              </a:rPr>
              <a:t>administered </a:t>
            </a:r>
            <a:r>
              <a:rPr sz="2000" dirty="0">
                <a:latin typeface="Lucida Sans Unicode"/>
                <a:cs typeface="Lucida Sans Unicode"/>
              </a:rPr>
              <a:t>courses,</a:t>
            </a:r>
            <a:r>
              <a:rPr sz="2000" spc="-40" dirty="0">
                <a:latin typeface="Lucida Sans Unicode"/>
                <a:cs typeface="Lucida Sans Unicode"/>
              </a:rPr>
              <a:t> </a:t>
            </a:r>
            <a:r>
              <a:rPr sz="2000" spc="50" dirty="0">
                <a:latin typeface="Lucida Sans Unicode"/>
                <a:cs typeface="Lucida Sans Unicode"/>
              </a:rPr>
              <a:t>accreditors</a:t>
            </a:r>
            <a:r>
              <a:rPr sz="2000" spc="-65" dirty="0">
                <a:latin typeface="Lucida Sans Unicode"/>
                <a:cs typeface="Lucida Sans Unicode"/>
              </a:rPr>
              <a:t> </a:t>
            </a:r>
            <a:r>
              <a:rPr sz="2000" spc="-50" dirty="0">
                <a:latin typeface="Lucida Sans Unicode"/>
                <a:cs typeface="Lucida Sans Unicode"/>
              </a:rPr>
              <a:t>will</a:t>
            </a:r>
            <a:r>
              <a:rPr sz="2000" spc="-60" dirty="0">
                <a:latin typeface="Lucida Sans Unicode"/>
                <a:cs typeface="Lucida Sans Unicode"/>
              </a:rPr>
              <a:t> </a:t>
            </a:r>
            <a:r>
              <a:rPr sz="2000" spc="30" dirty="0">
                <a:latin typeface="Lucida Sans Unicode"/>
                <a:cs typeface="Lucida Sans Unicode"/>
              </a:rPr>
              <a:t>use </a:t>
            </a:r>
            <a:r>
              <a:rPr sz="2000" dirty="0">
                <a:latin typeface="Lucida Sans Unicode"/>
                <a:cs typeface="Lucida Sans Unicode"/>
              </a:rPr>
              <a:t>the</a:t>
            </a:r>
            <a:r>
              <a:rPr sz="2000" spc="30" dirty="0">
                <a:latin typeface="Lucida Sans Unicode"/>
                <a:cs typeface="Lucida Sans Unicode"/>
              </a:rPr>
              <a:t> </a:t>
            </a:r>
            <a:r>
              <a:rPr sz="2000" dirty="0">
                <a:latin typeface="Lucida Sans Unicode"/>
                <a:cs typeface="Lucida Sans Unicode"/>
              </a:rPr>
              <a:t>Continuing</a:t>
            </a:r>
            <a:r>
              <a:rPr sz="2000" spc="-5" dirty="0">
                <a:latin typeface="Lucida Sans Unicode"/>
                <a:cs typeface="Lucida Sans Unicode"/>
              </a:rPr>
              <a:t> </a:t>
            </a:r>
            <a:r>
              <a:rPr sz="2000" spc="50" dirty="0">
                <a:latin typeface="Lucida Sans Unicode"/>
                <a:cs typeface="Lucida Sans Unicode"/>
              </a:rPr>
              <a:t>Education</a:t>
            </a:r>
            <a:r>
              <a:rPr sz="2000" spc="-10" dirty="0">
                <a:latin typeface="Lucida Sans Unicode"/>
                <a:cs typeface="Lucida Sans Unicode"/>
              </a:rPr>
              <a:t> </a:t>
            </a:r>
            <a:r>
              <a:rPr sz="2000" spc="-20" dirty="0">
                <a:latin typeface="Lucida Sans Unicode"/>
                <a:cs typeface="Lucida Sans Unicode"/>
              </a:rPr>
              <a:t>Unit </a:t>
            </a:r>
            <a:r>
              <a:rPr sz="2000" spc="70" dirty="0">
                <a:latin typeface="Lucida Sans Unicode"/>
                <a:cs typeface="Lucida Sans Unicode"/>
              </a:rPr>
              <a:t>standard</a:t>
            </a:r>
            <a:r>
              <a:rPr sz="2000" spc="114" dirty="0">
                <a:latin typeface="Lucida Sans Unicode"/>
                <a:cs typeface="Lucida Sans Unicode"/>
              </a:rPr>
              <a:t> </a:t>
            </a:r>
            <a:r>
              <a:rPr sz="2000" dirty="0">
                <a:latin typeface="Lucida Sans Unicode"/>
                <a:cs typeface="Lucida Sans Unicode"/>
              </a:rPr>
              <a:t>calculation,</a:t>
            </a:r>
            <a:r>
              <a:rPr sz="2000" spc="120" dirty="0">
                <a:latin typeface="Lucida Sans Unicode"/>
                <a:cs typeface="Lucida Sans Unicode"/>
              </a:rPr>
              <a:t> </a:t>
            </a:r>
            <a:r>
              <a:rPr sz="2000" spc="45" dirty="0">
                <a:latin typeface="Lucida Sans Unicode"/>
                <a:cs typeface="Lucida Sans Unicode"/>
              </a:rPr>
              <a:t>where </a:t>
            </a:r>
            <a:r>
              <a:rPr sz="2000" spc="-320" dirty="0">
                <a:latin typeface="Lucida Sans Unicode"/>
                <a:cs typeface="Lucida Sans Unicode"/>
              </a:rPr>
              <a:t>10</a:t>
            </a:r>
            <a:r>
              <a:rPr sz="2000" spc="-55" dirty="0">
                <a:latin typeface="Lucida Sans Unicode"/>
                <a:cs typeface="Lucida Sans Unicode"/>
              </a:rPr>
              <a:t> </a:t>
            </a:r>
            <a:r>
              <a:rPr sz="2000" dirty="0">
                <a:latin typeface="Lucida Sans Unicode"/>
                <a:cs typeface="Lucida Sans Unicode"/>
              </a:rPr>
              <a:t>hours</a:t>
            </a:r>
            <a:r>
              <a:rPr sz="2000" spc="-55" dirty="0">
                <a:latin typeface="Lucida Sans Unicode"/>
                <a:cs typeface="Lucida Sans Unicode"/>
              </a:rPr>
              <a:t> </a:t>
            </a:r>
            <a:r>
              <a:rPr sz="2000" spc="75" dirty="0">
                <a:latin typeface="Lucida Sans Unicode"/>
                <a:cs typeface="Lucida Sans Unicode"/>
              </a:rPr>
              <a:t>equals</a:t>
            </a:r>
            <a:r>
              <a:rPr sz="2000" spc="-80" dirty="0">
                <a:latin typeface="Lucida Sans Unicode"/>
                <a:cs typeface="Lucida Sans Unicode"/>
              </a:rPr>
              <a:t> </a:t>
            </a:r>
            <a:r>
              <a:rPr sz="2000" spc="-635" dirty="0">
                <a:latin typeface="Lucida Sans Unicode"/>
                <a:cs typeface="Lucida Sans Unicode"/>
              </a:rPr>
              <a:t>1</a:t>
            </a:r>
            <a:r>
              <a:rPr sz="2000" spc="-40" dirty="0">
                <a:latin typeface="Lucida Sans Unicode"/>
                <a:cs typeface="Lucida Sans Unicode"/>
              </a:rPr>
              <a:t> </a:t>
            </a:r>
            <a:r>
              <a:rPr sz="2000" dirty="0">
                <a:latin typeface="Lucida Sans Unicode"/>
                <a:cs typeface="Lucida Sans Unicode"/>
              </a:rPr>
              <a:t>credit</a:t>
            </a:r>
            <a:r>
              <a:rPr sz="2000" spc="-65" dirty="0">
                <a:latin typeface="Lucida Sans Unicode"/>
                <a:cs typeface="Lucida Sans Unicode"/>
              </a:rPr>
              <a:t> </a:t>
            </a:r>
            <a:r>
              <a:rPr sz="2000" spc="-20" dirty="0">
                <a:latin typeface="Lucida Sans Unicode"/>
                <a:cs typeface="Lucida Sans Unicode"/>
              </a:rPr>
              <a:t>hour.</a:t>
            </a:r>
            <a:endParaRPr sz="2000" dirty="0">
              <a:latin typeface="Lucida Sans Unicode"/>
              <a:cs typeface="Lucida Sans Unicode"/>
            </a:endParaRPr>
          </a:p>
          <a:p>
            <a:pPr marL="12700" marR="6985">
              <a:lnSpc>
                <a:spcPct val="104200"/>
              </a:lnSpc>
              <a:spcBef>
                <a:spcPts val="175"/>
              </a:spcBef>
            </a:pPr>
            <a:r>
              <a:rPr sz="2000" spc="-55" dirty="0">
                <a:latin typeface="Lucida Sans Unicode"/>
                <a:cs typeface="Lucida Sans Unicode"/>
              </a:rPr>
              <a:t>This</a:t>
            </a:r>
            <a:r>
              <a:rPr sz="2000" spc="-85" dirty="0">
                <a:latin typeface="Lucida Sans Unicode"/>
                <a:cs typeface="Lucida Sans Unicode"/>
              </a:rPr>
              <a:t> </a:t>
            </a:r>
            <a:r>
              <a:rPr sz="2000" spc="55" dirty="0">
                <a:latin typeface="Lucida Sans Unicode"/>
                <a:cs typeface="Lucida Sans Unicode"/>
              </a:rPr>
              <a:t>methodology</a:t>
            </a:r>
            <a:r>
              <a:rPr sz="2000" spc="-120" dirty="0">
                <a:latin typeface="Lucida Sans Unicode"/>
                <a:cs typeface="Lucida Sans Unicode"/>
              </a:rPr>
              <a:t> </a:t>
            </a:r>
            <a:r>
              <a:rPr sz="2000" spc="95" dirty="0">
                <a:latin typeface="Lucida Sans Unicode"/>
                <a:cs typeface="Lucida Sans Unicode"/>
              </a:rPr>
              <a:t>was </a:t>
            </a:r>
            <a:r>
              <a:rPr sz="2000" spc="90" dirty="0">
                <a:latin typeface="Lucida Sans Unicode"/>
                <a:cs typeface="Lucida Sans Unicode"/>
              </a:rPr>
              <a:t>created</a:t>
            </a:r>
            <a:r>
              <a:rPr sz="2000" spc="-80" dirty="0">
                <a:latin typeface="Lucida Sans Unicode"/>
                <a:cs typeface="Lucida Sans Unicode"/>
              </a:rPr>
              <a:t> </a:t>
            </a:r>
            <a:r>
              <a:rPr sz="2000" spc="80" dirty="0">
                <a:latin typeface="Lucida Sans Unicode"/>
                <a:cs typeface="Lucida Sans Unicode"/>
              </a:rPr>
              <a:t>by</a:t>
            </a:r>
            <a:r>
              <a:rPr sz="2000" spc="-50" dirty="0">
                <a:latin typeface="Lucida Sans Unicode"/>
                <a:cs typeface="Lucida Sans Unicode"/>
              </a:rPr>
              <a:t> </a:t>
            </a:r>
            <a:r>
              <a:rPr sz="2000" dirty="0">
                <a:latin typeface="Lucida Sans Unicode"/>
                <a:cs typeface="Lucida Sans Unicode"/>
              </a:rPr>
              <a:t>the</a:t>
            </a:r>
            <a:r>
              <a:rPr sz="2000" spc="-60" dirty="0">
                <a:latin typeface="Lucida Sans Unicode"/>
                <a:cs typeface="Lucida Sans Unicode"/>
              </a:rPr>
              <a:t> </a:t>
            </a:r>
            <a:r>
              <a:rPr sz="2000" spc="-10" dirty="0">
                <a:latin typeface="Lucida Sans Unicode"/>
                <a:cs typeface="Lucida Sans Unicode"/>
              </a:rPr>
              <a:t>International </a:t>
            </a:r>
            <a:r>
              <a:rPr sz="2000" dirty="0">
                <a:latin typeface="Lucida Sans Unicode"/>
                <a:cs typeface="Lucida Sans Unicode"/>
              </a:rPr>
              <a:t>Accreditors</a:t>
            </a:r>
            <a:r>
              <a:rPr sz="2000" spc="35" dirty="0">
                <a:latin typeface="Lucida Sans Unicode"/>
                <a:cs typeface="Lucida Sans Unicode"/>
              </a:rPr>
              <a:t> </a:t>
            </a:r>
            <a:r>
              <a:rPr sz="2000" spc="-35" dirty="0">
                <a:latin typeface="Lucida Sans Unicode"/>
                <a:cs typeface="Lucida Sans Unicode"/>
              </a:rPr>
              <a:t>for</a:t>
            </a:r>
            <a:r>
              <a:rPr sz="2000" spc="65" dirty="0">
                <a:latin typeface="Lucida Sans Unicode"/>
                <a:cs typeface="Lucida Sans Unicode"/>
              </a:rPr>
              <a:t> </a:t>
            </a:r>
            <a:r>
              <a:rPr sz="2000" spc="-10" dirty="0">
                <a:latin typeface="Lucida Sans Unicode"/>
                <a:cs typeface="Lucida Sans Unicode"/>
              </a:rPr>
              <a:t>Continuing </a:t>
            </a:r>
            <a:r>
              <a:rPr sz="2000" spc="50" dirty="0">
                <a:latin typeface="Lucida Sans Unicode"/>
                <a:cs typeface="Lucida Sans Unicode"/>
              </a:rPr>
              <a:t>Education</a:t>
            </a:r>
            <a:r>
              <a:rPr sz="2000" spc="-145" dirty="0">
                <a:latin typeface="Lucida Sans Unicode"/>
                <a:cs typeface="Lucida Sans Unicode"/>
              </a:rPr>
              <a:t> </a:t>
            </a:r>
            <a:r>
              <a:rPr sz="2000" spc="120" dirty="0">
                <a:latin typeface="Lucida Sans Unicode"/>
                <a:cs typeface="Lucida Sans Unicode"/>
              </a:rPr>
              <a:t>and</a:t>
            </a:r>
            <a:r>
              <a:rPr sz="2000" spc="-114" dirty="0">
                <a:latin typeface="Lucida Sans Unicode"/>
                <a:cs typeface="Lucida Sans Unicode"/>
              </a:rPr>
              <a:t> </a:t>
            </a:r>
            <a:r>
              <a:rPr sz="2000" dirty="0">
                <a:latin typeface="Lucida Sans Unicode"/>
                <a:cs typeface="Lucida Sans Unicode"/>
              </a:rPr>
              <a:t>Training</a:t>
            </a:r>
            <a:r>
              <a:rPr sz="2000" spc="-114" dirty="0">
                <a:latin typeface="Lucida Sans Unicode"/>
                <a:cs typeface="Lucida Sans Unicode"/>
              </a:rPr>
              <a:t> </a:t>
            </a:r>
            <a:r>
              <a:rPr sz="2000" spc="-25" dirty="0">
                <a:latin typeface="Lucida Sans Unicode"/>
                <a:cs typeface="Lucida Sans Unicode"/>
              </a:rPr>
              <a:t>in </a:t>
            </a:r>
            <a:r>
              <a:rPr sz="2000" spc="-215" dirty="0">
                <a:latin typeface="Lucida Sans Unicode"/>
                <a:cs typeface="Lucida Sans Unicode"/>
              </a:rPr>
              <a:t>1970,</a:t>
            </a:r>
            <a:r>
              <a:rPr sz="2000" spc="-105" dirty="0">
                <a:latin typeface="Lucida Sans Unicode"/>
                <a:cs typeface="Lucida Sans Unicode"/>
              </a:rPr>
              <a:t> </a:t>
            </a:r>
            <a:r>
              <a:rPr sz="2000" spc="130" dirty="0">
                <a:latin typeface="Lucida Sans Unicode"/>
                <a:cs typeface="Lucida Sans Unicode"/>
              </a:rPr>
              <a:t>and</a:t>
            </a:r>
            <a:r>
              <a:rPr sz="2000" spc="-114" dirty="0">
                <a:latin typeface="Lucida Sans Unicode"/>
                <a:cs typeface="Lucida Sans Unicode"/>
              </a:rPr>
              <a:t> </a:t>
            </a:r>
            <a:r>
              <a:rPr sz="2000" spc="-60" dirty="0">
                <a:latin typeface="Lucida Sans Unicode"/>
                <a:cs typeface="Lucida Sans Unicode"/>
              </a:rPr>
              <a:t>it</a:t>
            </a:r>
            <a:r>
              <a:rPr sz="2000" spc="-105" dirty="0">
                <a:latin typeface="Lucida Sans Unicode"/>
                <a:cs typeface="Lucida Sans Unicode"/>
              </a:rPr>
              <a:t> </a:t>
            </a:r>
            <a:r>
              <a:rPr sz="2000" spc="100" dirty="0">
                <a:latin typeface="Lucida Sans Unicode"/>
                <a:cs typeface="Lucida Sans Unicode"/>
              </a:rPr>
              <a:t>has</a:t>
            </a:r>
            <a:r>
              <a:rPr sz="2000" spc="-100" dirty="0">
                <a:latin typeface="Lucida Sans Unicode"/>
                <a:cs typeface="Lucida Sans Unicode"/>
              </a:rPr>
              <a:t> </a:t>
            </a:r>
            <a:r>
              <a:rPr sz="2000" spc="125" dirty="0">
                <a:latin typeface="Lucida Sans Unicode"/>
                <a:cs typeface="Lucida Sans Unicode"/>
              </a:rPr>
              <a:t>become</a:t>
            </a:r>
            <a:r>
              <a:rPr sz="2000" spc="-125" dirty="0">
                <a:latin typeface="Lucida Sans Unicode"/>
                <a:cs typeface="Lucida Sans Unicode"/>
              </a:rPr>
              <a:t> </a:t>
            </a:r>
            <a:r>
              <a:rPr sz="2000" spc="25" dirty="0">
                <a:latin typeface="Lucida Sans Unicode"/>
                <a:cs typeface="Lucida Sans Unicode"/>
              </a:rPr>
              <a:t>the </a:t>
            </a:r>
            <a:r>
              <a:rPr sz="2000" dirty="0">
                <a:latin typeface="Lucida Sans Unicode"/>
                <a:cs typeface="Lucida Sans Unicode"/>
              </a:rPr>
              <a:t>industry</a:t>
            </a:r>
            <a:r>
              <a:rPr sz="2000" spc="-65" dirty="0">
                <a:latin typeface="Lucida Sans Unicode"/>
                <a:cs typeface="Lucida Sans Unicode"/>
              </a:rPr>
              <a:t> </a:t>
            </a:r>
            <a:r>
              <a:rPr sz="2000" spc="70" dirty="0">
                <a:latin typeface="Lucida Sans Unicode"/>
                <a:cs typeface="Lucida Sans Unicode"/>
              </a:rPr>
              <a:t>standard</a:t>
            </a:r>
            <a:r>
              <a:rPr sz="2000" spc="-70" dirty="0">
                <a:latin typeface="Lucida Sans Unicode"/>
                <a:cs typeface="Lucida Sans Unicode"/>
              </a:rPr>
              <a:t> </a:t>
            </a:r>
            <a:r>
              <a:rPr sz="2000" spc="-25" dirty="0">
                <a:latin typeface="Lucida Sans Unicode"/>
                <a:cs typeface="Lucida Sans Unicode"/>
              </a:rPr>
              <a:t>for </a:t>
            </a:r>
            <a:r>
              <a:rPr sz="2000" spc="60" dirty="0">
                <a:latin typeface="Lucida Sans Unicode"/>
                <a:cs typeface="Lucida Sans Unicode"/>
              </a:rPr>
              <a:t>calculating</a:t>
            </a:r>
            <a:r>
              <a:rPr sz="2000" spc="-50" dirty="0">
                <a:latin typeface="Lucida Sans Unicode"/>
                <a:cs typeface="Lucida Sans Unicode"/>
              </a:rPr>
              <a:t> </a:t>
            </a:r>
            <a:r>
              <a:rPr sz="2000" spc="-30" dirty="0">
                <a:latin typeface="Lucida Sans Unicode"/>
                <a:cs typeface="Lucida Sans Unicode"/>
              </a:rPr>
              <a:t>self-</a:t>
            </a:r>
            <a:r>
              <a:rPr sz="2000" spc="40" dirty="0">
                <a:latin typeface="Lucida Sans Unicode"/>
                <a:cs typeface="Lucida Sans Unicode"/>
              </a:rPr>
              <a:t>administered </a:t>
            </a:r>
            <a:r>
              <a:rPr sz="2000" dirty="0">
                <a:latin typeface="Lucida Sans Unicode"/>
                <a:cs typeface="Lucida Sans Unicode"/>
              </a:rPr>
              <a:t>continuing</a:t>
            </a:r>
            <a:r>
              <a:rPr sz="2000" spc="-10" dirty="0">
                <a:latin typeface="Lucida Sans Unicode"/>
                <a:cs typeface="Lucida Sans Unicode"/>
              </a:rPr>
              <a:t> </a:t>
            </a:r>
            <a:r>
              <a:rPr sz="2000" spc="70" dirty="0">
                <a:latin typeface="Lucida Sans Unicode"/>
                <a:cs typeface="Lucida Sans Unicode"/>
              </a:rPr>
              <a:t>education</a:t>
            </a:r>
            <a:r>
              <a:rPr sz="2000" spc="-10" dirty="0">
                <a:latin typeface="Lucida Sans Unicode"/>
                <a:cs typeface="Lucida Sans Unicode"/>
              </a:rPr>
              <a:t> hours.</a:t>
            </a:r>
            <a:endParaRPr sz="2000" dirty="0">
              <a:latin typeface="Lucida Sans Unicode"/>
              <a:cs typeface="Lucida Sans Unicode"/>
            </a:endParaRPr>
          </a:p>
        </p:txBody>
      </p:sp>
      <p:sp>
        <p:nvSpPr>
          <p:cNvPr id="10" name="object 10"/>
          <p:cNvSpPr/>
          <p:nvPr/>
        </p:nvSpPr>
        <p:spPr>
          <a:xfrm>
            <a:off x="1610741" y="5600748"/>
            <a:ext cx="3496310" cy="48260"/>
          </a:xfrm>
          <a:custGeom>
            <a:avLst/>
            <a:gdLst/>
            <a:ahLst/>
            <a:cxnLst/>
            <a:rect l="l" t="t" r="r" b="b"/>
            <a:pathLst>
              <a:path w="3496310" h="48260">
                <a:moveTo>
                  <a:pt x="3496183" y="0"/>
                </a:moveTo>
                <a:lnTo>
                  <a:pt x="0" y="0"/>
                </a:lnTo>
                <a:lnTo>
                  <a:pt x="0" y="48084"/>
                </a:lnTo>
                <a:lnTo>
                  <a:pt x="3496183" y="48084"/>
                </a:lnTo>
                <a:lnTo>
                  <a:pt x="3496183" y="0"/>
                </a:lnTo>
                <a:close/>
              </a:path>
            </a:pathLst>
          </a:custGeom>
          <a:solidFill>
            <a:srgbClr val="0C154B"/>
          </a:solidFill>
        </p:spPr>
        <p:txBody>
          <a:bodyPr wrap="square" lIns="0" tIns="0" rIns="0" bIns="0" rtlCol="0"/>
          <a:lstStyle/>
          <a:p>
            <a:endParaRPr/>
          </a:p>
        </p:txBody>
      </p:sp>
      <p:sp>
        <p:nvSpPr>
          <p:cNvPr id="11" name="object 11"/>
          <p:cNvSpPr/>
          <p:nvPr/>
        </p:nvSpPr>
        <p:spPr>
          <a:xfrm>
            <a:off x="7381493" y="7200948"/>
            <a:ext cx="3496310" cy="48260"/>
          </a:xfrm>
          <a:custGeom>
            <a:avLst/>
            <a:gdLst/>
            <a:ahLst/>
            <a:cxnLst/>
            <a:rect l="l" t="t" r="r" b="b"/>
            <a:pathLst>
              <a:path w="3496309" h="48259">
                <a:moveTo>
                  <a:pt x="3496182" y="0"/>
                </a:moveTo>
                <a:lnTo>
                  <a:pt x="0" y="0"/>
                </a:lnTo>
                <a:lnTo>
                  <a:pt x="0" y="48084"/>
                </a:lnTo>
                <a:lnTo>
                  <a:pt x="3496182" y="48084"/>
                </a:lnTo>
                <a:lnTo>
                  <a:pt x="3496182" y="0"/>
                </a:lnTo>
                <a:close/>
              </a:path>
            </a:pathLst>
          </a:custGeom>
          <a:solidFill>
            <a:srgbClr val="0C154B"/>
          </a:solidFill>
        </p:spPr>
        <p:txBody>
          <a:bodyPr wrap="square" lIns="0" tIns="0" rIns="0" bIns="0" rtlCol="0"/>
          <a:lstStyle/>
          <a:p>
            <a:endParaRPr/>
          </a:p>
        </p:txBody>
      </p:sp>
      <p:sp>
        <p:nvSpPr>
          <p:cNvPr id="12" name="object 12"/>
          <p:cNvSpPr/>
          <p:nvPr/>
        </p:nvSpPr>
        <p:spPr>
          <a:xfrm>
            <a:off x="13196696" y="8049689"/>
            <a:ext cx="3496310" cy="48260"/>
          </a:xfrm>
          <a:custGeom>
            <a:avLst/>
            <a:gdLst/>
            <a:ahLst/>
            <a:cxnLst/>
            <a:rect l="l" t="t" r="r" b="b"/>
            <a:pathLst>
              <a:path w="3496309" h="48259">
                <a:moveTo>
                  <a:pt x="3496182" y="0"/>
                </a:moveTo>
                <a:lnTo>
                  <a:pt x="0" y="0"/>
                </a:lnTo>
                <a:lnTo>
                  <a:pt x="0" y="48084"/>
                </a:lnTo>
                <a:lnTo>
                  <a:pt x="3496182" y="48084"/>
                </a:lnTo>
                <a:lnTo>
                  <a:pt x="3496182" y="0"/>
                </a:lnTo>
                <a:close/>
              </a:path>
            </a:pathLst>
          </a:custGeom>
          <a:solidFill>
            <a:srgbClr val="0C154B"/>
          </a:solidFill>
        </p:spPr>
        <p:txBody>
          <a:bodyPr wrap="square" lIns="0" tIns="0" rIns="0" bIns="0" rtlCol="0"/>
          <a:lstStyle/>
          <a:p>
            <a:endParaRPr/>
          </a:p>
        </p:txBody>
      </p:sp>
      <p:sp>
        <p:nvSpPr>
          <p:cNvPr id="13" name="object 13"/>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70" dirty="0"/>
              <a:t>Accreditor</a:t>
            </a:r>
            <a:r>
              <a:rPr spc="-275" dirty="0"/>
              <a:t> </a:t>
            </a:r>
            <a:r>
              <a:rPr spc="-10" dirty="0"/>
              <a:t>Responsibilities</a:t>
            </a:r>
            <a:r>
              <a:rPr dirty="0"/>
              <a:t>	</a:t>
            </a:r>
          </a:p>
        </p:txBody>
      </p:sp>
      <p:sp>
        <p:nvSpPr>
          <p:cNvPr id="15" name="object 15"/>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14" name="object 14"/>
          <p:cNvSpPr txBox="1"/>
          <p:nvPr/>
        </p:nvSpPr>
        <p:spPr>
          <a:xfrm>
            <a:off x="7148956" y="7716507"/>
            <a:ext cx="3990340" cy="1754505"/>
          </a:xfrm>
          <a:prstGeom prst="rect">
            <a:avLst/>
          </a:prstGeom>
          <a:solidFill>
            <a:srgbClr val="4F81BC">
              <a:alpha val="21960"/>
            </a:srgbClr>
          </a:solidFill>
        </p:spPr>
        <p:txBody>
          <a:bodyPr vert="horz" wrap="square" lIns="0" tIns="28575" rIns="0" bIns="0" rtlCol="0">
            <a:spAutoFit/>
          </a:bodyPr>
          <a:lstStyle/>
          <a:p>
            <a:pPr marL="92075">
              <a:lnSpc>
                <a:spcPct val="100000"/>
              </a:lnSpc>
              <a:spcBef>
                <a:spcPts val="225"/>
              </a:spcBef>
            </a:pPr>
            <a:r>
              <a:rPr sz="1800" spc="-10" dirty="0">
                <a:latin typeface="Lucida Sans Unicode"/>
                <a:cs typeface="Lucida Sans Unicode"/>
              </a:rPr>
              <a:t>Example:</a:t>
            </a:r>
            <a:endParaRPr sz="1800">
              <a:latin typeface="Lucida Sans Unicode"/>
              <a:cs typeface="Lucida Sans Unicode"/>
            </a:endParaRPr>
          </a:p>
          <a:p>
            <a:pPr marL="92075">
              <a:lnSpc>
                <a:spcPts val="2155"/>
              </a:lnSpc>
              <a:spcBef>
                <a:spcPts val="10"/>
              </a:spcBef>
            </a:pPr>
            <a:r>
              <a:rPr sz="1800" dirty="0">
                <a:latin typeface="Lucida Sans Unicode"/>
                <a:cs typeface="Lucida Sans Unicode"/>
              </a:rPr>
              <a:t>Total</a:t>
            </a:r>
            <a:r>
              <a:rPr sz="1800" spc="-80" dirty="0">
                <a:latin typeface="Lucida Sans Unicode"/>
                <a:cs typeface="Lucida Sans Unicode"/>
              </a:rPr>
              <a:t> </a:t>
            </a:r>
            <a:r>
              <a:rPr sz="1800" spc="-45" dirty="0">
                <a:latin typeface="Lucida Sans Unicode"/>
                <a:cs typeface="Lucida Sans Unicode"/>
              </a:rPr>
              <a:t>825</a:t>
            </a:r>
            <a:r>
              <a:rPr sz="1800" spc="-50" dirty="0">
                <a:latin typeface="Lucida Sans Unicode"/>
                <a:cs typeface="Lucida Sans Unicode"/>
              </a:rPr>
              <a:t> </a:t>
            </a:r>
            <a:r>
              <a:rPr sz="1800" dirty="0">
                <a:latin typeface="Lucida Sans Unicode"/>
                <a:cs typeface="Lucida Sans Unicode"/>
              </a:rPr>
              <a:t>minutes</a:t>
            </a:r>
            <a:r>
              <a:rPr sz="1800" spc="-80" dirty="0">
                <a:latin typeface="Lucida Sans Unicode"/>
                <a:cs typeface="Lucida Sans Unicode"/>
              </a:rPr>
              <a:t> </a:t>
            </a:r>
            <a:r>
              <a:rPr sz="1800" dirty="0">
                <a:latin typeface="Calibri"/>
                <a:cs typeface="Calibri"/>
              </a:rPr>
              <a:t>÷</a:t>
            </a:r>
            <a:r>
              <a:rPr sz="1800" spc="100" dirty="0">
                <a:latin typeface="Calibri"/>
                <a:cs typeface="Calibri"/>
              </a:rPr>
              <a:t> </a:t>
            </a:r>
            <a:r>
              <a:rPr sz="1800" dirty="0">
                <a:latin typeface="Lucida Sans Unicode"/>
                <a:cs typeface="Lucida Sans Unicode"/>
              </a:rPr>
              <a:t>60</a:t>
            </a:r>
            <a:r>
              <a:rPr sz="1800" spc="-55" dirty="0">
                <a:latin typeface="Lucida Sans Unicode"/>
                <a:cs typeface="Lucida Sans Unicode"/>
              </a:rPr>
              <a:t> </a:t>
            </a:r>
            <a:r>
              <a:rPr sz="1800" spc="-135" dirty="0">
                <a:latin typeface="Lucida Sans Unicode"/>
                <a:cs typeface="Lucida Sans Unicode"/>
              </a:rPr>
              <a:t>=</a:t>
            </a:r>
            <a:r>
              <a:rPr sz="1800" spc="-70" dirty="0">
                <a:latin typeface="Lucida Sans Unicode"/>
                <a:cs typeface="Lucida Sans Unicode"/>
              </a:rPr>
              <a:t> </a:t>
            </a:r>
            <a:r>
              <a:rPr sz="1800" spc="-220" dirty="0">
                <a:latin typeface="Lucida Sans Unicode"/>
                <a:cs typeface="Lucida Sans Unicode"/>
              </a:rPr>
              <a:t>13.75</a:t>
            </a:r>
            <a:r>
              <a:rPr sz="1800" spc="-40" dirty="0">
                <a:latin typeface="Lucida Sans Unicode"/>
                <a:cs typeface="Lucida Sans Unicode"/>
              </a:rPr>
              <a:t> </a:t>
            </a:r>
            <a:r>
              <a:rPr sz="1800" spc="-25" dirty="0">
                <a:latin typeface="Lucida Sans Unicode"/>
                <a:cs typeface="Lucida Sans Unicode"/>
              </a:rPr>
              <a:t>hrs</a:t>
            </a:r>
            <a:endParaRPr sz="1800">
              <a:latin typeface="Lucida Sans Unicode"/>
              <a:cs typeface="Lucida Sans Unicode"/>
            </a:endParaRPr>
          </a:p>
          <a:p>
            <a:pPr marL="92075">
              <a:lnSpc>
                <a:spcPts val="2155"/>
              </a:lnSpc>
            </a:pPr>
            <a:r>
              <a:rPr sz="1800" spc="-229" dirty="0">
                <a:latin typeface="Lucida Sans Unicode"/>
                <a:cs typeface="Lucida Sans Unicode"/>
              </a:rPr>
              <a:t>13.5</a:t>
            </a:r>
            <a:r>
              <a:rPr sz="1800" spc="-35" dirty="0">
                <a:latin typeface="Lucida Sans Unicode"/>
                <a:cs typeface="Lucida Sans Unicode"/>
              </a:rPr>
              <a:t> </a:t>
            </a:r>
            <a:r>
              <a:rPr sz="1800" dirty="0">
                <a:latin typeface="Lucida Sans Unicode"/>
                <a:cs typeface="Lucida Sans Unicode"/>
              </a:rPr>
              <a:t>CE</a:t>
            </a:r>
            <a:r>
              <a:rPr sz="1800" spc="-45" dirty="0">
                <a:latin typeface="Lucida Sans Unicode"/>
                <a:cs typeface="Lucida Sans Unicode"/>
              </a:rPr>
              <a:t> </a:t>
            </a:r>
            <a:r>
              <a:rPr sz="1800" dirty="0">
                <a:latin typeface="Lucida Sans Unicode"/>
                <a:cs typeface="Lucida Sans Unicode"/>
              </a:rPr>
              <a:t>credits</a:t>
            </a:r>
            <a:r>
              <a:rPr sz="1800" spc="-65" dirty="0">
                <a:latin typeface="Lucida Sans Unicode"/>
                <a:cs typeface="Lucida Sans Unicode"/>
              </a:rPr>
              <a:t> </a:t>
            </a:r>
            <a:r>
              <a:rPr sz="1800" spc="-45" dirty="0">
                <a:latin typeface="Lucida Sans Unicode"/>
                <a:cs typeface="Lucida Sans Unicode"/>
              </a:rPr>
              <a:t>will</a:t>
            </a:r>
            <a:r>
              <a:rPr sz="1800" spc="-60" dirty="0">
                <a:latin typeface="Lucida Sans Unicode"/>
                <a:cs typeface="Lucida Sans Unicode"/>
              </a:rPr>
              <a:t> </a:t>
            </a:r>
            <a:r>
              <a:rPr sz="1800" spc="95" dirty="0">
                <a:latin typeface="Lucida Sans Unicode"/>
                <a:cs typeface="Lucida Sans Unicode"/>
              </a:rPr>
              <a:t>be</a:t>
            </a:r>
            <a:r>
              <a:rPr sz="1800" spc="-35" dirty="0">
                <a:latin typeface="Lucida Sans Unicode"/>
                <a:cs typeface="Lucida Sans Unicode"/>
              </a:rPr>
              <a:t> </a:t>
            </a:r>
            <a:r>
              <a:rPr sz="1800" spc="85" dirty="0">
                <a:latin typeface="Lucida Sans Unicode"/>
                <a:cs typeface="Lucida Sans Unicode"/>
              </a:rPr>
              <a:t>awarded</a:t>
            </a:r>
            <a:endParaRPr sz="1800">
              <a:latin typeface="Lucida Sans Unicode"/>
              <a:cs typeface="Lucida Sans Unicode"/>
            </a:endParaRPr>
          </a:p>
          <a:p>
            <a:pPr marL="92075" marR="108585">
              <a:lnSpc>
                <a:spcPts val="2150"/>
              </a:lnSpc>
              <a:spcBef>
                <a:spcPts val="2255"/>
              </a:spcBef>
            </a:pPr>
            <a:r>
              <a:rPr sz="1800" dirty="0">
                <a:latin typeface="Lucida Sans Unicode"/>
                <a:cs typeface="Lucida Sans Unicode"/>
              </a:rPr>
              <a:t>Total</a:t>
            </a:r>
            <a:r>
              <a:rPr sz="1800" spc="-85" dirty="0">
                <a:latin typeface="Lucida Sans Unicode"/>
                <a:cs typeface="Lucida Sans Unicode"/>
              </a:rPr>
              <a:t> </a:t>
            </a:r>
            <a:r>
              <a:rPr sz="1800" spc="-25" dirty="0">
                <a:latin typeface="Lucida Sans Unicode"/>
                <a:cs typeface="Lucida Sans Unicode"/>
              </a:rPr>
              <a:t>835</a:t>
            </a:r>
            <a:r>
              <a:rPr sz="1800" spc="-50" dirty="0">
                <a:latin typeface="Lucida Sans Unicode"/>
                <a:cs typeface="Lucida Sans Unicode"/>
              </a:rPr>
              <a:t> </a:t>
            </a:r>
            <a:r>
              <a:rPr sz="1800" dirty="0">
                <a:latin typeface="Lucida Sans Unicode"/>
                <a:cs typeface="Lucida Sans Unicode"/>
              </a:rPr>
              <a:t>minutes</a:t>
            </a:r>
            <a:r>
              <a:rPr sz="1800" spc="-80" dirty="0">
                <a:latin typeface="Lucida Sans Unicode"/>
                <a:cs typeface="Lucida Sans Unicode"/>
              </a:rPr>
              <a:t> </a:t>
            </a:r>
            <a:r>
              <a:rPr sz="1800" dirty="0">
                <a:latin typeface="Calibri"/>
                <a:cs typeface="Calibri"/>
              </a:rPr>
              <a:t>÷</a:t>
            </a:r>
            <a:r>
              <a:rPr sz="1800" spc="95" dirty="0">
                <a:latin typeface="Calibri"/>
                <a:cs typeface="Calibri"/>
              </a:rPr>
              <a:t> </a:t>
            </a:r>
            <a:r>
              <a:rPr sz="1800" dirty="0">
                <a:latin typeface="Lucida Sans Unicode"/>
                <a:cs typeface="Lucida Sans Unicode"/>
              </a:rPr>
              <a:t>60</a:t>
            </a:r>
            <a:r>
              <a:rPr sz="1800" spc="-60" dirty="0">
                <a:latin typeface="Lucida Sans Unicode"/>
                <a:cs typeface="Lucida Sans Unicode"/>
              </a:rPr>
              <a:t> </a:t>
            </a:r>
            <a:r>
              <a:rPr sz="1800" spc="-135" dirty="0">
                <a:latin typeface="Lucida Sans Unicode"/>
                <a:cs typeface="Lucida Sans Unicode"/>
              </a:rPr>
              <a:t>=</a:t>
            </a:r>
            <a:r>
              <a:rPr sz="1800" spc="-60" dirty="0">
                <a:latin typeface="Lucida Sans Unicode"/>
                <a:cs typeface="Lucida Sans Unicode"/>
              </a:rPr>
              <a:t> </a:t>
            </a:r>
            <a:r>
              <a:rPr sz="1800" spc="-210" dirty="0">
                <a:latin typeface="Lucida Sans Unicode"/>
                <a:cs typeface="Lucida Sans Unicode"/>
              </a:rPr>
              <a:t>13.92</a:t>
            </a:r>
            <a:r>
              <a:rPr sz="1800" spc="-45" dirty="0">
                <a:latin typeface="Lucida Sans Unicode"/>
                <a:cs typeface="Lucida Sans Unicode"/>
              </a:rPr>
              <a:t> </a:t>
            </a:r>
            <a:r>
              <a:rPr sz="1800" spc="-25" dirty="0">
                <a:latin typeface="Lucida Sans Unicode"/>
                <a:cs typeface="Lucida Sans Unicode"/>
              </a:rPr>
              <a:t>hrs </a:t>
            </a:r>
            <a:r>
              <a:rPr sz="1800" spc="-285" dirty="0">
                <a:latin typeface="Lucida Sans Unicode"/>
                <a:cs typeface="Lucida Sans Unicode"/>
              </a:rPr>
              <a:t>14</a:t>
            </a:r>
            <a:r>
              <a:rPr sz="1800" spc="-45" dirty="0">
                <a:latin typeface="Lucida Sans Unicode"/>
                <a:cs typeface="Lucida Sans Unicode"/>
              </a:rPr>
              <a:t> </a:t>
            </a:r>
            <a:r>
              <a:rPr sz="1800" dirty="0">
                <a:latin typeface="Lucida Sans Unicode"/>
                <a:cs typeface="Lucida Sans Unicode"/>
              </a:rPr>
              <a:t>CE</a:t>
            </a:r>
            <a:r>
              <a:rPr sz="1800" spc="-40" dirty="0">
                <a:latin typeface="Lucida Sans Unicode"/>
                <a:cs typeface="Lucida Sans Unicode"/>
              </a:rPr>
              <a:t> </a:t>
            </a:r>
            <a:r>
              <a:rPr sz="1800" dirty="0">
                <a:latin typeface="Lucida Sans Unicode"/>
                <a:cs typeface="Lucida Sans Unicode"/>
              </a:rPr>
              <a:t>credits</a:t>
            </a:r>
            <a:r>
              <a:rPr sz="1800" spc="-75" dirty="0">
                <a:latin typeface="Lucida Sans Unicode"/>
                <a:cs typeface="Lucida Sans Unicode"/>
              </a:rPr>
              <a:t> </a:t>
            </a:r>
            <a:r>
              <a:rPr sz="1800" spc="-45" dirty="0">
                <a:latin typeface="Lucida Sans Unicode"/>
                <a:cs typeface="Lucida Sans Unicode"/>
              </a:rPr>
              <a:t>will</a:t>
            </a:r>
            <a:r>
              <a:rPr sz="1800" spc="-75" dirty="0">
                <a:latin typeface="Lucida Sans Unicode"/>
                <a:cs typeface="Lucida Sans Unicode"/>
              </a:rPr>
              <a:t> </a:t>
            </a:r>
            <a:r>
              <a:rPr sz="1800" spc="95" dirty="0">
                <a:latin typeface="Lucida Sans Unicode"/>
                <a:cs typeface="Lucida Sans Unicode"/>
              </a:rPr>
              <a:t>be</a:t>
            </a:r>
            <a:r>
              <a:rPr sz="1800" spc="-50" dirty="0">
                <a:latin typeface="Lucida Sans Unicode"/>
                <a:cs typeface="Lucida Sans Unicode"/>
              </a:rPr>
              <a:t> </a:t>
            </a:r>
            <a:r>
              <a:rPr sz="1800" spc="85" dirty="0">
                <a:latin typeface="Lucida Sans Unicode"/>
                <a:cs typeface="Lucida Sans Unicode"/>
              </a:rPr>
              <a:t>awarded</a:t>
            </a:r>
            <a:endParaRPr sz="1800">
              <a:latin typeface="Lucida Sans Unicode"/>
              <a:cs typeface="Lucida Sans Unicod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txBox="1"/>
          <p:nvPr/>
        </p:nvSpPr>
        <p:spPr>
          <a:xfrm>
            <a:off x="1060500" y="1652395"/>
            <a:ext cx="15756255" cy="7146700"/>
          </a:xfrm>
          <a:prstGeom prst="rect">
            <a:avLst/>
          </a:prstGeom>
        </p:spPr>
        <p:txBody>
          <a:bodyPr vert="horz" wrap="square" lIns="0" tIns="12700" rIns="0" bIns="0" rtlCol="0">
            <a:spAutoFit/>
          </a:bodyPr>
          <a:lstStyle/>
          <a:p>
            <a:pPr marL="12700" marR="2115185">
              <a:lnSpc>
                <a:spcPct val="107800"/>
              </a:lnSpc>
              <a:spcBef>
                <a:spcPts val="100"/>
              </a:spcBef>
            </a:pPr>
            <a:r>
              <a:rPr sz="3600" b="1" dirty="0">
                <a:latin typeface="Arial" panose="020B0604020202020204" pitchFamily="34" charset="0"/>
                <a:cs typeface="Arial" panose="020B0604020202020204" pitchFamily="34" charset="0"/>
              </a:rPr>
              <a:t>The accreditation is effective for 1 calendar year from the date of approval. Educational providers must:</a:t>
            </a:r>
          </a:p>
          <a:p>
            <a:pPr marL="508634" indent="-457200">
              <a:lnSpc>
                <a:spcPct val="100000"/>
              </a:lnSpc>
              <a:spcBef>
                <a:spcPts val="3965"/>
              </a:spcBef>
              <a:buFont typeface="Wingdings"/>
              <a:buChar char=""/>
              <a:tabLst>
                <a:tab pos="508634" algn="l"/>
              </a:tabLst>
            </a:pPr>
            <a:r>
              <a:rPr sz="2800" b="1" dirty="0">
                <a:latin typeface="Arial" panose="020B0604020202020204" pitchFamily="34" charset="0"/>
                <a:cs typeface="Arial" panose="020B0604020202020204" pitchFamily="34" charset="0"/>
              </a:rPr>
              <a:t>Follow all instructions on using the “unique identifier” code correctly.</a:t>
            </a:r>
          </a:p>
          <a:p>
            <a:pPr>
              <a:lnSpc>
                <a:spcPct val="100000"/>
              </a:lnSpc>
              <a:spcBef>
                <a:spcPts val="1150"/>
              </a:spcBef>
              <a:buFont typeface="Wingdings"/>
              <a:buChar char=""/>
            </a:pPr>
            <a:endParaRPr sz="2800" b="1" dirty="0">
              <a:latin typeface="Arial" panose="020B0604020202020204" pitchFamily="34" charset="0"/>
              <a:cs typeface="Arial" panose="020B0604020202020204" pitchFamily="34" charset="0"/>
            </a:endParaRPr>
          </a:p>
          <a:p>
            <a:pPr marL="508634" indent="-457200">
              <a:lnSpc>
                <a:spcPct val="100000"/>
              </a:lnSpc>
              <a:buFont typeface="Wingdings"/>
              <a:buChar char=""/>
              <a:tabLst>
                <a:tab pos="508634" algn="l"/>
              </a:tabLst>
            </a:pPr>
            <a:r>
              <a:rPr sz="2800" b="1" dirty="0">
                <a:latin typeface="Arial" panose="020B0604020202020204" pitchFamily="34" charset="0"/>
                <a:cs typeface="Arial" panose="020B0604020202020204" pitchFamily="34" charset="0"/>
              </a:rPr>
              <a:t>Keep accreditation messages received from the accreditor.</a:t>
            </a:r>
          </a:p>
          <a:p>
            <a:pPr>
              <a:lnSpc>
                <a:spcPct val="100000"/>
              </a:lnSpc>
              <a:spcBef>
                <a:spcPts val="1155"/>
              </a:spcBef>
              <a:buFont typeface="Wingdings"/>
              <a:buChar char=""/>
            </a:pPr>
            <a:endParaRPr sz="2800" b="1" dirty="0">
              <a:latin typeface="Arial" panose="020B0604020202020204" pitchFamily="34" charset="0"/>
              <a:cs typeface="Arial" panose="020B0604020202020204" pitchFamily="34" charset="0"/>
            </a:endParaRPr>
          </a:p>
          <a:p>
            <a:pPr marL="508634" indent="-457200">
              <a:lnSpc>
                <a:spcPct val="100000"/>
              </a:lnSpc>
              <a:buFont typeface="Wingdings"/>
              <a:buChar char=""/>
              <a:tabLst>
                <a:tab pos="508634" algn="l"/>
              </a:tabLst>
            </a:pPr>
            <a:r>
              <a:rPr sz="2800" b="1" dirty="0">
                <a:latin typeface="Arial" panose="020B0604020202020204" pitchFamily="34" charset="0"/>
                <a:cs typeface="Arial" panose="020B0604020202020204" pitchFamily="34" charset="0"/>
              </a:rPr>
              <a:t>Issue a “certificate of completion” that includes the unique identifier code and date of</a:t>
            </a:r>
          </a:p>
          <a:p>
            <a:pPr marL="508634">
              <a:lnSpc>
                <a:spcPct val="100000"/>
              </a:lnSpc>
              <a:spcBef>
                <a:spcPts val="265"/>
              </a:spcBef>
            </a:pPr>
            <a:r>
              <a:rPr sz="2800" b="1" dirty="0">
                <a:latin typeface="Arial" panose="020B0604020202020204" pitchFamily="34" charset="0"/>
                <a:cs typeface="Arial" panose="020B0604020202020204" pitchFamily="34" charset="0"/>
              </a:rPr>
              <a:t>completion (can be electronic), per CBP recommendation.</a:t>
            </a:r>
          </a:p>
          <a:p>
            <a:pPr>
              <a:lnSpc>
                <a:spcPct val="100000"/>
              </a:lnSpc>
              <a:spcBef>
                <a:spcPts val="885"/>
              </a:spcBef>
            </a:pPr>
            <a:endParaRPr sz="2800" b="1" dirty="0">
              <a:latin typeface="Arial" panose="020B0604020202020204" pitchFamily="34" charset="0"/>
              <a:cs typeface="Arial" panose="020B0604020202020204" pitchFamily="34" charset="0"/>
            </a:endParaRPr>
          </a:p>
          <a:p>
            <a:pPr marL="508634" marR="1038860" indent="-457200">
              <a:lnSpc>
                <a:spcPct val="107900"/>
              </a:lnSpc>
              <a:buFont typeface="Wingdings"/>
              <a:buChar char=""/>
              <a:tabLst>
                <a:tab pos="508634" algn="l"/>
              </a:tabLst>
            </a:pPr>
            <a:r>
              <a:rPr sz="2800" b="1" dirty="0">
                <a:latin typeface="Arial" panose="020B0604020202020204" pitchFamily="34" charset="0"/>
                <a:cs typeface="Arial" panose="020B0604020202020204" pitchFamily="34" charset="0"/>
              </a:rPr>
              <a:t>Generally, responsible for advertising your activities. (Not a responsibility of the accreditor)</a:t>
            </a:r>
          </a:p>
          <a:p>
            <a:pPr>
              <a:lnSpc>
                <a:spcPct val="100000"/>
              </a:lnSpc>
              <a:spcBef>
                <a:spcPts val="1150"/>
              </a:spcBef>
              <a:buFont typeface="Wingdings"/>
              <a:buChar char=""/>
            </a:pPr>
            <a:endParaRPr sz="2800" b="1" dirty="0">
              <a:latin typeface="Arial" panose="020B0604020202020204" pitchFamily="34" charset="0"/>
              <a:cs typeface="Arial" panose="020B0604020202020204" pitchFamily="34" charset="0"/>
            </a:endParaRPr>
          </a:p>
          <a:p>
            <a:pPr marL="508634" indent="-457200">
              <a:lnSpc>
                <a:spcPct val="100000"/>
              </a:lnSpc>
              <a:spcBef>
                <a:spcPts val="5"/>
              </a:spcBef>
              <a:buFont typeface="Wingdings"/>
              <a:buChar char=""/>
              <a:tabLst>
                <a:tab pos="508634" algn="l"/>
              </a:tabLst>
            </a:pPr>
            <a:r>
              <a:rPr sz="2800" b="1" dirty="0">
                <a:latin typeface="Arial" panose="020B0604020202020204" pitchFamily="34" charset="0"/>
                <a:cs typeface="Arial" panose="020B0604020202020204" pitchFamily="34" charset="0"/>
              </a:rPr>
              <a:t>Inform accreditor of content and structure changes of content.</a:t>
            </a:r>
          </a:p>
        </p:txBody>
      </p:sp>
      <p:sp>
        <p:nvSpPr>
          <p:cNvPr id="6" name="object 6"/>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5" name="object 5"/>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90" dirty="0"/>
              <a:t>Educational</a:t>
            </a:r>
            <a:r>
              <a:rPr spc="-280" dirty="0"/>
              <a:t> </a:t>
            </a:r>
            <a:r>
              <a:rPr spc="-95" dirty="0"/>
              <a:t>Provider</a:t>
            </a:r>
            <a:r>
              <a:rPr spc="-290" dirty="0"/>
              <a:t> </a:t>
            </a:r>
            <a:r>
              <a:rPr spc="-10" dirty="0"/>
              <a:t>Responsibilities</a:t>
            </a:r>
            <a:r>
              <a:rPr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txBox="1"/>
          <p:nvPr/>
        </p:nvSpPr>
        <p:spPr>
          <a:xfrm>
            <a:off x="1060500" y="1695068"/>
            <a:ext cx="15308783" cy="566822"/>
          </a:xfrm>
          <a:prstGeom prst="rect">
            <a:avLst/>
          </a:prstGeom>
        </p:spPr>
        <p:txBody>
          <a:bodyPr vert="horz" wrap="square" lIns="0" tIns="12700" rIns="0" bIns="0" rtlCol="0">
            <a:spAutoFit/>
          </a:bodyPr>
          <a:lstStyle/>
          <a:p>
            <a:pPr marL="12700">
              <a:lnSpc>
                <a:spcPct val="100000"/>
              </a:lnSpc>
              <a:spcBef>
                <a:spcPts val="100"/>
              </a:spcBef>
            </a:pPr>
            <a:r>
              <a:rPr sz="3600" dirty="0">
                <a:latin typeface="Arial Black"/>
                <a:cs typeface="Arial Black"/>
              </a:rPr>
              <a:t>CBP is overseeing the LCB Continuing Education Program.</a:t>
            </a:r>
          </a:p>
        </p:txBody>
      </p:sp>
      <p:sp>
        <p:nvSpPr>
          <p:cNvPr id="5" name="object 5"/>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395" dirty="0"/>
              <a:t>CBP’s</a:t>
            </a:r>
            <a:r>
              <a:rPr spc="-345" dirty="0"/>
              <a:t> </a:t>
            </a:r>
            <a:r>
              <a:rPr spc="-10" dirty="0"/>
              <a:t>Responsibilities</a:t>
            </a:r>
            <a:r>
              <a:rPr dirty="0"/>
              <a:t>	</a:t>
            </a:r>
          </a:p>
        </p:txBody>
      </p:sp>
      <p:sp>
        <p:nvSpPr>
          <p:cNvPr id="6" name="object 6"/>
          <p:cNvSpPr/>
          <p:nvPr/>
        </p:nvSpPr>
        <p:spPr>
          <a:xfrm>
            <a:off x="11161648" y="7552943"/>
            <a:ext cx="5207635" cy="9525"/>
          </a:xfrm>
          <a:custGeom>
            <a:avLst/>
            <a:gdLst/>
            <a:ahLst/>
            <a:cxnLst/>
            <a:rect l="l" t="t" r="r" b="b"/>
            <a:pathLst>
              <a:path w="5207634" h="9525">
                <a:moveTo>
                  <a:pt x="5207508" y="0"/>
                </a:moveTo>
                <a:lnTo>
                  <a:pt x="0" y="0"/>
                </a:lnTo>
                <a:lnTo>
                  <a:pt x="0" y="9143"/>
                </a:lnTo>
                <a:lnTo>
                  <a:pt x="5207508" y="9143"/>
                </a:lnTo>
                <a:lnTo>
                  <a:pt x="5207508" y="0"/>
                </a:lnTo>
                <a:close/>
              </a:path>
            </a:pathLst>
          </a:custGeom>
          <a:solidFill>
            <a:srgbClr val="0000FF"/>
          </a:solidFill>
        </p:spPr>
        <p:txBody>
          <a:bodyPr wrap="square" lIns="0" tIns="0" rIns="0" bIns="0" rtlCol="0"/>
          <a:lstStyle/>
          <a:p>
            <a:endParaRPr/>
          </a:p>
        </p:txBody>
      </p:sp>
      <p:sp>
        <p:nvSpPr>
          <p:cNvPr id="7" name="object 7"/>
          <p:cNvSpPr/>
          <p:nvPr/>
        </p:nvSpPr>
        <p:spPr>
          <a:xfrm>
            <a:off x="1398905" y="7979663"/>
            <a:ext cx="1411605" cy="9525"/>
          </a:xfrm>
          <a:custGeom>
            <a:avLst/>
            <a:gdLst/>
            <a:ahLst/>
            <a:cxnLst/>
            <a:rect l="l" t="t" r="r" b="b"/>
            <a:pathLst>
              <a:path w="1411605" h="9525">
                <a:moveTo>
                  <a:pt x="1411224" y="0"/>
                </a:moveTo>
                <a:lnTo>
                  <a:pt x="0" y="0"/>
                </a:lnTo>
                <a:lnTo>
                  <a:pt x="0" y="9144"/>
                </a:lnTo>
                <a:lnTo>
                  <a:pt x="1411224" y="9144"/>
                </a:lnTo>
                <a:lnTo>
                  <a:pt x="1411224" y="0"/>
                </a:lnTo>
                <a:close/>
              </a:path>
            </a:pathLst>
          </a:custGeom>
          <a:solidFill>
            <a:srgbClr val="0000FF"/>
          </a:solidFill>
        </p:spPr>
        <p:txBody>
          <a:bodyPr wrap="square" lIns="0" tIns="0" rIns="0" bIns="0" rtlCol="0"/>
          <a:lstStyle/>
          <a:p>
            <a:endParaRPr/>
          </a:p>
        </p:txBody>
      </p:sp>
      <p:sp>
        <p:nvSpPr>
          <p:cNvPr id="8" name="object 8"/>
          <p:cNvSpPr txBox="1"/>
          <p:nvPr/>
        </p:nvSpPr>
        <p:spPr>
          <a:xfrm>
            <a:off x="1099819" y="3328542"/>
            <a:ext cx="15767685" cy="4767331"/>
          </a:xfrm>
          <a:prstGeom prst="rect">
            <a:avLst/>
          </a:prstGeom>
        </p:spPr>
        <p:txBody>
          <a:bodyPr vert="horz" wrap="square" lIns="0" tIns="12065" rIns="0" bIns="0" rtlCol="0">
            <a:spAutoFit/>
          </a:bodyPr>
          <a:lstStyle/>
          <a:p>
            <a:pPr marL="297815" marR="1430020" indent="-285750">
              <a:lnSpc>
                <a:spcPct val="100000"/>
              </a:lnSpc>
              <a:spcBef>
                <a:spcPts val="95"/>
              </a:spcBef>
              <a:buSzPct val="96428"/>
              <a:buFont typeface="Wingdings"/>
              <a:buChar char=""/>
              <a:tabLst>
                <a:tab pos="299085" algn="l"/>
              </a:tabLst>
            </a:pPr>
            <a:r>
              <a:rPr sz="2800" b="1" dirty="0">
                <a:latin typeface="Arial" panose="020B0604020202020204" pitchFamily="34" charset="0"/>
                <a:cs typeface="Arial" panose="020B0604020202020204" pitchFamily="34" charset="0"/>
              </a:rPr>
              <a:t>CBP will assign education credits similarly to the accreditors for its own eligible 	continuing education activities.</a:t>
            </a:r>
          </a:p>
          <a:p>
            <a:pPr marL="298450" indent="-285750">
              <a:lnSpc>
                <a:spcPct val="100000"/>
              </a:lnSpc>
              <a:spcBef>
                <a:spcPts val="3360"/>
              </a:spcBef>
              <a:buSzPct val="96428"/>
              <a:buFont typeface="Wingdings"/>
              <a:buChar char=""/>
              <a:tabLst>
                <a:tab pos="298450" algn="l"/>
              </a:tabLst>
            </a:pPr>
            <a:r>
              <a:rPr sz="2800" b="1" dirty="0">
                <a:latin typeface="Arial" panose="020B0604020202020204" pitchFamily="34" charset="0"/>
                <a:cs typeface="Arial" panose="020B0604020202020204" pitchFamily="34" charset="0"/>
              </a:rPr>
              <a:t>CBP’s Continuing Education Team will coordinate internal Field Office hosted eligible</a:t>
            </a:r>
          </a:p>
          <a:p>
            <a:pPr marL="299085">
              <a:lnSpc>
                <a:spcPct val="100000"/>
              </a:lnSpc>
            </a:pPr>
            <a:r>
              <a:rPr sz="2800" b="1" dirty="0">
                <a:latin typeface="Arial" panose="020B0604020202020204" pitchFamily="34" charset="0"/>
                <a:cs typeface="Arial" panose="020B0604020202020204" pitchFamily="34" charset="0"/>
              </a:rPr>
              <a:t>activities.</a:t>
            </a:r>
          </a:p>
          <a:p>
            <a:pPr marL="298450" indent="-285750">
              <a:lnSpc>
                <a:spcPct val="100000"/>
              </a:lnSpc>
              <a:spcBef>
                <a:spcPts val="3360"/>
              </a:spcBef>
              <a:buSzPct val="96428"/>
              <a:buFont typeface="Wingdings"/>
              <a:buChar char=""/>
              <a:tabLst>
                <a:tab pos="298450" algn="l"/>
              </a:tabLst>
            </a:pPr>
            <a:r>
              <a:rPr sz="2800" b="1" dirty="0">
                <a:latin typeface="Arial" panose="020B0604020202020204" pitchFamily="34" charset="0"/>
                <a:cs typeface="Arial" panose="020B0604020202020204" pitchFamily="34" charset="0"/>
              </a:rPr>
              <a:t>CBP’s Continuing Education Team will coordinate with Partner Government Agencies to</a:t>
            </a:r>
          </a:p>
          <a:p>
            <a:pPr marL="299085">
              <a:lnSpc>
                <a:spcPct val="100000"/>
              </a:lnSpc>
            </a:pPr>
            <a:r>
              <a:rPr sz="2800" b="1" dirty="0">
                <a:latin typeface="Arial" panose="020B0604020202020204" pitchFamily="34" charset="0"/>
                <a:cs typeface="Arial" panose="020B0604020202020204" pitchFamily="34" charset="0"/>
              </a:rPr>
              <a:t>assign continuing education credits.</a:t>
            </a:r>
          </a:p>
          <a:p>
            <a:pPr marL="297815" marR="488950" indent="-285750">
              <a:lnSpc>
                <a:spcPct val="100000"/>
              </a:lnSpc>
              <a:spcBef>
                <a:spcPts val="3365"/>
              </a:spcBef>
              <a:buSzPct val="96428"/>
              <a:buFont typeface="Wingdings"/>
              <a:buChar char=""/>
              <a:tabLst>
                <a:tab pos="299085" algn="l"/>
              </a:tabLst>
            </a:pPr>
            <a:r>
              <a:rPr sz="2800" b="1" dirty="0">
                <a:latin typeface="Arial" panose="020B0604020202020204" pitchFamily="34" charset="0"/>
                <a:cs typeface="Arial" panose="020B0604020202020204" pitchFamily="34" charset="0"/>
              </a:rPr>
              <a:t>CBP will promote Federal government activities on the </a:t>
            </a:r>
            <a:r>
              <a:rPr sz="2800" b="1" dirty="0">
                <a:solidFill>
                  <a:srgbClr val="0000FF"/>
                </a:solidFill>
                <a:latin typeface="Arial" panose="020B0604020202020204" pitchFamily="34" charset="0"/>
                <a:cs typeface="Arial" panose="020B0604020202020204" pitchFamily="34" charset="0"/>
                <a:hlinkClick r:id="rId3"/>
              </a:rPr>
              <a:t>Continuing Education page of</a:t>
            </a:r>
            <a:r>
              <a:rPr sz="2800" b="1" dirty="0">
                <a:solidFill>
                  <a:srgbClr val="0000FF"/>
                </a:solidFill>
                <a:latin typeface="Arial" panose="020B0604020202020204" pitchFamily="34" charset="0"/>
                <a:cs typeface="Arial" panose="020B0604020202020204" pitchFamily="34" charset="0"/>
              </a:rPr>
              <a:t> 	</a:t>
            </a:r>
            <a:r>
              <a:rPr sz="2800" b="1" dirty="0">
                <a:solidFill>
                  <a:srgbClr val="0000FF"/>
                </a:solidFill>
                <a:latin typeface="Arial" panose="020B0604020202020204" pitchFamily="34" charset="0"/>
                <a:cs typeface="Arial" panose="020B0604020202020204" pitchFamily="34" charset="0"/>
                <a:hlinkClick r:id="rId3"/>
              </a:rPr>
              <a:t>CBP.gov</a:t>
            </a:r>
            <a:r>
              <a:rPr sz="2800" b="1" dirty="0">
                <a:latin typeface="Arial" panose="020B0604020202020204" pitchFamily="34" charset="0"/>
                <a:cs typeface="Arial" panose="020B0604020202020204" pitchFamily="34" charset="0"/>
              </a:rPr>
              <a:t>.</a:t>
            </a:r>
          </a:p>
        </p:txBody>
      </p:sp>
      <p:sp>
        <p:nvSpPr>
          <p:cNvPr id="9" name="object 9"/>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18288000" cy="10287000"/>
            <a:chOff x="-1" y="0"/>
            <a:chExt cx="18288000" cy="10287000"/>
          </a:xfrm>
        </p:grpSpPr>
        <p:pic>
          <p:nvPicPr>
            <p:cNvPr id="3" name="object 3"/>
            <p:cNvPicPr/>
            <p:nvPr/>
          </p:nvPicPr>
          <p:blipFill>
            <a:blip r:embed="rId2" cstate="print"/>
            <a:stretch>
              <a:fillRect/>
            </a:stretch>
          </p:blipFill>
          <p:spPr>
            <a:xfrm>
              <a:off x="0" y="0"/>
              <a:ext cx="18288000" cy="10287000"/>
            </a:xfrm>
            <a:prstGeom prst="rect">
              <a:avLst/>
            </a:prstGeom>
          </p:spPr>
        </p:pic>
        <p:pic>
          <p:nvPicPr>
            <p:cNvPr id="4" name="object 4"/>
            <p:cNvPicPr/>
            <p:nvPr/>
          </p:nvPicPr>
          <p:blipFill>
            <a:blip r:embed="rId3" cstate="print"/>
            <a:stretch>
              <a:fillRect/>
            </a:stretch>
          </p:blipFill>
          <p:spPr>
            <a:xfrm>
              <a:off x="0" y="21590"/>
              <a:ext cx="18288000" cy="10265403"/>
            </a:xfrm>
            <a:prstGeom prst="rect">
              <a:avLst/>
            </a:prstGeom>
          </p:spPr>
        </p:pic>
        <p:sp>
          <p:nvSpPr>
            <p:cNvPr id="5" name="object 5"/>
            <p:cNvSpPr/>
            <p:nvPr/>
          </p:nvSpPr>
          <p:spPr>
            <a:xfrm>
              <a:off x="0" y="0"/>
              <a:ext cx="7505065" cy="5800725"/>
            </a:xfrm>
            <a:custGeom>
              <a:avLst/>
              <a:gdLst/>
              <a:ahLst/>
              <a:cxnLst/>
              <a:rect l="l" t="t" r="r" b="b"/>
              <a:pathLst>
                <a:path w="7505065" h="5800725">
                  <a:moveTo>
                    <a:pt x="7504637" y="0"/>
                  </a:moveTo>
                  <a:lnTo>
                    <a:pt x="0" y="0"/>
                  </a:lnTo>
                  <a:lnTo>
                    <a:pt x="0" y="5800564"/>
                  </a:lnTo>
                  <a:lnTo>
                    <a:pt x="7504637" y="0"/>
                  </a:lnTo>
                  <a:close/>
                </a:path>
              </a:pathLst>
            </a:custGeom>
            <a:solidFill>
              <a:srgbClr val="FFFFFF"/>
            </a:solidFill>
          </p:spPr>
          <p:txBody>
            <a:bodyPr wrap="square" lIns="0" tIns="0" rIns="0" bIns="0" rtlCol="0"/>
            <a:lstStyle/>
            <a:p>
              <a:endParaRPr/>
            </a:p>
          </p:txBody>
        </p:sp>
        <p:sp>
          <p:nvSpPr>
            <p:cNvPr id="6" name="object 6"/>
            <p:cNvSpPr/>
            <p:nvPr/>
          </p:nvSpPr>
          <p:spPr>
            <a:xfrm>
              <a:off x="0" y="0"/>
              <a:ext cx="18288000" cy="10287000"/>
            </a:xfrm>
            <a:custGeom>
              <a:avLst/>
              <a:gdLst/>
              <a:ahLst/>
              <a:cxnLst/>
              <a:rect l="l" t="t" r="r" b="b"/>
              <a:pathLst>
                <a:path w="18288000" h="10287000">
                  <a:moveTo>
                    <a:pt x="8459076" y="0"/>
                  </a:moveTo>
                  <a:lnTo>
                    <a:pt x="3283889" y="0"/>
                  </a:lnTo>
                  <a:lnTo>
                    <a:pt x="0" y="2538209"/>
                  </a:lnTo>
                  <a:lnTo>
                    <a:pt x="0" y="6538227"/>
                  </a:lnTo>
                  <a:lnTo>
                    <a:pt x="8459076" y="0"/>
                  </a:lnTo>
                  <a:close/>
                </a:path>
                <a:path w="18288000" h="10287000">
                  <a:moveTo>
                    <a:pt x="18288000" y="7227532"/>
                  </a:moveTo>
                  <a:lnTo>
                    <a:pt x="14329728" y="10287000"/>
                  </a:lnTo>
                  <a:lnTo>
                    <a:pt x="18288000" y="10287000"/>
                  </a:lnTo>
                  <a:lnTo>
                    <a:pt x="18288000" y="7227532"/>
                  </a:lnTo>
                  <a:close/>
                </a:path>
              </a:pathLst>
            </a:custGeom>
            <a:solidFill>
              <a:srgbClr val="FFFFFF">
                <a:alpha val="24705"/>
              </a:srgbClr>
            </a:solidFill>
          </p:spPr>
          <p:txBody>
            <a:bodyPr wrap="square" lIns="0" tIns="0" rIns="0" bIns="0" rtlCol="0"/>
            <a:lstStyle/>
            <a:p>
              <a:endParaRPr/>
            </a:p>
          </p:txBody>
        </p:sp>
        <p:sp>
          <p:nvSpPr>
            <p:cNvPr id="7" name="object 7"/>
            <p:cNvSpPr/>
            <p:nvPr/>
          </p:nvSpPr>
          <p:spPr>
            <a:xfrm>
              <a:off x="15317545" y="7991062"/>
              <a:ext cx="2970530" cy="2296160"/>
            </a:xfrm>
            <a:custGeom>
              <a:avLst/>
              <a:gdLst/>
              <a:ahLst/>
              <a:cxnLst/>
              <a:rect l="l" t="t" r="r" b="b"/>
              <a:pathLst>
                <a:path w="2970530" h="2296159">
                  <a:moveTo>
                    <a:pt x="2970454" y="0"/>
                  </a:moveTo>
                  <a:lnTo>
                    <a:pt x="0" y="2295930"/>
                  </a:lnTo>
                  <a:lnTo>
                    <a:pt x="2970454" y="2295930"/>
                  </a:lnTo>
                  <a:lnTo>
                    <a:pt x="2970454" y="0"/>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print"/>
            <a:stretch>
              <a:fillRect/>
            </a:stretch>
          </p:blipFill>
          <p:spPr>
            <a:xfrm>
              <a:off x="678688" y="652652"/>
              <a:ext cx="3470021" cy="1399540"/>
            </a:xfrm>
            <a:prstGeom prst="rect">
              <a:avLst/>
            </a:prstGeom>
          </p:spPr>
        </p:pic>
      </p:grpSp>
      <p:sp>
        <p:nvSpPr>
          <p:cNvPr id="9" name="object 9"/>
          <p:cNvSpPr txBox="1"/>
          <p:nvPr/>
        </p:nvSpPr>
        <p:spPr>
          <a:xfrm>
            <a:off x="985824" y="2219986"/>
            <a:ext cx="2976245" cy="431165"/>
          </a:xfrm>
          <a:prstGeom prst="rect">
            <a:avLst/>
          </a:prstGeom>
        </p:spPr>
        <p:txBody>
          <a:bodyPr vert="horz" wrap="square" lIns="0" tIns="46990" rIns="0" bIns="0" rtlCol="0">
            <a:spAutoFit/>
          </a:bodyPr>
          <a:lstStyle/>
          <a:p>
            <a:pPr algn="ctr">
              <a:lnSpc>
                <a:spcPct val="100000"/>
              </a:lnSpc>
              <a:spcBef>
                <a:spcPts val="370"/>
              </a:spcBef>
            </a:pPr>
            <a:r>
              <a:rPr sz="1100" b="1" i="1" spc="-20" dirty="0">
                <a:solidFill>
                  <a:srgbClr val="035695"/>
                </a:solidFill>
                <a:latin typeface="Trebuchet MS"/>
                <a:cs typeface="Trebuchet MS"/>
              </a:rPr>
              <a:t>Partner</a:t>
            </a:r>
            <a:r>
              <a:rPr sz="1100" b="1" i="1" spc="-30" dirty="0">
                <a:solidFill>
                  <a:srgbClr val="035695"/>
                </a:solidFill>
                <a:latin typeface="Trebuchet MS"/>
                <a:cs typeface="Trebuchet MS"/>
              </a:rPr>
              <a:t> </a:t>
            </a:r>
            <a:r>
              <a:rPr sz="1100" b="1" i="1" spc="-25" dirty="0">
                <a:solidFill>
                  <a:srgbClr val="035695"/>
                </a:solidFill>
                <a:latin typeface="Trebuchet MS"/>
                <a:cs typeface="Trebuchet MS"/>
              </a:rPr>
              <a:t>Accreditor</a:t>
            </a:r>
            <a:r>
              <a:rPr sz="1100" b="1" i="1" spc="-30" dirty="0">
                <a:solidFill>
                  <a:srgbClr val="035695"/>
                </a:solidFill>
                <a:latin typeface="Trebuchet MS"/>
                <a:cs typeface="Trebuchet MS"/>
              </a:rPr>
              <a:t> </a:t>
            </a:r>
            <a:r>
              <a:rPr sz="1100" b="1" i="1" spc="-25" dirty="0">
                <a:solidFill>
                  <a:srgbClr val="035695"/>
                </a:solidFill>
                <a:latin typeface="Trebuchet MS"/>
                <a:cs typeface="Trebuchet MS"/>
              </a:rPr>
              <a:t>for</a:t>
            </a:r>
            <a:r>
              <a:rPr sz="1100" b="1" i="1" spc="-20" dirty="0">
                <a:solidFill>
                  <a:srgbClr val="035695"/>
                </a:solidFill>
                <a:latin typeface="Trebuchet MS"/>
                <a:cs typeface="Trebuchet MS"/>
              </a:rPr>
              <a:t> </a:t>
            </a:r>
            <a:r>
              <a:rPr sz="1100" b="1" i="1" spc="-30" dirty="0">
                <a:solidFill>
                  <a:srgbClr val="035695"/>
                </a:solidFill>
                <a:latin typeface="Trebuchet MS"/>
                <a:cs typeface="Trebuchet MS"/>
              </a:rPr>
              <a:t>CBP’s </a:t>
            </a:r>
            <a:r>
              <a:rPr sz="1100" b="1" i="1" dirty="0">
                <a:solidFill>
                  <a:srgbClr val="035695"/>
                </a:solidFill>
                <a:latin typeface="Trebuchet MS"/>
                <a:cs typeface="Trebuchet MS"/>
              </a:rPr>
              <a:t>Customs</a:t>
            </a:r>
            <a:r>
              <a:rPr sz="1100" b="1" i="1" spc="-30" dirty="0">
                <a:solidFill>
                  <a:srgbClr val="035695"/>
                </a:solidFill>
                <a:latin typeface="Trebuchet MS"/>
                <a:cs typeface="Trebuchet MS"/>
              </a:rPr>
              <a:t> </a:t>
            </a:r>
            <a:r>
              <a:rPr sz="1100" b="1" i="1" spc="-10" dirty="0">
                <a:solidFill>
                  <a:srgbClr val="035695"/>
                </a:solidFill>
                <a:latin typeface="Trebuchet MS"/>
                <a:cs typeface="Trebuchet MS"/>
              </a:rPr>
              <a:t>Brokers</a:t>
            </a:r>
            <a:endParaRPr sz="1100">
              <a:latin typeface="Trebuchet MS"/>
              <a:cs typeface="Trebuchet MS"/>
            </a:endParaRPr>
          </a:p>
          <a:p>
            <a:pPr marL="2540" algn="ctr">
              <a:lnSpc>
                <a:spcPct val="100000"/>
              </a:lnSpc>
              <a:spcBef>
                <a:spcPts val="275"/>
              </a:spcBef>
            </a:pPr>
            <a:r>
              <a:rPr sz="1100" b="1" i="1" dirty="0">
                <a:solidFill>
                  <a:srgbClr val="035695"/>
                </a:solidFill>
                <a:latin typeface="Trebuchet MS"/>
                <a:cs typeface="Trebuchet MS"/>
              </a:rPr>
              <a:t>Continuing</a:t>
            </a:r>
            <a:r>
              <a:rPr sz="1100" b="1" i="1" spc="-55" dirty="0">
                <a:solidFill>
                  <a:srgbClr val="035695"/>
                </a:solidFill>
                <a:latin typeface="Trebuchet MS"/>
                <a:cs typeface="Trebuchet MS"/>
              </a:rPr>
              <a:t> </a:t>
            </a:r>
            <a:r>
              <a:rPr sz="1100" b="1" i="1" spc="-10" dirty="0">
                <a:solidFill>
                  <a:srgbClr val="035695"/>
                </a:solidFill>
                <a:latin typeface="Trebuchet MS"/>
                <a:cs typeface="Trebuchet MS"/>
              </a:rPr>
              <a:t>Education</a:t>
            </a:r>
            <a:r>
              <a:rPr sz="1100" b="1" i="1" spc="-65" dirty="0">
                <a:solidFill>
                  <a:srgbClr val="035695"/>
                </a:solidFill>
                <a:latin typeface="Trebuchet MS"/>
                <a:cs typeface="Trebuchet MS"/>
              </a:rPr>
              <a:t> </a:t>
            </a:r>
            <a:r>
              <a:rPr sz="1100" b="1" i="1" spc="-10" dirty="0">
                <a:solidFill>
                  <a:srgbClr val="035695"/>
                </a:solidFill>
                <a:latin typeface="Trebuchet MS"/>
                <a:cs typeface="Trebuchet MS"/>
              </a:rPr>
              <a:t>Program</a:t>
            </a:r>
            <a:endParaRPr sz="1100">
              <a:latin typeface="Trebuchet MS"/>
              <a:cs typeface="Trebuchet MS"/>
            </a:endParaRPr>
          </a:p>
        </p:txBody>
      </p:sp>
      <p:grpSp>
        <p:nvGrpSpPr>
          <p:cNvPr id="10" name="object 10"/>
          <p:cNvGrpSpPr/>
          <p:nvPr/>
        </p:nvGrpSpPr>
        <p:grpSpPr>
          <a:xfrm>
            <a:off x="1877186" y="6172200"/>
            <a:ext cx="15349855" cy="2425065"/>
            <a:chOff x="1877186" y="6172200"/>
            <a:chExt cx="15349855" cy="2425065"/>
          </a:xfrm>
        </p:grpSpPr>
        <p:sp>
          <p:nvSpPr>
            <p:cNvPr id="11" name="object 11"/>
            <p:cNvSpPr/>
            <p:nvPr/>
          </p:nvSpPr>
          <p:spPr>
            <a:xfrm>
              <a:off x="9144000" y="6210300"/>
              <a:ext cx="8082915" cy="0"/>
            </a:xfrm>
            <a:custGeom>
              <a:avLst/>
              <a:gdLst/>
              <a:ahLst/>
              <a:cxnLst/>
              <a:rect l="l" t="t" r="r" b="b"/>
              <a:pathLst>
                <a:path w="8082915">
                  <a:moveTo>
                    <a:pt x="0" y="0"/>
                  </a:moveTo>
                  <a:lnTo>
                    <a:pt x="8082915" y="0"/>
                  </a:lnTo>
                </a:path>
              </a:pathLst>
            </a:custGeom>
            <a:ln w="76200">
              <a:solidFill>
                <a:srgbClr val="FFFFFF"/>
              </a:solidFill>
            </a:ln>
          </p:spPr>
          <p:txBody>
            <a:bodyPr wrap="square" lIns="0" tIns="0" rIns="0" bIns="0" rtlCol="0"/>
            <a:lstStyle/>
            <a:p>
              <a:endParaRPr/>
            </a:p>
          </p:txBody>
        </p:sp>
        <p:sp>
          <p:nvSpPr>
            <p:cNvPr id="12" name="object 12"/>
            <p:cNvSpPr/>
            <p:nvPr/>
          </p:nvSpPr>
          <p:spPr>
            <a:xfrm>
              <a:off x="1877186" y="6735444"/>
              <a:ext cx="1862455" cy="1861820"/>
            </a:xfrm>
            <a:custGeom>
              <a:avLst/>
              <a:gdLst/>
              <a:ahLst/>
              <a:cxnLst/>
              <a:rect l="l" t="t" r="r" b="b"/>
              <a:pathLst>
                <a:path w="1862454" h="1861820">
                  <a:moveTo>
                    <a:pt x="1633347" y="0"/>
                  </a:moveTo>
                  <a:lnTo>
                    <a:pt x="228600" y="0"/>
                  </a:lnTo>
                  <a:lnTo>
                    <a:pt x="183820" y="4439"/>
                  </a:lnTo>
                  <a:lnTo>
                    <a:pt x="141160" y="17414"/>
                  </a:lnTo>
                  <a:lnTo>
                    <a:pt x="101834" y="38415"/>
                  </a:lnTo>
                  <a:lnTo>
                    <a:pt x="67056" y="66928"/>
                  </a:lnTo>
                  <a:lnTo>
                    <a:pt x="38469" y="101780"/>
                  </a:lnTo>
                  <a:lnTo>
                    <a:pt x="17430" y="141144"/>
                  </a:lnTo>
                  <a:lnTo>
                    <a:pt x="4441" y="183818"/>
                  </a:lnTo>
                  <a:lnTo>
                    <a:pt x="0" y="228600"/>
                  </a:lnTo>
                  <a:lnTo>
                    <a:pt x="0" y="1633219"/>
                  </a:lnTo>
                  <a:lnTo>
                    <a:pt x="4441" y="1678001"/>
                  </a:lnTo>
                  <a:lnTo>
                    <a:pt x="17430" y="1720675"/>
                  </a:lnTo>
                  <a:lnTo>
                    <a:pt x="38469" y="1760039"/>
                  </a:lnTo>
                  <a:lnTo>
                    <a:pt x="67056" y="1794890"/>
                  </a:lnTo>
                  <a:lnTo>
                    <a:pt x="101834" y="1823404"/>
                  </a:lnTo>
                  <a:lnTo>
                    <a:pt x="141160" y="1844405"/>
                  </a:lnTo>
                  <a:lnTo>
                    <a:pt x="183820" y="1857380"/>
                  </a:lnTo>
                  <a:lnTo>
                    <a:pt x="228600" y="1861819"/>
                  </a:lnTo>
                  <a:lnTo>
                    <a:pt x="1633347" y="1861819"/>
                  </a:lnTo>
                  <a:lnTo>
                    <a:pt x="1678126" y="1857380"/>
                  </a:lnTo>
                  <a:lnTo>
                    <a:pt x="1720786" y="1844405"/>
                  </a:lnTo>
                  <a:lnTo>
                    <a:pt x="1760112" y="1823404"/>
                  </a:lnTo>
                  <a:lnTo>
                    <a:pt x="1794890" y="1794890"/>
                  </a:lnTo>
                  <a:lnTo>
                    <a:pt x="1823477" y="1760039"/>
                  </a:lnTo>
                  <a:lnTo>
                    <a:pt x="1844516" y="1720675"/>
                  </a:lnTo>
                  <a:lnTo>
                    <a:pt x="1857505" y="1678001"/>
                  </a:lnTo>
                  <a:lnTo>
                    <a:pt x="1861947" y="1633219"/>
                  </a:lnTo>
                  <a:lnTo>
                    <a:pt x="1861947" y="228600"/>
                  </a:lnTo>
                  <a:lnTo>
                    <a:pt x="1857505" y="183818"/>
                  </a:lnTo>
                  <a:lnTo>
                    <a:pt x="1844516" y="141144"/>
                  </a:lnTo>
                  <a:lnTo>
                    <a:pt x="1823477" y="101780"/>
                  </a:lnTo>
                  <a:lnTo>
                    <a:pt x="1794890" y="66928"/>
                  </a:lnTo>
                  <a:lnTo>
                    <a:pt x="1760112" y="38415"/>
                  </a:lnTo>
                  <a:lnTo>
                    <a:pt x="1720786" y="17414"/>
                  </a:lnTo>
                  <a:lnTo>
                    <a:pt x="1678126" y="4439"/>
                  </a:lnTo>
                  <a:lnTo>
                    <a:pt x="1633347" y="0"/>
                  </a:lnTo>
                  <a:close/>
                </a:path>
              </a:pathLst>
            </a:custGeom>
            <a:solidFill>
              <a:srgbClr val="FFFFFF"/>
            </a:solidFill>
          </p:spPr>
          <p:txBody>
            <a:bodyPr wrap="square" lIns="0" tIns="0" rIns="0" bIns="0" rtlCol="0"/>
            <a:lstStyle/>
            <a:p>
              <a:endParaRPr/>
            </a:p>
          </p:txBody>
        </p:sp>
        <p:pic>
          <p:nvPicPr>
            <p:cNvPr id="13" name="object 13"/>
            <p:cNvPicPr/>
            <p:nvPr/>
          </p:nvPicPr>
          <p:blipFill>
            <a:blip r:embed="rId5" cstate="print"/>
            <a:stretch>
              <a:fillRect/>
            </a:stretch>
          </p:blipFill>
          <p:spPr>
            <a:xfrm>
              <a:off x="1987422" y="6845554"/>
              <a:ext cx="1641602" cy="1641602"/>
            </a:xfrm>
            <a:prstGeom prst="rect">
              <a:avLst/>
            </a:prstGeom>
          </p:spPr>
        </p:pic>
      </p:grpSp>
      <p:sp>
        <p:nvSpPr>
          <p:cNvPr id="14" name="object 14"/>
          <p:cNvSpPr txBox="1">
            <a:spLocks noGrp="1"/>
          </p:cNvSpPr>
          <p:nvPr>
            <p:ph type="title"/>
          </p:nvPr>
        </p:nvSpPr>
        <p:spPr>
          <a:xfrm>
            <a:off x="5630671" y="1926081"/>
            <a:ext cx="12301220" cy="939800"/>
          </a:xfrm>
          <a:prstGeom prst="rect">
            <a:avLst/>
          </a:prstGeom>
        </p:spPr>
        <p:txBody>
          <a:bodyPr vert="horz" wrap="square" lIns="0" tIns="12700" rIns="0" bIns="0" rtlCol="0">
            <a:spAutoFit/>
          </a:bodyPr>
          <a:lstStyle/>
          <a:p>
            <a:pPr marL="12700">
              <a:lnSpc>
                <a:spcPct val="100000"/>
              </a:lnSpc>
              <a:spcBef>
                <a:spcPts val="100"/>
              </a:spcBef>
            </a:pPr>
            <a:r>
              <a:rPr sz="6000" u="none" spc="-150" dirty="0">
                <a:solidFill>
                  <a:srgbClr val="FDFFFF"/>
                </a:solidFill>
              </a:rPr>
              <a:t>Continuing</a:t>
            </a:r>
            <a:r>
              <a:rPr sz="6000" u="none" spc="-370" dirty="0">
                <a:solidFill>
                  <a:srgbClr val="FDFFFF"/>
                </a:solidFill>
              </a:rPr>
              <a:t> </a:t>
            </a:r>
            <a:r>
              <a:rPr sz="6000" u="none" spc="-295" dirty="0">
                <a:solidFill>
                  <a:srgbClr val="FDFFFF"/>
                </a:solidFill>
              </a:rPr>
              <a:t>Education</a:t>
            </a:r>
            <a:r>
              <a:rPr sz="6000" u="none" spc="-390" dirty="0">
                <a:solidFill>
                  <a:srgbClr val="FDFFFF"/>
                </a:solidFill>
              </a:rPr>
              <a:t> </a:t>
            </a:r>
            <a:r>
              <a:rPr sz="6000" u="none" spc="-75" dirty="0">
                <a:solidFill>
                  <a:srgbClr val="FDFFFF"/>
                </a:solidFill>
              </a:rPr>
              <a:t>Priorities</a:t>
            </a:r>
            <a:endParaRPr sz="6000"/>
          </a:p>
        </p:txBody>
      </p:sp>
      <p:sp>
        <p:nvSpPr>
          <p:cNvPr id="15" name="object 15"/>
          <p:cNvSpPr txBox="1"/>
          <p:nvPr/>
        </p:nvSpPr>
        <p:spPr>
          <a:xfrm>
            <a:off x="8649969" y="3512946"/>
            <a:ext cx="9284970" cy="848360"/>
          </a:xfrm>
          <a:prstGeom prst="rect">
            <a:avLst/>
          </a:prstGeom>
        </p:spPr>
        <p:txBody>
          <a:bodyPr vert="horz" wrap="square" lIns="0" tIns="12700" rIns="0" bIns="0" rtlCol="0">
            <a:spAutoFit/>
          </a:bodyPr>
          <a:lstStyle/>
          <a:p>
            <a:pPr marL="12700">
              <a:lnSpc>
                <a:spcPct val="100000"/>
              </a:lnSpc>
              <a:spcBef>
                <a:spcPts val="100"/>
              </a:spcBef>
            </a:pPr>
            <a:r>
              <a:rPr sz="5400" spc="-305" dirty="0">
                <a:solidFill>
                  <a:srgbClr val="E23447"/>
                </a:solidFill>
                <a:latin typeface="Arial Black"/>
                <a:cs typeface="Arial Black"/>
              </a:rPr>
              <a:t>Licensed</a:t>
            </a:r>
            <a:r>
              <a:rPr sz="5400" spc="-415" dirty="0">
                <a:solidFill>
                  <a:srgbClr val="E23447"/>
                </a:solidFill>
                <a:latin typeface="Arial Black"/>
                <a:cs typeface="Arial Black"/>
              </a:rPr>
              <a:t> </a:t>
            </a:r>
            <a:r>
              <a:rPr sz="5400" spc="-285" dirty="0">
                <a:solidFill>
                  <a:srgbClr val="E23447"/>
                </a:solidFill>
                <a:latin typeface="Arial Black"/>
                <a:cs typeface="Arial Black"/>
              </a:rPr>
              <a:t>Customs</a:t>
            </a:r>
            <a:r>
              <a:rPr sz="5400" spc="-400" dirty="0">
                <a:solidFill>
                  <a:srgbClr val="E23447"/>
                </a:solidFill>
                <a:latin typeface="Arial Black"/>
                <a:cs typeface="Arial Black"/>
              </a:rPr>
              <a:t> </a:t>
            </a:r>
            <a:r>
              <a:rPr sz="5400" spc="-150" dirty="0">
                <a:solidFill>
                  <a:srgbClr val="E23447"/>
                </a:solidFill>
                <a:latin typeface="Arial Black"/>
                <a:cs typeface="Arial Black"/>
              </a:rPr>
              <a:t>Brokers</a:t>
            </a:r>
            <a:endParaRPr sz="5400">
              <a:latin typeface="Arial Black"/>
              <a:cs typeface="Arial Black"/>
            </a:endParaRPr>
          </a:p>
        </p:txBody>
      </p:sp>
      <p:sp>
        <p:nvSpPr>
          <p:cNvPr id="16" name="object 16"/>
          <p:cNvSpPr txBox="1"/>
          <p:nvPr/>
        </p:nvSpPr>
        <p:spPr>
          <a:xfrm>
            <a:off x="9906000" y="6524625"/>
            <a:ext cx="7362443" cy="1822935"/>
          </a:xfrm>
          <a:prstGeom prst="rect">
            <a:avLst/>
          </a:prstGeom>
        </p:spPr>
        <p:txBody>
          <a:bodyPr vert="horz" wrap="square" lIns="0" tIns="12065" rIns="0" bIns="0" rtlCol="0">
            <a:spAutoFit/>
          </a:bodyPr>
          <a:lstStyle/>
          <a:p>
            <a:pPr marL="12700" marR="5080" indent="1174750" algn="r">
              <a:lnSpc>
                <a:spcPct val="100000"/>
              </a:lnSpc>
              <a:spcBef>
                <a:spcPts val="95"/>
              </a:spcBef>
            </a:pPr>
            <a:r>
              <a:rPr sz="4000" b="1" spc="120" dirty="0">
                <a:solidFill>
                  <a:srgbClr val="FDFFFF"/>
                </a:solidFill>
                <a:latin typeface="Arial"/>
                <a:cs typeface="Arial"/>
              </a:rPr>
              <a:t>Cynthia</a:t>
            </a:r>
            <a:r>
              <a:rPr sz="4000" b="1" spc="-95" dirty="0">
                <a:solidFill>
                  <a:srgbClr val="FDFFFF"/>
                </a:solidFill>
                <a:latin typeface="Arial"/>
                <a:cs typeface="Arial"/>
              </a:rPr>
              <a:t> </a:t>
            </a:r>
            <a:r>
              <a:rPr sz="4000" b="1" spc="-340" dirty="0">
                <a:solidFill>
                  <a:srgbClr val="FDFFFF"/>
                </a:solidFill>
                <a:latin typeface="Arial"/>
                <a:cs typeface="Arial"/>
              </a:rPr>
              <a:t>F.</a:t>
            </a:r>
            <a:r>
              <a:rPr sz="4000" b="1" spc="-85" dirty="0">
                <a:solidFill>
                  <a:srgbClr val="FDFFFF"/>
                </a:solidFill>
                <a:latin typeface="Arial"/>
                <a:cs typeface="Arial"/>
              </a:rPr>
              <a:t> </a:t>
            </a:r>
            <a:r>
              <a:rPr sz="4000" b="1" spc="190" dirty="0">
                <a:solidFill>
                  <a:srgbClr val="FDFFFF"/>
                </a:solidFill>
                <a:latin typeface="Arial"/>
                <a:cs typeface="Arial"/>
              </a:rPr>
              <a:t>Whittenburg </a:t>
            </a:r>
            <a:r>
              <a:rPr sz="4000" b="1" spc="-165" dirty="0">
                <a:solidFill>
                  <a:srgbClr val="FDFFFF"/>
                </a:solidFill>
                <a:latin typeface="Arial"/>
                <a:cs typeface="Arial"/>
              </a:rPr>
              <a:t>NCBFAA</a:t>
            </a:r>
            <a:r>
              <a:rPr sz="4000" b="1" spc="-100" dirty="0">
                <a:solidFill>
                  <a:srgbClr val="FDFFFF"/>
                </a:solidFill>
                <a:latin typeface="Arial"/>
                <a:cs typeface="Arial"/>
              </a:rPr>
              <a:t> </a:t>
            </a:r>
            <a:r>
              <a:rPr sz="4000" b="1" spc="150" dirty="0">
                <a:solidFill>
                  <a:srgbClr val="FDFFFF"/>
                </a:solidFill>
                <a:latin typeface="Arial"/>
                <a:cs typeface="Arial"/>
              </a:rPr>
              <a:t>Annual</a:t>
            </a:r>
            <a:r>
              <a:rPr sz="4000" b="1" spc="-90" dirty="0">
                <a:solidFill>
                  <a:srgbClr val="FDFFFF"/>
                </a:solidFill>
                <a:latin typeface="Arial"/>
                <a:cs typeface="Arial"/>
              </a:rPr>
              <a:t> </a:t>
            </a:r>
            <a:r>
              <a:rPr sz="4000" b="1" spc="85" dirty="0">
                <a:solidFill>
                  <a:srgbClr val="FDFFFF"/>
                </a:solidFill>
                <a:latin typeface="Arial"/>
                <a:cs typeface="Arial"/>
              </a:rPr>
              <a:t>Conference</a:t>
            </a:r>
            <a:endParaRPr sz="4000" b="1" dirty="0">
              <a:latin typeface="Arial"/>
              <a:cs typeface="Arial"/>
            </a:endParaRPr>
          </a:p>
          <a:p>
            <a:pPr marR="5080" algn="r">
              <a:lnSpc>
                <a:spcPct val="100000"/>
              </a:lnSpc>
              <a:spcBef>
                <a:spcPts val="229"/>
              </a:spcBef>
            </a:pPr>
            <a:r>
              <a:rPr sz="3600" b="1" spc="155" dirty="0">
                <a:solidFill>
                  <a:srgbClr val="FDFFFF"/>
                </a:solidFill>
                <a:latin typeface="Arial"/>
                <a:cs typeface="Arial"/>
              </a:rPr>
              <a:t>April</a:t>
            </a:r>
            <a:r>
              <a:rPr sz="3600" b="1" spc="-100" dirty="0">
                <a:solidFill>
                  <a:srgbClr val="FDFFFF"/>
                </a:solidFill>
                <a:latin typeface="Arial"/>
                <a:cs typeface="Arial"/>
              </a:rPr>
              <a:t> </a:t>
            </a:r>
            <a:r>
              <a:rPr sz="3600" b="1" spc="-20" dirty="0">
                <a:solidFill>
                  <a:srgbClr val="FDFFFF"/>
                </a:solidFill>
                <a:latin typeface="Arial"/>
                <a:cs typeface="Arial"/>
              </a:rPr>
              <a:t>2025</a:t>
            </a:r>
            <a:endParaRPr sz="3600" b="1" dirty="0">
              <a:latin typeface="Arial"/>
              <a:cs typeface="Arial"/>
            </a:endParaRPr>
          </a:p>
        </p:txBody>
      </p:sp>
      <p:sp>
        <p:nvSpPr>
          <p:cNvPr id="17" name="object 17"/>
          <p:cNvSpPr txBox="1"/>
          <p:nvPr/>
        </p:nvSpPr>
        <p:spPr>
          <a:xfrm>
            <a:off x="9695815" y="5226151"/>
            <a:ext cx="55880" cy="74295"/>
          </a:xfrm>
          <a:prstGeom prst="rect">
            <a:avLst/>
          </a:prstGeom>
        </p:spPr>
        <p:txBody>
          <a:bodyPr vert="horz" wrap="square" lIns="0" tIns="12700" rIns="0" bIns="0" rtlCol="0">
            <a:spAutoFit/>
          </a:bodyPr>
          <a:lstStyle/>
          <a:p>
            <a:pPr marL="26034" marR="5080" indent="-13970">
              <a:lnSpc>
                <a:spcPct val="106700"/>
              </a:lnSpc>
              <a:spcBef>
                <a:spcPts val="100"/>
              </a:spcBef>
            </a:pPr>
            <a:r>
              <a:rPr sz="150" spc="-25" dirty="0">
                <a:latin typeface="Lucida Sans"/>
                <a:cs typeface="Lucida Sans"/>
              </a:rPr>
              <a:t>rad</a:t>
            </a:r>
            <a:r>
              <a:rPr sz="150" spc="500" dirty="0">
                <a:latin typeface="Lucida Sans"/>
                <a:cs typeface="Lucida Sans"/>
              </a:rPr>
              <a:t> </a:t>
            </a:r>
            <a:r>
              <a:rPr sz="150" spc="-45" dirty="0">
                <a:latin typeface="Lucida Sans"/>
                <a:cs typeface="Lucida Sans"/>
              </a:rPr>
              <a:t>i</a:t>
            </a:r>
            <a:endParaRPr sz="150">
              <a:latin typeface="Lucida Sans"/>
              <a:cs typeface="Lucida Sans"/>
            </a:endParaRPr>
          </a:p>
        </p:txBody>
      </p:sp>
      <p:sp>
        <p:nvSpPr>
          <p:cNvPr id="18" name="object 18"/>
          <p:cNvSpPr txBox="1"/>
          <p:nvPr/>
        </p:nvSpPr>
        <p:spPr>
          <a:xfrm>
            <a:off x="1492377" y="8674989"/>
            <a:ext cx="2626360" cy="270510"/>
          </a:xfrm>
          <a:prstGeom prst="rect">
            <a:avLst/>
          </a:prstGeom>
        </p:spPr>
        <p:txBody>
          <a:bodyPr vert="horz" wrap="square" lIns="0" tIns="13335" rIns="0" bIns="0" rtlCol="0">
            <a:spAutoFit/>
          </a:bodyPr>
          <a:lstStyle/>
          <a:p>
            <a:pPr marL="12700">
              <a:lnSpc>
                <a:spcPct val="100000"/>
              </a:lnSpc>
              <a:spcBef>
                <a:spcPts val="105"/>
              </a:spcBef>
            </a:pPr>
            <a:r>
              <a:rPr sz="1600" spc="50" dirty="0">
                <a:solidFill>
                  <a:srgbClr val="FFFFFF"/>
                </a:solidFill>
                <a:latin typeface="Arial"/>
                <a:cs typeface="Arial"/>
                <a:hlinkClick r:id="rId6"/>
              </a:rPr>
              <a:t>www.ncbfaa.org/education</a:t>
            </a:r>
            <a:endParaRPr sz="16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3901" y="3138064"/>
            <a:ext cx="523240" cy="522605"/>
          </a:xfrm>
          <a:custGeom>
            <a:avLst/>
            <a:gdLst/>
            <a:ahLst/>
            <a:cxnLst/>
            <a:rect l="l" t="t" r="r" b="b"/>
            <a:pathLst>
              <a:path w="523240" h="522604">
                <a:moveTo>
                  <a:pt x="261587" y="0"/>
                </a:moveTo>
                <a:lnTo>
                  <a:pt x="214566" y="4206"/>
                </a:lnTo>
                <a:lnTo>
                  <a:pt x="170311" y="16334"/>
                </a:lnTo>
                <a:lnTo>
                  <a:pt x="129559" y="35647"/>
                </a:lnTo>
                <a:lnTo>
                  <a:pt x="93049"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40" h="522604">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p:nvPr/>
        </p:nvSpPr>
        <p:spPr>
          <a:xfrm>
            <a:off x="1833752" y="3816859"/>
            <a:ext cx="6576059" cy="45720"/>
          </a:xfrm>
          <a:custGeom>
            <a:avLst/>
            <a:gdLst/>
            <a:ahLst/>
            <a:cxnLst/>
            <a:rect l="l" t="t" r="r" b="b"/>
            <a:pathLst>
              <a:path w="6576059" h="45720">
                <a:moveTo>
                  <a:pt x="6575806" y="0"/>
                </a:moveTo>
                <a:lnTo>
                  <a:pt x="0" y="0"/>
                </a:lnTo>
                <a:lnTo>
                  <a:pt x="0" y="45718"/>
                </a:lnTo>
                <a:lnTo>
                  <a:pt x="6575806" y="45718"/>
                </a:lnTo>
                <a:lnTo>
                  <a:pt x="6575806" y="0"/>
                </a:lnTo>
                <a:close/>
              </a:path>
            </a:pathLst>
          </a:custGeom>
          <a:solidFill>
            <a:srgbClr val="0C154B"/>
          </a:solidFill>
        </p:spPr>
        <p:txBody>
          <a:bodyPr wrap="square" lIns="0" tIns="0" rIns="0" bIns="0" rtlCol="0"/>
          <a:lstStyle/>
          <a:p>
            <a:endParaRPr/>
          </a:p>
        </p:txBody>
      </p:sp>
      <p:sp>
        <p:nvSpPr>
          <p:cNvPr id="5" name="object 5"/>
          <p:cNvSpPr txBox="1"/>
          <p:nvPr/>
        </p:nvSpPr>
        <p:spPr>
          <a:xfrm>
            <a:off x="1154074" y="1622805"/>
            <a:ext cx="15542894" cy="8181086"/>
          </a:xfrm>
          <a:prstGeom prst="rect">
            <a:avLst/>
          </a:prstGeom>
        </p:spPr>
        <p:txBody>
          <a:bodyPr vert="horz" wrap="square" lIns="0" tIns="12065" rIns="0" bIns="0" rtlCol="0">
            <a:spAutoFit/>
          </a:bodyPr>
          <a:lstStyle/>
          <a:p>
            <a:pPr marL="12700" marR="1080135">
              <a:lnSpc>
                <a:spcPct val="100000"/>
              </a:lnSpc>
              <a:spcBef>
                <a:spcPts val="95"/>
              </a:spcBef>
            </a:pPr>
            <a:r>
              <a:rPr sz="2500" b="1" dirty="0">
                <a:latin typeface="Arial" panose="020B0604020202020204" pitchFamily="34" charset="0"/>
                <a:cs typeface="Arial" panose="020B0604020202020204" pitchFamily="34" charset="0"/>
              </a:rPr>
              <a:t>Under §111.102 (2) (d), the individual licensed customs broker “must retain the following information and documentation pertaining to the qualifying education completed during a triennial period for a period of three years following the submission of the status report…”:</a:t>
            </a:r>
          </a:p>
          <a:p>
            <a:pPr marL="666750">
              <a:lnSpc>
                <a:spcPct val="100000"/>
              </a:lnSpc>
              <a:spcBef>
                <a:spcPts val="2405"/>
              </a:spcBef>
            </a:pPr>
            <a:r>
              <a:rPr sz="4000" b="1" dirty="0">
                <a:solidFill>
                  <a:srgbClr val="0C154B"/>
                </a:solidFill>
                <a:latin typeface="Arial" panose="020B0604020202020204" pitchFamily="34" charset="0"/>
                <a:cs typeface="Arial" panose="020B0604020202020204" pitchFamily="34" charset="0"/>
              </a:rPr>
              <a:t>Licensed Customs Broker</a:t>
            </a:r>
            <a:endParaRPr sz="4000" b="1" dirty="0">
              <a:latin typeface="Arial" panose="020B0604020202020204" pitchFamily="34" charset="0"/>
              <a:cs typeface="Arial" panose="020B0604020202020204" pitchFamily="34" charset="0"/>
            </a:endParaRPr>
          </a:p>
          <a:p>
            <a:pPr marL="996315" indent="-342900">
              <a:lnSpc>
                <a:spcPct val="100000"/>
              </a:lnSpc>
              <a:spcBef>
                <a:spcPts val="2440"/>
              </a:spcBef>
              <a:buFont typeface="Symbol"/>
              <a:buChar char=""/>
              <a:tabLst>
                <a:tab pos="996315" algn="l"/>
              </a:tabLst>
            </a:pPr>
            <a:r>
              <a:rPr sz="2700" b="1" dirty="0">
                <a:latin typeface="Arial" panose="020B0604020202020204" pitchFamily="34" charset="0"/>
                <a:cs typeface="Arial" panose="020B0604020202020204" pitchFamily="34" charset="0"/>
              </a:rPr>
              <a:t>The title of the qualifying continuing broker education attended;</a:t>
            </a:r>
          </a:p>
          <a:p>
            <a:pPr marL="996315" indent="-342900">
              <a:lnSpc>
                <a:spcPct val="100000"/>
              </a:lnSpc>
              <a:spcBef>
                <a:spcPts val="695"/>
              </a:spcBef>
              <a:buFont typeface="Symbol"/>
              <a:buChar char=""/>
              <a:tabLst>
                <a:tab pos="996315" algn="l"/>
              </a:tabLst>
            </a:pPr>
            <a:r>
              <a:rPr sz="2700" b="1" dirty="0">
                <a:latin typeface="Arial" panose="020B0604020202020204" pitchFamily="34" charset="0"/>
                <a:cs typeface="Arial" panose="020B0604020202020204" pitchFamily="34" charset="0"/>
              </a:rPr>
              <a:t>The name of the provider or host of the qualifying continuing broker education;</a:t>
            </a:r>
          </a:p>
          <a:p>
            <a:pPr marL="996315" indent="-342900">
              <a:lnSpc>
                <a:spcPct val="100000"/>
              </a:lnSpc>
              <a:spcBef>
                <a:spcPts val="710"/>
              </a:spcBef>
              <a:buFont typeface="Symbol"/>
              <a:buChar char=""/>
              <a:tabLst>
                <a:tab pos="996315" algn="l"/>
              </a:tabLst>
            </a:pPr>
            <a:r>
              <a:rPr sz="2700" b="1" dirty="0">
                <a:latin typeface="Arial" panose="020B0604020202020204" pitchFamily="34" charset="0"/>
                <a:cs typeface="Arial" panose="020B0604020202020204" pitchFamily="34" charset="0"/>
              </a:rPr>
              <a:t>The date(s) attended;</a:t>
            </a:r>
          </a:p>
          <a:p>
            <a:pPr marL="996315" indent="-342900">
              <a:lnSpc>
                <a:spcPct val="100000"/>
              </a:lnSpc>
              <a:spcBef>
                <a:spcPts val="700"/>
              </a:spcBef>
              <a:buFont typeface="Symbol"/>
              <a:buChar char=""/>
              <a:tabLst>
                <a:tab pos="996315" algn="l"/>
              </a:tabLst>
            </a:pPr>
            <a:r>
              <a:rPr sz="2700" b="1" dirty="0">
                <a:latin typeface="Arial" panose="020B0604020202020204" pitchFamily="34" charset="0"/>
                <a:cs typeface="Arial" panose="020B0604020202020204" pitchFamily="34" charset="0"/>
              </a:rPr>
              <a:t>The number of continuing education credits accrued;</a:t>
            </a:r>
          </a:p>
          <a:p>
            <a:pPr marL="996315" indent="-342900">
              <a:lnSpc>
                <a:spcPct val="100000"/>
              </a:lnSpc>
              <a:spcBef>
                <a:spcPts val="695"/>
              </a:spcBef>
              <a:buFont typeface="Symbol"/>
              <a:buChar char=""/>
              <a:tabLst>
                <a:tab pos="996315" algn="l"/>
              </a:tabLst>
            </a:pPr>
            <a:r>
              <a:rPr sz="2700" b="1" dirty="0">
                <a:latin typeface="Arial" panose="020B0604020202020204" pitchFamily="34" charset="0"/>
                <a:cs typeface="Arial" panose="020B0604020202020204" pitchFamily="34" charset="0"/>
              </a:rPr>
              <a:t>The location of the qualifying continuing broker education; and,</a:t>
            </a:r>
          </a:p>
          <a:p>
            <a:pPr marL="996315" marR="5080" indent="-342900">
              <a:lnSpc>
                <a:spcPct val="100000"/>
              </a:lnSpc>
              <a:spcBef>
                <a:spcPts val="705"/>
              </a:spcBef>
              <a:buFont typeface="Symbol"/>
              <a:buChar char=""/>
              <a:tabLst>
                <a:tab pos="996315" algn="l"/>
              </a:tabLst>
            </a:pPr>
            <a:r>
              <a:rPr sz="2700" b="1" dirty="0">
                <a:latin typeface="Arial" panose="020B0604020202020204" pitchFamily="34" charset="0"/>
                <a:cs typeface="Arial" panose="020B0604020202020204" pitchFamily="34" charset="0"/>
              </a:rPr>
              <a:t>Any documentation received from the provider or host of the qualifying continuing broker education that evidences the individual broker's registration for, attendance at, completion of, or other activity bearing upon the individual broker's participation in and completion of the qualifying continuing broker education.</a:t>
            </a:r>
          </a:p>
          <a:p>
            <a:pPr marL="734695" marR="2895600">
              <a:lnSpc>
                <a:spcPct val="100000"/>
              </a:lnSpc>
              <a:spcBef>
                <a:spcPts val="3765"/>
              </a:spcBef>
              <a:tabLst>
                <a:tab pos="1818005" algn="l"/>
              </a:tabLst>
            </a:pPr>
            <a:r>
              <a:rPr sz="2400" b="1" dirty="0">
                <a:solidFill>
                  <a:srgbClr val="C00000"/>
                </a:solidFill>
                <a:latin typeface="Arial" panose="020B0604020202020204" pitchFamily="34" charset="0"/>
                <a:cs typeface="Arial" panose="020B0604020202020204" pitchFamily="34" charset="0"/>
              </a:rPr>
              <a:t>NOTE:	Upon CBP’s request, the individual broker must make available to CBP the above information and documentation on or before 30 calendar days from the date of receipt of CBP’s request.</a:t>
            </a:r>
            <a:endParaRPr sz="2400" b="1" dirty="0">
              <a:latin typeface="Arial" panose="020B0604020202020204" pitchFamily="34" charset="0"/>
              <a:cs typeface="Arial" panose="020B0604020202020204" pitchFamily="34" charset="0"/>
            </a:endParaRPr>
          </a:p>
        </p:txBody>
      </p:sp>
      <p:sp>
        <p:nvSpPr>
          <p:cNvPr id="7" name="object 7"/>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0" dirty="0"/>
              <a:t>Recordkeeping</a:t>
            </a:r>
            <a:r>
              <a:rPr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47229" y="5543063"/>
            <a:ext cx="523240" cy="522605"/>
          </a:xfrm>
          <a:custGeom>
            <a:avLst/>
            <a:gdLst/>
            <a:ahLst/>
            <a:cxnLst/>
            <a:rect l="l" t="t" r="r" b="b"/>
            <a:pathLst>
              <a:path w="523240" h="522604">
                <a:moveTo>
                  <a:pt x="261587" y="0"/>
                </a:moveTo>
                <a:lnTo>
                  <a:pt x="214566" y="4206"/>
                </a:lnTo>
                <a:lnTo>
                  <a:pt x="170311" y="16334"/>
                </a:lnTo>
                <a:lnTo>
                  <a:pt x="129559" y="35647"/>
                </a:lnTo>
                <a:lnTo>
                  <a:pt x="93049"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6"/>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40" h="522604">
                <a:moveTo>
                  <a:pt x="487992" y="130445"/>
                </a:moveTo>
                <a:lnTo>
                  <a:pt x="287745" y="130445"/>
                </a:lnTo>
                <a:lnTo>
                  <a:pt x="297626" y="132366"/>
                </a:lnTo>
                <a:lnTo>
                  <a:pt x="306318" y="138131"/>
                </a:lnTo>
                <a:lnTo>
                  <a:pt x="411023" y="242652"/>
                </a:lnTo>
                <a:lnTo>
                  <a:pt x="413329" y="245059"/>
                </a:lnTo>
                <a:lnTo>
                  <a:pt x="415204" y="247975"/>
                </a:lnTo>
                <a:lnTo>
                  <a:pt x="416352" y="250952"/>
                </a:lnTo>
                <a:lnTo>
                  <a:pt x="419062" y="257550"/>
                </a:lnTo>
                <a:lnTo>
                  <a:pt x="419062" y="264665"/>
                </a:lnTo>
                <a:lnTo>
                  <a:pt x="416446" y="271041"/>
                </a:lnTo>
                <a:lnTo>
                  <a:pt x="415204" y="274239"/>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8"/>
                </a:lnTo>
                <a:lnTo>
                  <a:pt x="518959" y="214179"/>
                </a:lnTo>
                <a:lnTo>
                  <a:pt x="506807" y="170000"/>
                </a:lnTo>
                <a:lnTo>
                  <a:pt x="487992" y="130445"/>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p:nvPr/>
        </p:nvSpPr>
        <p:spPr>
          <a:xfrm>
            <a:off x="1872488" y="2732151"/>
            <a:ext cx="11877040" cy="12700"/>
          </a:xfrm>
          <a:custGeom>
            <a:avLst/>
            <a:gdLst/>
            <a:ahLst/>
            <a:cxnLst/>
            <a:rect l="l" t="t" r="r" b="b"/>
            <a:pathLst>
              <a:path w="11877040" h="12700">
                <a:moveTo>
                  <a:pt x="11876531" y="0"/>
                </a:moveTo>
                <a:lnTo>
                  <a:pt x="0" y="0"/>
                </a:lnTo>
                <a:lnTo>
                  <a:pt x="0" y="12192"/>
                </a:lnTo>
                <a:lnTo>
                  <a:pt x="11876531" y="12192"/>
                </a:lnTo>
                <a:lnTo>
                  <a:pt x="11876531" y="0"/>
                </a:lnTo>
                <a:close/>
              </a:path>
            </a:pathLst>
          </a:custGeom>
          <a:solidFill>
            <a:srgbClr val="0000FF"/>
          </a:solidFill>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16242665" algn="l"/>
              </a:tabLst>
            </a:pPr>
            <a:r>
              <a:rPr spc="-1135" dirty="0"/>
              <a:t> </a:t>
            </a:r>
            <a:r>
              <a:rPr spc="-204" dirty="0"/>
              <a:t>How</a:t>
            </a:r>
            <a:r>
              <a:rPr spc="-275" dirty="0"/>
              <a:t> </a:t>
            </a:r>
            <a:r>
              <a:rPr spc="-55" dirty="0"/>
              <a:t>to</a:t>
            </a:r>
            <a:r>
              <a:rPr spc="-275" dirty="0"/>
              <a:t> </a:t>
            </a:r>
            <a:r>
              <a:rPr spc="-180" dirty="0"/>
              <a:t>Enter</a:t>
            </a:r>
            <a:r>
              <a:rPr spc="-275" dirty="0"/>
              <a:t> </a:t>
            </a:r>
            <a:r>
              <a:rPr spc="-120" dirty="0"/>
              <a:t>UIC/Verification</a:t>
            </a:r>
            <a:r>
              <a:rPr spc="-300" dirty="0"/>
              <a:t> </a:t>
            </a:r>
            <a:r>
              <a:rPr spc="-285" dirty="0"/>
              <a:t>Code</a:t>
            </a:r>
            <a:r>
              <a:rPr dirty="0"/>
              <a:t>	</a:t>
            </a:r>
          </a:p>
        </p:txBody>
      </p:sp>
      <p:sp>
        <p:nvSpPr>
          <p:cNvPr id="6" name="object 6"/>
          <p:cNvSpPr/>
          <p:nvPr/>
        </p:nvSpPr>
        <p:spPr>
          <a:xfrm>
            <a:off x="1024318" y="2252874"/>
            <a:ext cx="523240" cy="522605"/>
          </a:xfrm>
          <a:custGeom>
            <a:avLst/>
            <a:gdLst/>
            <a:ahLst/>
            <a:cxnLst/>
            <a:rect l="l" t="t" r="r" b="b"/>
            <a:pathLst>
              <a:path w="523240" h="522605">
                <a:moveTo>
                  <a:pt x="261587" y="0"/>
                </a:moveTo>
                <a:lnTo>
                  <a:pt x="214566" y="4206"/>
                </a:lnTo>
                <a:lnTo>
                  <a:pt x="170311" y="16334"/>
                </a:lnTo>
                <a:lnTo>
                  <a:pt x="129559" y="35647"/>
                </a:lnTo>
                <a:lnTo>
                  <a:pt x="93049"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40" h="522605">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sp>
        <p:nvSpPr>
          <p:cNvPr id="7" name="object 7"/>
          <p:cNvSpPr/>
          <p:nvPr/>
        </p:nvSpPr>
        <p:spPr>
          <a:xfrm>
            <a:off x="1872488" y="6000496"/>
            <a:ext cx="11806555" cy="12700"/>
          </a:xfrm>
          <a:custGeom>
            <a:avLst/>
            <a:gdLst/>
            <a:ahLst/>
            <a:cxnLst/>
            <a:rect l="l" t="t" r="r" b="b"/>
            <a:pathLst>
              <a:path w="11806555" h="12700">
                <a:moveTo>
                  <a:pt x="11806427" y="0"/>
                </a:moveTo>
                <a:lnTo>
                  <a:pt x="0" y="0"/>
                </a:lnTo>
                <a:lnTo>
                  <a:pt x="0" y="12191"/>
                </a:lnTo>
                <a:lnTo>
                  <a:pt x="11806427" y="12191"/>
                </a:lnTo>
                <a:lnTo>
                  <a:pt x="11806427" y="0"/>
                </a:lnTo>
                <a:close/>
              </a:path>
            </a:pathLst>
          </a:custGeom>
          <a:solidFill>
            <a:srgbClr val="0000FF"/>
          </a:solidFill>
        </p:spPr>
        <p:txBody>
          <a:bodyPr wrap="square" lIns="0" tIns="0" rIns="0" bIns="0" rtlCol="0"/>
          <a:lstStyle/>
          <a:p>
            <a:endParaRPr/>
          </a:p>
        </p:txBody>
      </p:sp>
      <p:sp>
        <p:nvSpPr>
          <p:cNvPr id="8" name="object 8"/>
          <p:cNvSpPr txBox="1"/>
          <p:nvPr/>
        </p:nvSpPr>
        <p:spPr>
          <a:xfrm>
            <a:off x="1016000" y="2187955"/>
            <a:ext cx="12747625" cy="3715761"/>
          </a:xfrm>
          <a:prstGeom prst="rect">
            <a:avLst/>
          </a:prstGeom>
        </p:spPr>
        <p:txBody>
          <a:bodyPr vert="horz" wrap="square" lIns="0" tIns="12065" rIns="0" bIns="0" rtlCol="0">
            <a:spAutoFit/>
          </a:bodyPr>
          <a:lstStyle/>
          <a:p>
            <a:pPr marL="856615">
              <a:lnSpc>
                <a:spcPct val="100000"/>
              </a:lnSpc>
              <a:spcBef>
                <a:spcPts val="95"/>
              </a:spcBef>
            </a:pPr>
            <a:r>
              <a:rPr sz="4000" b="1" dirty="0">
                <a:solidFill>
                  <a:srgbClr val="0000FF"/>
                </a:solidFill>
                <a:latin typeface="Arial" panose="020B0604020202020204" pitchFamily="34" charset="0"/>
                <a:cs typeface="Arial" panose="020B0604020202020204" pitchFamily="34" charset="0"/>
                <a:hlinkClick r:id="rId3"/>
              </a:rPr>
              <a:t>https://logistics-ei.ncbfaa.org/completion-code</a:t>
            </a:r>
            <a:endParaRPr sz="4000" b="1" dirty="0">
              <a:latin typeface="Arial" panose="020B0604020202020204" pitchFamily="34" charset="0"/>
              <a:cs typeface="Arial" panose="020B0604020202020204" pitchFamily="34" charset="0"/>
            </a:endParaRPr>
          </a:p>
          <a:p>
            <a:pPr>
              <a:lnSpc>
                <a:spcPct val="100000"/>
              </a:lnSpc>
            </a:pPr>
            <a:endParaRPr sz="4000" b="1" dirty="0">
              <a:latin typeface="Arial" panose="020B0604020202020204" pitchFamily="34" charset="0"/>
              <a:cs typeface="Arial" panose="020B0604020202020204" pitchFamily="34" charset="0"/>
            </a:endParaRPr>
          </a:p>
          <a:p>
            <a:pPr>
              <a:lnSpc>
                <a:spcPct val="100000"/>
              </a:lnSpc>
              <a:spcBef>
                <a:spcPts val="395"/>
              </a:spcBef>
            </a:pPr>
            <a:endParaRPr sz="4000" b="1" dirty="0">
              <a:latin typeface="Arial" panose="020B0604020202020204" pitchFamily="34" charset="0"/>
              <a:cs typeface="Arial" panose="020B0604020202020204" pitchFamily="34" charset="0"/>
            </a:endParaRPr>
          </a:p>
          <a:p>
            <a:pPr marL="12700">
              <a:lnSpc>
                <a:spcPct val="100000"/>
              </a:lnSpc>
            </a:pPr>
            <a:r>
              <a:rPr sz="4400" b="1" dirty="0">
                <a:solidFill>
                  <a:srgbClr val="0C154B"/>
                </a:solidFill>
                <a:latin typeface="Arial Black" panose="020B0A04020102020204" pitchFamily="34" charset="0"/>
                <a:cs typeface="Arial" panose="020B0604020202020204" pitchFamily="34" charset="0"/>
              </a:rPr>
              <a:t>How to Check Your Transcript</a:t>
            </a:r>
            <a:endParaRPr sz="4400" b="1" dirty="0">
              <a:latin typeface="Arial Black" panose="020B0A04020102020204" pitchFamily="34" charset="0"/>
              <a:cs typeface="Arial" panose="020B0604020202020204" pitchFamily="34" charset="0"/>
            </a:endParaRPr>
          </a:p>
          <a:p>
            <a:pPr marL="856615">
              <a:lnSpc>
                <a:spcPct val="100000"/>
              </a:lnSpc>
              <a:spcBef>
                <a:spcPts val="3984"/>
              </a:spcBef>
            </a:pPr>
            <a:r>
              <a:rPr sz="4000" b="1" dirty="0">
                <a:solidFill>
                  <a:srgbClr val="0000FF"/>
                </a:solidFill>
                <a:latin typeface="Arial" panose="020B0604020202020204" pitchFamily="34" charset="0"/>
                <a:cs typeface="Arial" panose="020B0604020202020204" pitchFamily="34" charset="0"/>
                <a:hlinkClick r:id="rId4"/>
              </a:rPr>
              <a:t>https://logistics-ei.ncbfaa.org/transcript-check</a:t>
            </a:r>
            <a:endParaRPr sz="4000" b="1" dirty="0">
              <a:latin typeface="Arial" panose="020B0604020202020204" pitchFamily="34" charset="0"/>
              <a:cs typeface="Arial" panose="020B0604020202020204" pitchFamily="34" charset="0"/>
            </a:endParaRPr>
          </a:p>
        </p:txBody>
      </p:sp>
      <p:sp>
        <p:nvSpPr>
          <p:cNvPr id="10" name="object 10"/>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9" name="object 9"/>
          <p:cNvSpPr txBox="1"/>
          <p:nvPr/>
        </p:nvSpPr>
        <p:spPr>
          <a:xfrm>
            <a:off x="1374139" y="7291578"/>
            <a:ext cx="12388850" cy="878840"/>
          </a:xfrm>
          <a:prstGeom prst="rect">
            <a:avLst/>
          </a:prstGeom>
        </p:spPr>
        <p:txBody>
          <a:bodyPr vert="horz" wrap="square" lIns="0" tIns="12065" rIns="0" bIns="0" rtlCol="0">
            <a:spAutoFit/>
          </a:bodyPr>
          <a:lstStyle/>
          <a:p>
            <a:pPr marL="12700" marR="5080">
              <a:lnSpc>
                <a:spcPct val="100000"/>
              </a:lnSpc>
              <a:spcBef>
                <a:spcPts val="95"/>
              </a:spcBef>
              <a:tabLst>
                <a:tab pos="2166620" algn="l"/>
              </a:tabLst>
            </a:pPr>
            <a:r>
              <a:rPr sz="2800" b="1" i="1" spc="125" dirty="0">
                <a:latin typeface="Calibri"/>
                <a:cs typeface="Calibri"/>
              </a:rPr>
              <a:t>Please</a:t>
            </a:r>
            <a:r>
              <a:rPr sz="2800" b="1" i="1" spc="100" dirty="0">
                <a:latin typeface="Calibri"/>
                <a:cs typeface="Calibri"/>
              </a:rPr>
              <a:t> </a:t>
            </a:r>
            <a:r>
              <a:rPr sz="2800" b="1" i="1" spc="70" dirty="0">
                <a:latin typeface="Calibri"/>
                <a:cs typeface="Calibri"/>
              </a:rPr>
              <a:t>note:</a:t>
            </a:r>
            <a:r>
              <a:rPr sz="2800" b="1" i="1" dirty="0">
                <a:latin typeface="Calibri"/>
                <a:cs typeface="Calibri"/>
              </a:rPr>
              <a:t>	</a:t>
            </a:r>
            <a:r>
              <a:rPr sz="2800" b="1" i="1" spc="110" dirty="0">
                <a:latin typeface="Calibri"/>
                <a:cs typeface="Calibri"/>
              </a:rPr>
              <a:t>Use</a:t>
            </a:r>
            <a:r>
              <a:rPr sz="2800" b="1" i="1" spc="90" dirty="0">
                <a:latin typeface="Calibri"/>
                <a:cs typeface="Calibri"/>
              </a:rPr>
              <a:t> of</a:t>
            </a:r>
            <a:r>
              <a:rPr sz="2800" b="1" i="1" spc="125" dirty="0">
                <a:latin typeface="Calibri"/>
                <a:cs typeface="Calibri"/>
              </a:rPr>
              <a:t> </a:t>
            </a:r>
            <a:r>
              <a:rPr sz="2800" b="1" i="1" spc="100" dirty="0">
                <a:latin typeface="Calibri"/>
                <a:cs typeface="Calibri"/>
              </a:rPr>
              <a:t>LogisticsEI</a:t>
            </a:r>
            <a:r>
              <a:rPr sz="2800" b="1" i="1" spc="175" dirty="0">
                <a:latin typeface="Calibri"/>
                <a:cs typeface="Calibri"/>
              </a:rPr>
              <a:t> </a:t>
            </a:r>
            <a:r>
              <a:rPr sz="2800" b="1" i="1" spc="80" dirty="0">
                <a:latin typeface="Calibri"/>
                <a:cs typeface="Calibri"/>
              </a:rPr>
              <a:t>to</a:t>
            </a:r>
            <a:r>
              <a:rPr sz="2800" b="1" i="1" spc="105" dirty="0">
                <a:latin typeface="Calibri"/>
                <a:cs typeface="Calibri"/>
              </a:rPr>
              <a:t> </a:t>
            </a:r>
            <a:r>
              <a:rPr sz="2800" b="1" i="1" spc="110" dirty="0">
                <a:latin typeface="Calibri"/>
                <a:cs typeface="Calibri"/>
              </a:rPr>
              <a:t>track</a:t>
            </a:r>
            <a:r>
              <a:rPr sz="2800" b="1" i="1" spc="125" dirty="0">
                <a:latin typeface="Calibri"/>
                <a:cs typeface="Calibri"/>
              </a:rPr>
              <a:t> </a:t>
            </a:r>
            <a:r>
              <a:rPr sz="2800" b="1" i="1" spc="175" dirty="0">
                <a:latin typeface="Calibri"/>
                <a:cs typeface="Calibri"/>
              </a:rPr>
              <a:t>LCB</a:t>
            </a:r>
            <a:r>
              <a:rPr sz="2800" b="1" i="1" spc="105" dirty="0">
                <a:latin typeface="Calibri"/>
                <a:cs typeface="Calibri"/>
              </a:rPr>
              <a:t> </a:t>
            </a:r>
            <a:r>
              <a:rPr sz="2800" b="1" i="1" spc="110" dirty="0">
                <a:latin typeface="Calibri"/>
                <a:cs typeface="Calibri"/>
              </a:rPr>
              <a:t>continuing</a:t>
            </a:r>
            <a:r>
              <a:rPr sz="2800" b="1" i="1" spc="120" dirty="0">
                <a:latin typeface="Calibri"/>
                <a:cs typeface="Calibri"/>
              </a:rPr>
              <a:t> education</a:t>
            </a:r>
            <a:r>
              <a:rPr sz="2800" b="1" i="1" spc="114" dirty="0">
                <a:latin typeface="Calibri"/>
                <a:cs typeface="Calibri"/>
              </a:rPr>
              <a:t> </a:t>
            </a:r>
            <a:r>
              <a:rPr sz="2800" b="1" i="1" spc="120" dirty="0">
                <a:latin typeface="Calibri"/>
                <a:cs typeface="Calibri"/>
              </a:rPr>
              <a:t>credits</a:t>
            </a:r>
            <a:r>
              <a:rPr sz="2800" b="1" i="1" spc="110" dirty="0">
                <a:latin typeface="Calibri"/>
                <a:cs typeface="Calibri"/>
              </a:rPr>
              <a:t> is </a:t>
            </a:r>
            <a:r>
              <a:rPr sz="2800" b="1" i="1" spc="80" dirty="0">
                <a:latin typeface="Calibri"/>
                <a:cs typeface="Calibri"/>
              </a:rPr>
              <a:t>a </a:t>
            </a:r>
            <a:r>
              <a:rPr sz="2800" b="1" i="1" spc="95" dirty="0">
                <a:latin typeface="Calibri"/>
                <a:cs typeface="Calibri"/>
              </a:rPr>
              <a:t>benefit </a:t>
            </a:r>
            <a:r>
              <a:rPr sz="2800" b="1" i="1" spc="110" dirty="0">
                <a:latin typeface="Calibri"/>
                <a:cs typeface="Calibri"/>
              </a:rPr>
              <a:t>afforded</a:t>
            </a:r>
            <a:r>
              <a:rPr sz="2800" b="1" i="1" spc="120" dirty="0">
                <a:latin typeface="Calibri"/>
                <a:cs typeface="Calibri"/>
              </a:rPr>
              <a:t> </a:t>
            </a:r>
            <a:r>
              <a:rPr sz="2800" b="1" i="1" spc="80" dirty="0">
                <a:latin typeface="Calibri"/>
                <a:cs typeface="Calibri"/>
              </a:rPr>
              <a:t>to</a:t>
            </a:r>
            <a:r>
              <a:rPr sz="2800" b="1" i="1" spc="114" dirty="0">
                <a:latin typeface="Calibri"/>
                <a:cs typeface="Calibri"/>
              </a:rPr>
              <a:t> </a:t>
            </a:r>
            <a:r>
              <a:rPr sz="2800" b="1" i="1" spc="125" dirty="0">
                <a:latin typeface="Calibri"/>
                <a:cs typeface="Calibri"/>
              </a:rPr>
              <a:t>NEI</a:t>
            </a:r>
            <a:r>
              <a:rPr sz="2800" b="1" i="1" spc="105" dirty="0">
                <a:latin typeface="Calibri"/>
                <a:cs typeface="Calibri"/>
              </a:rPr>
              <a:t> CCS/MCS</a:t>
            </a:r>
            <a:r>
              <a:rPr sz="2800" b="1" i="1" spc="95" dirty="0">
                <a:latin typeface="Calibri"/>
                <a:cs typeface="Calibri"/>
              </a:rPr>
              <a:t> </a:t>
            </a:r>
            <a:r>
              <a:rPr sz="2800" b="1" i="1" spc="145" dirty="0">
                <a:latin typeface="Calibri"/>
                <a:cs typeface="Calibri"/>
              </a:rPr>
              <a:t>and</a:t>
            </a:r>
            <a:r>
              <a:rPr sz="2800" b="1" i="1" spc="114" dirty="0">
                <a:latin typeface="Calibri"/>
                <a:cs typeface="Calibri"/>
              </a:rPr>
              <a:t> </a:t>
            </a:r>
            <a:r>
              <a:rPr sz="2800" b="1" i="1" spc="65" dirty="0">
                <a:latin typeface="Calibri"/>
                <a:cs typeface="Calibri"/>
              </a:rPr>
              <a:t>CES/MES</a:t>
            </a:r>
            <a:r>
              <a:rPr sz="2800" b="1" i="1" spc="125" dirty="0">
                <a:latin typeface="Calibri"/>
                <a:cs typeface="Calibri"/>
              </a:rPr>
              <a:t> </a:t>
            </a:r>
            <a:r>
              <a:rPr sz="2800" b="1" i="1" spc="110" dirty="0">
                <a:latin typeface="Calibri"/>
                <a:cs typeface="Calibri"/>
              </a:rPr>
              <a:t>designees</a:t>
            </a:r>
            <a:r>
              <a:rPr sz="2800" b="1" i="1" spc="95" dirty="0">
                <a:latin typeface="Calibri"/>
                <a:cs typeface="Calibri"/>
              </a:rPr>
              <a:t> ONLY.</a:t>
            </a:r>
            <a:endParaRPr sz="280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529" y="2318025"/>
            <a:ext cx="523240" cy="522605"/>
          </a:xfrm>
          <a:custGeom>
            <a:avLst/>
            <a:gdLst/>
            <a:ahLst/>
            <a:cxnLst/>
            <a:rect l="l" t="t" r="r" b="b"/>
            <a:pathLst>
              <a:path w="523239" h="522605">
                <a:moveTo>
                  <a:pt x="261587" y="0"/>
                </a:moveTo>
                <a:lnTo>
                  <a:pt x="214566" y="4206"/>
                </a:lnTo>
                <a:lnTo>
                  <a:pt x="170311" y="16334"/>
                </a:lnTo>
                <a:lnTo>
                  <a:pt x="129559" y="35647"/>
                </a:lnTo>
                <a:lnTo>
                  <a:pt x="93049"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39" h="522605">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txBox="1"/>
          <p:nvPr/>
        </p:nvSpPr>
        <p:spPr>
          <a:xfrm>
            <a:off x="1761235" y="2253233"/>
            <a:ext cx="13769975" cy="6125210"/>
          </a:xfrm>
          <a:prstGeom prst="rect">
            <a:avLst/>
          </a:prstGeom>
        </p:spPr>
        <p:txBody>
          <a:bodyPr vert="horz" wrap="square" lIns="0" tIns="12065" rIns="0" bIns="0" rtlCol="0">
            <a:spAutoFit/>
          </a:bodyPr>
          <a:lstStyle/>
          <a:p>
            <a:pPr marL="85090">
              <a:lnSpc>
                <a:spcPct val="100000"/>
              </a:lnSpc>
              <a:spcBef>
                <a:spcPts val="95"/>
              </a:spcBef>
            </a:pPr>
            <a:r>
              <a:rPr sz="4000" b="1" dirty="0">
                <a:solidFill>
                  <a:srgbClr val="0C154B"/>
                </a:solidFill>
                <a:latin typeface="Arial" panose="020B0604020202020204" pitchFamily="34" charset="0"/>
                <a:cs typeface="Arial" panose="020B0604020202020204" pitchFamily="34" charset="0"/>
              </a:rPr>
              <a:t>Accreditor</a:t>
            </a:r>
            <a:endParaRPr sz="4000" b="1" dirty="0">
              <a:latin typeface="Arial" panose="020B0604020202020204" pitchFamily="34" charset="0"/>
              <a:cs typeface="Arial" panose="020B0604020202020204" pitchFamily="34" charset="0"/>
            </a:endParaRPr>
          </a:p>
          <a:p>
            <a:pPr marL="354965" indent="-342265">
              <a:lnSpc>
                <a:spcPct val="100000"/>
              </a:lnSpc>
              <a:spcBef>
                <a:spcPts val="4460"/>
              </a:spcBef>
              <a:buFont typeface="Symbol"/>
              <a:buChar char=""/>
              <a:tabLst>
                <a:tab pos="354965" algn="l"/>
              </a:tabLst>
            </a:pPr>
            <a:r>
              <a:rPr sz="3200" b="1" dirty="0">
                <a:latin typeface="Arial" panose="020B0604020202020204" pitchFamily="34" charset="0"/>
                <a:cs typeface="Arial" panose="020B0604020202020204" pitchFamily="34" charset="0"/>
              </a:rPr>
              <a:t>The title of the qualifying continuing broker education accredited;</a:t>
            </a:r>
          </a:p>
          <a:p>
            <a:pPr marL="355600" marR="994410" indent="-342900">
              <a:lnSpc>
                <a:spcPct val="100000"/>
              </a:lnSpc>
              <a:spcBef>
                <a:spcPts val="710"/>
              </a:spcBef>
              <a:buFont typeface="Symbol"/>
              <a:buChar char=""/>
              <a:tabLst>
                <a:tab pos="355600" algn="l"/>
              </a:tabLst>
            </a:pPr>
            <a:r>
              <a:rPr sz="3200" b="1" dirty="0">
                <a:latin typeface="Arial" panose="020B0604020202020204" pitchFamily="34" charset="0"/>
                <a:cs typeface="Arial" panose="020B0604020202020204" pitchFamily="34" charset="0"/>
              </a:rPr>
              <a:t>The name of the provider or host of the qualifying continuing broker education;</a:t>
            </a:r>
          </a:p>
          <a:p>
            <a:pPr marL="354965" indent="-342265">
              <a:lnSpc>
                <a:spcPct val="100000"/>
              </a:lnSpc>
              <a:spcBef>
                <a:spcPts val="700"/>
              </a:spcBef>
              <a:buFont typeface="Symbol"/>
              <a:buChar char=""/>
              <a:tabLst>
                <a:tab pos="354965" algn="l"/>
              </a:tabLst>
            </a:pPr>
            <a:r>
              <a:rPr sz="3200" b="1" dirty="0">
                <a:latin typeface="Arial" panose="020B0604020202020204" pitchFamily="34" charset="0"/>
                <a:cs typeface="Arial" panose="020B0604020202020204" pitchFamily="34" charset="0"/>
              </a:rPr>
              <a:t>The date(s), if applicable;</a:t>
            </a:r>
          </a:p>
          <a:p>
            <a:pPr marL="354965" indent="-342265">
              <a:lnSpc>
                <a:spcPct val="100000"/>
              </a:lnSpc>
              <a:spcBef>
                <a:spcPts val="695"/>
              </a:spcBef>
              <a:buFont typeface="Symbol"/>
              <a:buChar char=""/>
              <a:tabLst>
                <a:tab pos="354965" algn="l"/>
              </a:tabLst>
            </a:pPr>
            <a:r>
              <a:rPr sz="3200" b="1" dirty="0">
                <a:latin typeface="Arial" panose="020B0604020202020204" pitchFamily="34" charset="0"/>
                <a:cs typeface="Arial" panose="020B0604020202020204" pitchFamily="34" charset="0"/>
              </a:rPr>
              <a:t>The number of continuing education credits awarded;</a:t>
            </a:r>
          </a:p>
          <a:p>
            <a:pPr marL="354965" indent="-342265">
              <a:lnSpc>
                <a:spcPct val="100000"/>
              </a:lnSpc>
              <a:spcBef>
                <a:spcPts val="710"/>
              </a:spcBef>
              <a:buFont typeface="Symbol"/>
              <a:buChar char=""/>
              <a:tabLst>
                <a:tab pos="354965" algn="l"/>
              </a:tabLst>
            </a:pPr>
            <a:r>
              <a:rPr sz="3200" b="1" dirty="0">
                <a:latin typeface="Arial" panose="020B0604020202020204" pitchFamily="34" charset="0"/>
                <a:cs typeface="Arial" panose="020B0604020202020204" pitchFamily="34" charset="0"/>
              </a:rPr>
              <a:t>The location of the qualifying continuing broker education; and</a:t>
            </a:r>
          </a:p>
          <a:p>
            <a:pPr marL="354965" indent="-342265">
              <a:lnSpc>
                <a:spcPct val="100000"/>
              </a:lnSpc>
              <a:spcBef>
                <a:spcPts val="695"/>
              </a:spcBef>
              <a:buFont typeface="Symbol"/>
              <a:buChar char=""/>
              <a:tabLst>
                <a:tab pos="354965" algn="l"/>
              </a:tabLst>
            </a:pPr>
            <a:r>
              <a:rPr sz="3200" b="1" dirty="0">
                <a:latin typeface="Arial" panose="020B0604020202020204" pitchFamily="34" charset="0"/>
                <a:cs typeface="Arial" panose="020B0604020202020204" pitchFamily="34" charset="0"/>
              </a:rPr>
              <a:t>Additional pdf documents submitted by the educational provider.</a:t>
            </a:r>
          </a:p>
          <a:p>
            <a:pPr marL="355600" marR="194945" indent="-342900">
              <a:lnSpc>
                <a:spcPct val="100000"/>
              </a:lnSpc>
              <a:spcBef>
                <a:spcPts val="695"/>
              </a:spcBef>
              <a:buFont typeface="Symbol"/>
              <a:buChar char=""/>
              <a:tabLst>
                <a:tab pos="355600" algn="l"/>
              </a:tabLst>
            </a:pPr>
            <a:r>
              <a:rPr sz="3200" b="1" dirty="0">
                <a:latin typeface="Arial" panose="020B0604020202020204" pitchFamily="34" charset="0"/>
                <a:cs typeface="Arial" panose="020B0604020202020204" pitchFamily="34" charset="0"/>
              </a:rPr>
              <a:t>Submission records received by accreditor must be retained for a period of 6 years.</a:t>
            </a:r>
          </a:p>
        </p:txBody>
      </p:sp>
      <p:sp>
        <p:nvSpPr>
          <p:cNvPr id="5" name="object 5"/>
          <p:cNvSpPr/>
          <p:nvPr/>
        </p:nvSpPr>
        <p:spPr>
          <a:xfrm>
            <a:off x="1796923" y="3026792"/>
            <a:ext cx="6576059" cy="45720"/>
          </a:xfrm>
          <a:custGeom>
            <a:avLst/>
            <a:gdLst/>
            <a:ahLst/>
            <a:cxnLst/>
            <a:rect l="l" t="t" r="r" b="b"/>
            <a:pathLst>
              <a:path w="6576059" h="45719">
                <a:moveTo>
                  <a:pt x="6575806" y="0"/>
                </a:moveTo>
                <a:lnTo>
                  <a:pt x="0" y="0"/>
                </a:lnTo>
                <a:lnTo>
                  <a:pt x="0" y="45718"/>
                </a:lnTo>
                <a:lnTo>
                  <a:pt x="6575806" y="45718"/>
                </a:lnTo>
                <a:lnTo>
                  <a:pt x="6575806" y="0"/>
                </a:lnTo>
                <a:close/>
              </a:path>
            </a:pathLst>
          </a:custGeom>
          <a:solidFill>
            <a:srgbClr val="0C154B"/>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0" dirty="0"/>
              <a:t>Recordkeeping</a:t>
            </a:r>
            <a:r>
              <a:rPr dirty="0"/>
              <a:t>	</a:t>
            </a:r>
          </a:p>
        </p:txBody>
      </p:sp>
      <p:sp>
        <p:nvSpPr>
          <p:cNvPr id="7" name="object 7"/>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529" y="2441850"/>
            <a:ext cx="523240" cy="522605"/>
          </a:xfrm>
          <a:custGeom>
            <a:avLst/>
            <a:gdLst/>
            <a:ahLst/>
            <a:cxnLst/>
            <a:rect l="l" t="t" r="r" b="b"/>
            <a:pathLst>
              <a:path w="523239" h="522605">
                <a:moveTo>
                  <a:pt x="261587" y="0"/>
                </a:moveTo>
                <a:lnTo>
                  <a:pt x="214566" y="4206"/>
                </a:lnTo>
                <a:lnTo>
                  <a:pt x="170311" y="16334"/>
                </a:lnTo>
                <a:lnTo>
                  <a:pt x="129559" y="35647"/>
                </a:lnTo>
                <a:lnTo>
                  <a:pt x="93049" y="61407"/>
                </a:lnTo>
                <a:lnTo>
                  <a:pt x="61522" y="92877"/>
                </a:lnTo>
                <a:lnTo>
                  <a:pt x="35714" y="129321"/>
                </a:lnTo>
                <a:lnTo>
                  <a:pt x="16365" y="170000"/>
                </a:lnTo>
                <a:lnTo>
                  <a:pt x="4214" y="214178"/>
                </a:lnTo>
                <a:lnTo>
                  <a:pt x="0" y="261118"/>
                </a:lnTo>
                <a:lnTo>
                  <a:pt x="4214" y="308052"/>
                </a:lnTo>
                <a:lnTo>
                  <a:pt x="16365" y="352226"/>
                </a:lnTo>
                <a:lnTo>
                  <a:pt x="35714" y="392903"/>
                </a:lnTo>
                <a:lnTo>
                  <a:pt x="61522" y="429346"/>
                </a:lnTo>
                <a:lnTo>
                  <a:pt x="93050" y="460817"/>
                </a:lnTo>
                <a:lnTo>
                  <a:pt x="129559" y="486578"/>
                </a:lnTo>
                <a:lnTo>
                  <a:pt x="170311" y="505892"/>
                </a:lnTo>
                <a:lnTo>
                  <a:pt x="214566" y="518021"/>
                </a:lnTo>
                <a:lnTo>
                  <a:pt x="261587" y="522228"/>
                </a:lnTo>
                <a:lnTo>
                  <a:pt x="308605" y="518021"/>
                </a:lnTo>
                <a:lnTo>
                  <a:pt x="352859" y="505892"/>
                </a:lnTo>
                <a:lnTo>
                  <a:pt x="393611" y="486578"/>
                </a:lnTo>
                <a:lnTo>
                  <a:pt x="430120" y="460817"/>
                </a:lnTo>
                <a:lnTo>
                  <a:pt x="461649" y="429346"/>
                </a:lnTo>
                <a:lnTo>
                  <a:pt x="487457" y="392904"/>
                </a:lnTo>
                <a:lnTo>
                  <a:pt x="487973" y="391819"/>
                </a:lnTo>
                <a:lnTo>
                  <a:pt x="287854" y="391819"/>
                </a:lnTo>
                <a:lnTo>
                  <a:pt x="278005" y="389947"/>
                </a:lnTo>
                <a:lnTo>
                  <a:pt x="269325" y="384247"/>
                </a:lnTo>
                <a:lnTo>
                  <a:pt x="269173" y="384096"/>
                </a:lnTo>
                <a:lnTo>
                  <a:pt x="263386" y="375482"/>
                </a:lnTo>
                <a:lnTo>
                  <a:pt x="261429" y="365664"/>
                </a:lnTo>
                <a:lnTo>
                  <a:pt x="263305" y="355830"/>
                </a:lnTo>
                <a:lnTo>
                  <a:pt x="269020" y="347168"/>
                </a:lnTo>
                <a:lnTo>
                  <a:pt x="329338" y="287230"/>
                </a:lnTo>
                <a:lnTo>
                  <a:pt x="130793" y="287230"/>
                </a:lnTo>
                <a:lnTo>
                  <a:pt x="104634" y="261118"/>
                </a:lnTo>
                <a:lnTo>
                  <a:pt x="106641" y="251195"/>
                </a:lnTo>
                <a:lnTo>
                  <a:pt x="106690" y="250952"/>
                </a:lnTo>
                <a:lnTo>
                  <a:pt x="112296" y="242652"/>
                </a:lnTo>
                <a:lnTo>
                  <a:pt x="120611" y="237057"/>
                </a:lnTo>
                <a:lnTo>
                  <a:pt x="130793" y="235006"/>
                </a:lnTo>
                <a:lnTo>
                  <a:pt x="329338" y="235006"/>
                </a:lnTo>
                <a:lnTo>
                  <a:pt x="269173" y="175210"/>
                </a:lnTo>
                <a:lnTo>
                  <a:pt x="263397" y="166531"/>
                </a:lnTo>
                <a:lnTo>
                  <a:pt x="261472" y="156663"/>
                </a:lnTo>
                <a:lnTo>
                  <a:pt x="263397" y="146798"/>
                </a:lnTo>
                <a:lnTo>
                  <a:pt x="269173" y="138131"/>
                </a:lnTo>
                <a:lnTo>
                  <a:pt x="277864" y="132366"/>
                </a:lnTo>
                <a:lnTo>
                  <a:pt x="287745" y="130445"/>
                </a:lnTo>
                <a:lnTo>
                  <a:pt x="487992" y="130445"/>
                </a:lnTo>
                <a:lnTo>
                  <a:pt x="487457" y="129321"/>
                </a:lnTo>
                <a:lnTo>
                  <a:pt x="461649" y="92878"/>
                </a:lnTo>
                <a:lnTo>
                  <a:pt x="430120" y="61407"/>
                </a:lnTo>
                <a:lnTo>
                  <a:pt x="393611" y="35647"/>
                </a:lnTo>
                <a:lnTo>
                  <a:pt x="352859" y="16334"/>
                </a:lnTo>
                <a:lnTo>
                  <a:pt x="308605" y="4206"/>
                </a:lnTo>
                <a:lnTo>
                  <a:pt x="261587" y="0"/>
                </a:lnTo>
                <a:close/>
              </a:path>
              <a:path w="523239" h="522605">
                <a:moveTo>
                  <a:pt x="487992" y="130445"/>
                </a:moveTo>
                <a:lnTo>
                  <a:pt x="287745" y="130445"/>
                </a:lnTo>
                <a:lnTo>
                  <a:pt x="297626" y="132366"/>
                </a:lnTo>
                <a:lnTo>
                  <a:pt x="306318" y="138131"/>
                </a:lnTo>
                <a:lnTo>
                  <a:pt x="411023" y="242652"/>
                </a:lnTo>
                <a:lnTo>
                  <a:pt x="413329" y="245060"/>
                </a:lnTo>
                <a:lnTo>
                  <a:pt x="415204" y="247975"/>
                </a:lnTo>
                <a:lnTo>
                  <a:pt x="416352" y="250952"/>
                </a:lnTo>
                <a:lnTo>
                  <a:pt x="419062" y="257550"/>
                </a:lnTo>
                <a:lnTo>
                  <a:pt x="419062" y="264665"/>
                </a:lnTo>
                <a:lnTo>
                  <a:pt x="416446" y="271041"/>
                </a:lnTo>
                <a:lnTo>
                  <a:pt x="415204" y="274240"/>
                </a:lnTo>
                <a:lnTo>
                  <a:pt x="413329" y="277155"/>
                </a:lnTo>
                <a:lnTo>
                  <a:pt x="410953" y="279658"/>
                </a:lnTo>
                <a:lnTo>
                  <a:pt x="306318" y="384096"/>
                </a:lnTo>
                <a:lnTo>
                  <a:pt x="297567" y="389947"/>
                </a:lnTo>
                <a:lnTo>
                  <a:pt x="297284" y="389947"/>
                </a:lnTo>
                <a:lnTo>
                  <a:pt x="287854" y="391819"/>
                </a:lnTo>
                <a:lnTo>
                  <a:pt x="487973" y="391819"/>
                </a:lnTo>
                <a:lnTo>
                  <a:pt x="506807" y="352226"/>
                </a:lnTo>
                <a:lnTo>
                  <a:pt x="518959" y="308052"/>
                </a:lnTo>
                <a:lnTo>
                  <a:pt x="523174" y="261119"/>
                </a:lnTo>
                <a:lnTo>
                  <a:pt x="518959" y="214179"/>
                </a:lnTo>
                <a:lnTo>
                  <a:pt x="506807" y="170001"/>
                </a:lnTo>
                <a:lnTo>
                  <a:pt x="487992" y="130445"/>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txBox="1"/>
          <p:nvPr/>
        </p:nvSpPr>
        <p:spPr>
          <a:xfrm>
            <a:off x="1824608" y="2376627"/>
            <a:ext cx="6991984" cy="5458289"/>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0C154B"/>
                </a:solidFill>
                <a:latin typeface="Arial" panose="020B0604020202020204" pitchFamily="34" charset="0"/>
                <a:cs typeface="Arial" panose="020B0604020202020204" pitchFamily="34" charset="0"/>
              </a:rPr>
              <a:t>Educational Provider</a:t>
            </a:r>
            <a:endParaRPr sz="4000" b="1" dirty="0">
              <a:latin typeface="Arial" panose="020B0604020202020204" pitchFamily="34" charset="0"/>
              <a:cs typeface="Arial" panose="020B0604020202020204" pitchFamily="34" charset="0"/>
            </a:endParaRPr>
          </a:p>
          <a:p>
            <a:pPr marL="355600" marR="5080" indent="-342900">
              <a:lnSpc>
                <a:spcPct val="108000"/>
              </a:lnSpc>
              <a:spcBef>
                <a:spcPts val="4155"/>
              </a:spcBef>
              <a:buFont typeface="Arial"/>
              <a:buChar char="•"/>
              <a:tabLst>
                <a:tab pos="355600" algn="l"/>
              </a:tabLst>
            </a:pPr>
            <a:r>
              <a:rPr sz="3200" b="1" dirty="0">
                <a:latin typeface="Arial" panose="020B0604020202020204" pitchFamily="34" charset="0"/>
                <a:cs typeface="Arial" panose="020B0604020202020204" pitchFamily="34" charset="0"/>
              </a:rPr>
              <a:t>Maintain their submission documentation return messages from the accreditors for 6 years.</a:t>
            </a:r>
          </a:p>
          <a:p>
            <a:pPr marL="355600" marR="23495" indent="-342900">
              <a:lnSpc>
                <a:spcPct val="108000"/>
              </a:lnSpc>
              <a:spcBef>
                <a:spcPts val="605"/>
              </a:spcBef>
              <a:buFont typeface="Arial"/>
              <a:buChar char="•"/>
              <a:tabLst>
                <a:tab pos="355600" algn="l"/>
              </a:tabLst>
            </a:pPr>
            <a:r>
              <a:rPr sz="3200" b="1" dirty="0">
                <a:latin typeface="Arial" panose="020B0604020202020204" pitchFamily="34" charset="0"/>
                <a:cs typeface="Arial" panose="020B0604020202020204" pitchFamily="34" charset="0"/>
              </a:rPr>
              <a:t>Maintain records of registration information and/or take attendance when activity occurs and keep this information for 6 years.</a:t>
            </a:r>
          </a:p>
        </p:txBody>
      </p:sp>
      <p:sp>
        <p:nvSpPr>
          <p:cNvPr id="5" name="object 5"/>
          <p:cNvSpPr/>
          <p:nvPr/>
        </p:nvSpPr>
        <p:spPr>
          <a:xfrm>
            <a:off x="1905000" y="3162301"/>
            <a:ext cx="6576059" cy="45720"/>
          </a:xfrm>
          <a:custGeom>
            <a:avLst/>
            <a:gdLst/>
            <a:ahLst/>
            <a:cxnLst/>
            <a:rect l="l" t="t" r="r" b="b"/>
            <a:pathLst>
              <a:path w="6576059" h="45719">
                <a:moveTo>
                  <a:pt x="6575806" y="0"/>
                </a:moveTo>
                <a:lnTo>
                  <a:pt x="0" y="0"/>
                </a:lnTo>
                <a:lnTo>
                  <a:pt x="0" y="45718"/>
                </a:lnTo>
                <a:lnTo>
                  <a:pt x="6575806" y="45718"/>
                </a:lnTo>
                <a:lnTo>
                  <a:pt x="6575806" y="0"/>
                </a:lnTo>
                <a:close/>
              </a:path>
            </a:pathLst>
          </a:custGeom>
          <a:solidFill>
            <a:srgbClr val="0C154B"/>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0" dirty="0"/>
              <a:t>Recordkeeping</a:t>
            </a:r>
            <a:r>
              <a:rPr dirty="0"/>
              <a:t>	</a:t>
            </a:r>
          </a:p>
        </p:txBody>
      </p:sp>
      <p:pic>
        <p:nvPicPr>
          <p:cNvPr id="7" name="object 7"/>
          <p:cNvPicPr/>
          <p:nvPr/>
        </p:nvPicPr>
        <p:blipFill>
          <a:blip r:embed="rId3" cstate="print"/>
          <a:stretch>
            <a:fillRect/>
          </a:stretch>
        </p:blipFill>
        <p:spPr>
          <a:xfrm>
            <a:off x="9906000" y="3102610"/>
            <a:ext cx="5654802" cy="3784854"/>
          </a:xfrm>
          <a:prstGeom prst="rect">
            <a:avLst/>
          </a:prstGeom>
        </p:spPr>
      </p:pic>
      <p:sp>
        <p:nvSpPr>
          <p:cNvPr id="8" name="object 8"/>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stretch>
              <a:fillRect/>
            </a:stretch>
          </p:blipFill>
          <p:spPr>
            <a:xfrm>
              <a:off x="0" y="4246969"/>
              <a:ext cx="18288000" cy="6040031"/>
            </a:xfrm>
            <a:prstGeom prst="rect">
              <a:avLst/>
            </a:prstGeom>
          </p:spPr>
        </p:pic>
        <p:pic>
          <p:nvPicPr>
            <p:cNvPr id="4" name="object 4"/>
            <p:cNvPicPr/>
            <p:nvPr/>
          </p:nvPicPr>
          <p:blipFill>
            <a:blip r:embed="rId3" cstate="print"/>
            <a:stretch>
              <a:fillRect/>
            </a:stretch>
          </p:blipFill>
          <p:spPr>
            <a:xfrm>
              <a:off x="0" y="0"/>
              <a:ext cx="18287999" cy="6207887"/>
            </a:xfrm>
            <a:prstGeom prst="rect">
              <a:avLst/>
            </a:prstGeom>
          </p:spPr>
        </p:pic>
      </p:grpSp>
      <p:sp>
        <p:nvSpPr>
          <p:cNvPr id="5" name="object 5"/>
          <p:cNvSpPr txBox="1">
            <a:spLocks noGrp="1"/>
          </p:cNvSpPr>
          <p:nvPr>
            <p:ph type="body" idx="1"/>
          </p:nvPr>
        </p:nvSpPr>
        <p:spPr>
          <a:prstGeom prst="rect">
            <a:avLst/>
          </a:prstGeom>
        </p:spPr>
        <p:txBody>
          <a:bodyPr vert="horz" wrap="square" lIns="0" tIns="12700" rIns="0" bIns="0" rtlCol="0">
            <a:spAutoFit/>
          </a:bodyPr>
          <a:lstStyle/>
          <a:p>
            <a:pPr marL="17780">
              <a:lnSpc>
                <a:spcPct val="100000"/>
              </a:lnSpc>
              <a:spcBef>
                <a:spcPts val="100"/>
              </a:spcBef>
            </a:pPr>
            <a:r>
              <a:rPr spc="-655" dirty="0"/>
              <a:t>Questions?</a:t>
            </a:r>
          </a:p>
        </p:txBody>
      </p:sp>
      <p:sp>
        <p:nvSpPr>
          <p:cNvPr id="6" name="object 6"/>
          <p:cNvSpPr txBox="1"/>
          <p:nvPr/>
        </p:nvSpPr>
        <p:spPr>
          <a:xfrm>
            <a:off x="3171189" y="5299710"/>
            <a:ext cx="10499725" cy="346441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FFFFFF"/>
                </a:solidFill>
                <a:latin typeface="Arial" panose="020B0604020202020204" pitchFamily="34" charset="0"/>
                <a:cs typeface="Arial" panose="020B0604020202020204" pitchFamily="34" charset="0"/>
              </a:rPr>
              <a:t>Are you a NEI Certified Customs Specialist, Master Customs Specialist, Certified Export Specialist, or Master Export Specialist designee?</a:t>
            </a:r>
            <a:endParaRPr sz="2800" b="1" dirty="0">
              <a:latin typeface="Arial" panose="020B0604020202020204" pitchFamily="34" charset="0"/>
              <a:cs typeface="Arial" panose="020B0604020202020204" pitchFamily="34" charset="0"/>
            </a:endParaRPr>
          </a:p>
          <a:p>
            <a:pPr marL="469900" marR="617220" indent="-457200">
              <a:lnSpc>
                <a:spcPct val="100000"/>
              </a:lnSpc>
              <a:spcBef>
                <a:spcPts val="3360"/>
              </a:spcBef>
              <a:buFont typeface="Wingdings"/>
              <a:buChar char=""/>
              <a:tabLst>
                <a:tab pos="469900" algn="l"/>
              </a:tabLst>
            </a:pPr>
            <a:r>
              <a:rPr sz="2800" b="1" dirty="0">
                <a:solidFill>
                  <a:srgbClr val="FFFFFF"/>
                </a:solidFill>
                <a:latin typeface="Arial" panose="020B0604020202020204" pitchFamily="34" charset="0"/>
                <a:cs typeface="Arial" panose="020B0604020202020204" pitchFamily="34" charset="0"/>
              </a:rPr>
              <a:t>The NEI as aligned its CE criteria with the LCB criteria because it just makes sense!</a:t>
            </a:r>
            <a:endParaRPr sz="2800" b="1" dirty="0">
              <a:latin typeface="Arial" panose="020B0604020202020204" pitchFamily="34" charset="0"/>
              <a:cs typeface="Arial" panose="020B0604020202020204" pitchFamily="34" charset="0"/>
            </a:endParaRPr>
          </a:p>
          <a:p>
            <a:pPr marL="469900" marR="257810" indent="-457200">
              <a:lnSpc>
                <a:spcPct val="100000"/>
              </a:lnSpc>
              <a:buFont typeface="Wingdings"/>
              <a:buChar char=""/>
              <a:tabLst>
                <a:tab pos="469900" algn="l"/>
              </a:tabLst>
            </a:pPr>
            <a:r>
              <a:rPr sz="2800" b="1" dirty="0">
                <a:solidFill>
                  <a:srgbClr val="FFFFFF"/>
                </a:solidFill>
                <a:latin typeface="Arial" panose="020B0604020202020204" pitchFamily="34" charset="0"/>
                <a:cs typeface="Arial" panose="020B0604020202020204" pitchFamily="34" charset="0"/>
              </a:rPr>
              <a:t>The renewal period for all designees is also aligned to a February 1 renewal date.</a:t>
            </a:r>
            <a:endParaRPr sz="2800" b="1"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184905" y="5143500"/>
            <a:ext cx="5620510" cy="2269109"/>
          </a:xfrm>
          <a:prstGeom prst="rect">
            <a:avLst/>
          </a:prstGeom>
        </p:spPr>
      </p:pic>
      <p:sp>
        <p:nvSpPr>
          <p:cNvPr id="3" name="object 3"/>
          <p:cNvSpPr txBox="1"/>
          <p:nvPr/>
        </p:nvSpPr>
        <p:spPr>
          <a:xfrm>
            <a:off x="3689096" y="7695056"/>
            <a:ext cx="4807585" cy="662940"/>
          </a:xfrm>
          <a:prstGeom prst="rect">
            <a:avLst/>
          </a:prstGeom>
        </p:spPr>
        <p:txBody>
          <a:bodyPr vert="horz" wrap="square" lIns="0" tIns="56515" rIns="0" bIns="0" rtlCol="0">
            <a:spAutoFit/>
          </a:bodyPr>
          <a:lstStyle/>
          <a:p>
            <a:pPr algn="ctr">
              <a:lnSpc>
                <a:spcPct val="100000"/>
              </a:lnSpc>
              <a:spcBef>
                <a:spcPts val="445"/>
              </a:spcBef>
            </a:pPr>
            <a:r>
              <a:rPr sz="1800" b="1" i="1" spc="-30" dirty="0">
                <a:solidFill>
                  <a:srgbClr val="035695"/>
                </a:solidFill>
                <a:latin typeface="Trebuchet MS"/>
                <a:cs typeface="Trebuchet MS"/>
              </a:rPr>
              <a:t>Partner</a:t>
            </a:r>
            <a:r>
              <a:rPr sz="1800" b="1" i="1" spc="-65" dirty="0">
                <a:solidFill>
                  <a:srgbClr val="035695"/>
                </a:solidFill>
                <a:latin typeface="Trebuchet MS"/>
                <a:cs typeface="Trebuchet MS"/>
              </a:rPr>
              <a:t> </a:t>
            </a:r>
            <a:r>
              <a:rPr sz="1800" b="1" i="1" spc="-45" dirty="0">
                <a:solidFill>
                  <a:srgbClr val="035695"/>
                </a:solidFill>
                <a:latin typeface="Trebuchet MS"/>
                <a:cs typeface="Trebuchet MS"/>
              </a:rPr>
              <a:t>Accreditor </a:t>
            </a:r>
            <a:r>
              <a:rPr sz="1800" b="1" i="1" spc="-60" dirty="0">
                <a:solidFill>
                  <a:srgbClr val="035695"/>
                </a:solidFill>
                <a:latin typeface="Trebuchet MS"/>
                <a:cs typeface="Trebuchet MS"/>
              </a:rPr>
              <a:t>for </a:t>
            </a:r>
            <a:r>
              <a:rPr sz="1800" b="1" i="1" spc="-55" dirty="0">
                <a:solidFill>
                  <a:srgbClr val="035695"/>
                </a:solidFill>
                <a:latin typeface="Trebuchet MS"/>
                <a:cs typeface="Trebuchet MS"/>
              </a:rPr>
              <a:t>CBP’s</a:t>
            </a:r>
            <a:r>
              <a:rPr sz="1800" b="1" i="1" spc="-60" dirty="0">
                <a:solidFill>
                  <a:srgbClr val="035695"/>
                </a:solidFill>
                <a:latin typeface="Trebuchet MS"/>
                <a:cs typeface="Trebuchet MS"/>
              </a:rPr>
              <a:t> </a:t>
            </a:r>
            <a:r>
              <a:rPr sz="1800" b="1" i="1" dirty="0">
                <a:solidFill>
                  <a:srgbClr val="035695"/>
                </a:solidFill>
                <a:latin typeface="Trebuchet MS"/>
                <a:cs typeface="Trebuchet MS"/>
              </a:rPr>
              <a:t>Customs</a:t>
            </a:r>
            <a:r>
              <a:rPr sz="1800" b="1" i="1" spc="-75" dirty="0">
                <a:solidFill>
                  <a:srgbClr val="035695"/>
                </a:solidFill>
                <a:latin typeface="Trebuchet MS"/>
                <a:cs typeface="Trebuchet MS"/>
              </a:rPr>
              <a:t> </a:t>
            </a:r>
            <a:r>
              <a:rPr sz="1800" b="1" i="1" spc="-10" dirty="0">
                <a:solidFill>
                  <a:srgbClr val="035695"/>
                </a:solidFill>
                <a:latin typeface="Trebuchet MS"/>
                <a:cs typeface="Trebuchet MS"/>
              </a:rPr>
              <a:t>Brokers</a:t>
            </a:r>
            <a:endParaRPr sz="1800">
              <a:latin typeface="Trebuchet MS"/>
              <a:cs typeface="Trebuchet MS"/>
            </a:endParaRPr>
          </a:p>
          <a:p>
            <a:pPr marL="5080" algn="ctr">
              <a:lnSpc>
                <a:spcPct val="100000"/>
              </a:lnSpc>
              <a:spcBef>
                <a:spcPts val="350"/>
              </a:spcBef>
            </a:pPr>
            <a:r>
              <a:rPr sz="1800" b="1" i="1" dirty="0">
                <a:solidFill>
                  <a:srgbClr val="035695"/>
                </a:solidFill>
                <a:latin typeface="Trebuchet MS"/>
                <a:cs typeface="Trebuchet MS"/>
              </a:rPr>
              <a:t>Continuing</a:t>
            </a:r>
            <a:r>
              <a:rPr sz="1800" b="1" i="1" spc="-110" dirty="0">
                <a:solidFill>
                  <a:srgbClr val="035695"/>
                </a:solidFill>
                <a:latin typeface="Trebuchet MS"/>
                <a:cs typeface="Trebuchet MS"/>
              </a:rPr>
              <a:t> </a:t>
            </a:r>
            <a:r>
              <a:rPr sz="1800" b="1" i="1" spc="-25" dirty="0">
                <a:solidFill>
                  <a:srgbClr val="035695"/>
                </a:solidFill>
                <a:latin typeface="Trebuchet MS"/>
                <a:cs typeface="Trebuchet MS"/>
              </a:rPr>
              <a:t>Education</a:t>
            </a:r>
            <a:r>
              <a:rPr sz="1800" b="1" i="1" spc="-100" dirty="0">
                <a:solidFill>
                  <a:srgbClr val="035695"/>
                </a:solidFill>
                <a:latin typeface="Trebuchet MS"/>
                <a:cs typeface="Trebuchet MS"/>
              </a:rPr>
              <a:t> </a:t>
            </a:r>
            <a:r>
              <a:rPr sz="1800" b="1" i="1" spc="-10" dirty="0">
                <a:solidFill>
                  <a:srgbClr val="035695"/>
                </a:solidFill>
                <a:latin typeface="Trebuchet MS"/>
                <a:cs typeface="Trebuchet MS"/>
              </a:rPr>
              <a:t>Program</a:t>
            </a:r>
            <a:endParaRPr sz="1800">
              <a:latin typeface="Trebuchet MS"/>
              <a:cs typeface="Trebuchet MS"/>
            </a:endParaRPr>
          </a:p>
        </p:txBody>
      </p:sp>
      <p:grpSp>
        <p:nvGrpSpPr>
          <p:cNvPr id="4" name="object 4"/>
          <p:cNvGrpSpPr/>
          <p:nvPr/>
        </p:nvGrpSpPr>
        <p:grpSpPr>
          <a:xfrm>
            <a:off x="12076810" y="5146421"/>
            <a:ext cx="2851785" cy="2851785"/>
            <a:chOff x="12076810" y="5146421"/>
            <a:chExt cx="2851785" cy="2851785"/>
          </a:xfrm>
        </p:grpSpPr>
        <p:sp>
          <p:nvSpPr>
            <p:cNvPr id="5" name="object 5"/>
            <p:cNvSpPr/>
            <p:nvPr/>
          </p:nvSpPr>
          <p:spPr>
            <a:xfrm>
              <a:off x="12076810" y="5146421"/>
              <a:ext cx="2851785" cy="2851785"/>
            </a:xfrm>
            <a:custGeom>
              <a:avLst/>
              <a:gdLst/>
              <a:ahLst/>
              <a:cxnLst/>
              <a:rect l="l" t="t" r="r" b="b"/>
              <a:pathLst>
                <a:path w="2851784" h="2851784">
                  <a:moveTo>
                    <a:pt x="2623185" y="0"/>
                  </a:moveTo>
                  <a:lnTo>
                    <a:pt x="228600" y="0"/>
                  </a:lnTo>
                  <a:lnTo>
                    <a:pt x="182533" y="4644"/>
                  </a:lnTo>
                  <a:lnTo>
                    <a:pt x="139624" y="17966"/>
                  </a:lnTo>
                  <a:lnTo>
                    <a:pt x="100793" y="39045"/>
                  </a:lnTo>
                  <a:lnTo>
                    <a:pt x="66960" y="66960"/>
                  </a:lnTo>
                  <a:lnTo>
                    <a:pt x="39045" y="100793"/>
                  </a:lnTo>
                  <a:lnTo>
                    <a:pt x="17966" y="139624"/>
                  </a:lnTo>
                  <a:lnTo>
                    <a:pt x="4644" y="182533"/>
                  </a:lnTo>
                  <a:lnTo>
                    <a:pt x="0" y="228600"/>
                  </a:lnTo>
                  <a:lnTo>
                    <a:pt x="0" y="2623185"/>
                  </a:lnTo>
                  <a:lnTo>
                    <a:pt x="4644" y="2669251"/>
                  </a:lnTo>
                  <a:lnTo>
                    <a:pt x="17966" y="2712160"/>
                  </a:lnTo>
                  <a:lnTo>
                    <a:pt x="39045" y="2750991"/>
                  </a:lnTo>
                  <a:lnTo>
                    <a:pt x="66960" y="2784824"/>
                  </a:lnTo>
                  <a:lnTo>
                    <a:pt x="100793" y="2812739"/>
                  </a:lnTo>
                  <a:lnTo>
                    <a:pt x="139624" y="2833818"/>
                  </a:lnTo>
                  <a:lnTo>
                    <a:pt x="182533" y="2847140"/>
                  </a:lnTo>
                  <a:lnTo>
                    <a:pt x="228600" y="2851785"/>
                  </a:lnTo>
                  <a:lnTo>
                    <a:pt x="2623185" y="2851785"/>
                  </a:lnTo>
                  <a:lnTo>
                    <a:pt x="2669251" y="2847140"/>
                  </a:lnTo>
                  <a:lnTo>
                    <a:pt x="2712160" y="2833818"/>
                  </a:lnTo>
                  <a:lnTo>
                    <a:pt x="2750991" y="2812739"/>
                  </a:lnTo>
                  <a:lnTo>
                    <a:pt x="2784824" y="2784824"/>
                  </a:lnTo>
                  <a:lnTo>
                    <a:pt x="2812739" y="2750991"/>
                  </a:lnTo>
                  <a:lnTo>
                    <a:pt x="2833818" y="2712160"/>
                  </a:lnTo>
                  <a:lnTo>
                    <a:pt x="2847140" y="2669251"/>
                  </a:lnTo>
                  <a:lnTo>
                    <a:pt x="2851785" y="2623185"/>
                  </a:lnTo>
                  <a:lnTo>
                    <a:pt x="2851785" y="228600"/>
                  </a:lnTo>
                  <a:lnTo>
                    <a:pt x="2847140" y="182533"/>
                  </a:lnTo>
                  <a:lnTo>
                    <a:pt x="2833818" y="139624"/>
                  </a:lnTo>
                  <a:lnTo>
                    <a:pt x="2812739" y="100793"/>
                  </a:lnTo>
                  <a:lnTo>
                    <a:pt x="2784824" y="66960"/>
                  </a:lnTo>
                  <a:lnTo>
                    <a:pt x="2750991" y="39045"/>
                  </a:lnTo>
                  <a:lnTo>
                    <a:pt x="2712160" y="17966"/>
                  </a:lnTo>
                  <a:lnTo>
                    <a:pt x="2669251" y="4644"/>
                  </a:lnTo>
                  <a:lnTo>
                    <a:pt x="2623185" y="0"/>
                  </a:lnTo>
                  <a:close/>
                </a:path>
              </a:pathLst>
            </a:custGeom>
            <a:solidFill>
              <a:srgbClr val="0C154B"/>
            </a:solidFill>
          </p:spPr>
          <p:txBody>
            <a:bodyPr wrap="square" lIns="0" tIns="0" rIns="0" bIns="0" rtlCol="0"/>
            <a:lstStyle/>
            <a:p>
              <a:endParaRPr/>
            </a:p>
          </p:txBody>
        </p:sp>
        <p:pic>
          <p:nvPicPr>
            <p:cNvPr id="6" name="object 6"/>
            <p:cNvPicPr/>
            <p:nvPr/>
          </p:nvPicPr>
          <p:blipFill>
            <a:blip r:embed="rId3" cstate="print"/>
            <a:stretch>
              <a:fillRect/>
            </a:stretch>
          </p:blipFill>
          <p:spPr>
            <a:xfrm>
              <a:off x="12245466" y="5315077"/>
              <a:ext cx="2514473" cy="2514473"/>
            </a:xfrm>
            <a:prstGeom prst="rect">
              <a:avLst/>
            </a:prstGeom>
          </p:spPr>
        </p:pic>
      </p:grpSp>
      <p:sp>
        <p:nvSpPr>
          <p:cNvPr id="7" name="object 7"/>
          <p:cNvSpPr txBox="1"/>
          <p:nvPr/>
        </p:nvSpPr>
        <p:spPr>
          <a:xfrm>
            <a:off x="11488673" y="8123935"/>
            <a:ext cx="4020820" cy="402590"/>
          </a:xfrm>
          <a:prstGeom prst="rect">
            <a:avLst/>
          </a:prstGeom>
        </p:spPr>
        <p:txBody>
          <a:bodyPr vert="horz" wrap="square" lIns="0" tIns="15240" rIns="0" bIns="0" rtlCol="0">
            <a:spAutoFit/>
          </a:bodyPr>
          <a:lstStyle/>
          <a:p>
            <a:pPr marL="12700">
              <a:lnSpc>
                <a:spcPct val="100000"/>
              </a:lnSpc>
              <a:spcBef>
                <a:spcPts val="120"/>
              </a:spcBef>
            </a:pPr>
            <a:r>
              <a:rPr sz="2450" spc="90" dirty="0">
                <a:solidFill>
                  <a:srgbClr val="0C154B"/>
                </a:solidFill>
                <a:latin typeface="Arial"/>
                <a:cs typeface="Arial"/>
                <a:hlinkClick r:id="rId4"/>
              </a:rPr>
              <a:t>www.ncbfaa.org/education</a:t>
            </a:r>
            <a:endParaRPr sz="2450">
              <a:latin typeface="Arial"/>
              <a:cs typeface="Arial"/>
            </a:endParaRPr>
          </a:p>
        </p:txBody>
      </p:sp>
      <p:pic>
        <p:nvPicPr>
          <p:cNvPr id="8" name="object 8"/>
          <p:cNvPicPr/>
          <p:nvPr/>
        </p:nvPicPr>
        <p:blipFill>
          <a:blip r:embed="rId5" cstate="print"/>
          <a:stretch>
            <a:fillRect/>
          </a:stretch>
        </p:blipFill>
        <p:spPr>
          <a:xfrm>
            <a:off x="0" y="0"/>
            <a:ext cx="18288000" cy="3943350"/>
          </a:xfrm>
          <a:prstGeom prst="rect">
            <a:avLst/>
          </a:prstGeom>
        </p:spPr>
      </p:pic>
      <p:sp>
        <p:nvSpPr>
          <p:cNvPr id="9" name="object 9"/>
          <p:cNvSpPr/>
          <p:nvPr/>
        </p:nvSpPr>
        <p:spPr>
          <a:xfrm>
            <a:off x="15041331" y="4796126"/>
            <a:ext cx="815975" cy="1594485"/>
          </a:xfrm>
          <a:custGeom>
            <a:avLst/>
            <a:gdLst/>
            <a:ahLst/>
            <a:cxnLst/>
            <a:rect l="l" t="t" r="r" b="b"/>
            <a:pathLst>
              <a:path w="815975" h="1594485">
                <a:moveTo>
                  <a:pt x="705193" y="320132"/>
                </a:moveTo>
                <a:lnTo>
                  <a:pt x="730889" y="363819"/>
                </a:lnTo>
                <a:lnTo>
                  <a:pt x="752862" y="408286"/>
                </a:lnTo>
                <a:lnTo>
                  <a:pt x="771268" y="453465"/>
                </a:lnTo>
                <a:lnTo>
                  <a:pt x="786264" y="499291"/>
                </a:lnTo>
                <a:lnTo>
                  <a:pt x="798004" y="545696"/>
                </a:lnTo>
                <a:lnTo>
                  <a:pt x="806646" y="592614"/>
                </a:lnTo>
                <a:lnTo>
                  <a:pt x="812344" y="639979"/>
                </a:lnTo>
                <a:lnTo>
                  <a:pt x="815255" y="687724"/>
                </a:lnTo>
                <a:lnTo>
                  <a:pt x="815535" y="735782"/>
                </a:lnTo>
                <a:lnTo>
                  <a:pt x="813340" y="784087"/>
                </a:lnTo>
                <a:lnTo>
                  <a:pt x="802147" y="881171"/>
                </a:lnTo>
                <a:lnTo>
                  <a:pt x="792977" y="929833"/>
                </a:lnTo>
                <a:lnTo>
                  <a:pt x="781099" y="977186"/>
                </a:lnTo>
                <a:lnTo>
                  <a:pt x="766611" y="1023255"/>
                </a:lnTo>
                <a:lnTo>
                  <a:pt x="749612" y="1068067"/>
                </a:lnTo>
                <a:lnTo>
                  <a:pt x="730200" y="1111649"/>
                </a:lnTo>
                <a:lnTo>
                  <a:pt x="708473" y="1154028"/>
                </a:lnTo>
                <a:lnTo>
                  <a:pt x="684529" y="1195230"/>
                </a:lnTo>
                <a:lnTo>
                  <a:pt x="658467" y="1235282"/>
                </a:lnTo>
                <a:lnTo>
                  <a:pt x="630385" y="1274210"/>
                </a:lnTo>
                <a:lnTo>
                  <a:pt x="568553" y="1348802"/>
                </a:lnTo>
                <a:lnTo>
                  <a:pt x="499821" y="1419219"/>
                </a:lnTo>
                <a:lnTo>
                  <a:pt x="427093" y="1485986"/>
                </a:lnTo>
                <a:lnTo>
                  <a:pt x="542746" y="1487610"/>
                </a:lnTo>
                <a:lnTo>
                  <a:pt x="579901" y="1494900"/>
                </a:lnTo>
                <a:lnTo>
                  <a:pt x="610053" y="1513772"/>
                </a:lnTo>
                <a:lnTo>
                  <a:pt x="666140" y="1572190"/>
                </a:lnTo>
                <a:lnTo>
                  <a:pt x="605646" y="1584412"/>
                </a:lnTo>
                <a:lnTo>
                  <a:pt x="539637" y="1591704"/>
                </a:lnTo>
                <a:lnTo>
                  <a:pt x="489960" y="1593989"/>
                </a:lnTo>
                <a:lnTo>
                  <a:pt x="390671" y="1592957"/>
                </a:lnTo>
                <a:lnTo>
                  <a:pt x="192103" y="1581223"/>
                </a:lnTo>
                <a:lnTo>
                  <a:pt x="138829" y="1571894"/>
                </a:lnTo>
                <a:lnTo>
                  <a:pt x="92609" y="1551088"/>
                </a:lnTo>
                <a:lnTo>
                  <a:pt x="52399" y="1520389"/>
                </a:lnTo>
                <a:lnTo>
                  <a:pt x="17154" y="1481381"/>
                </a:lnTo>
                <a:lnTo>
                  <a:pt x="0" y="1447205"/>
                </a:lnTo>
                <a:lnTo>
                  <a:pt x="5160" y="1432548"/>
                </a:lnTo>
                <a:lnTo>
                  <a:pt x="82839" y="1318919"/>
                </a:lnTo>
                <a:lnTo>
                  <a:pt x="101387" y="1286145"/>
                </a:lnTo>
                <a:lnTo>
                  <a:pt x="123282" y="1242162"/>
                </a:lnTo>
                <a:lnTo>
                  <a:pt x="163314" y="1152672"/>
                </a:lnTo>
                <a:lnTo>
                  <a:pt x="197197" y="1060822"/>
                </a:lnTo>
                <a:lnTo>
                  <a:pt x="223565" y="966216"/>
                </a:lnTo>
                <a:lnTo>
                  <a:pt x="236714" y="895385"/>
                </a:lnTo>
                <a:lnTo>
                  <a:pt x="241654" y="886276"/>
                </a:lnTo>
                <a:lnTo>
                  <a:pt x="252211" y="880953"/>
                </a:lnTo>
                <a:lnTo>
                  <a:pt x="285077" y="903293"/>
                </a:lnTo>
                <a:lnTo>
                  <a:pt x="338093" y="922158"/>
                </a:lnTo>
                <a:lnTo>
                  <a:pt x="370793" y="948952"/>
                </a:lnTo>
                <a:lnTo>
                  <a:pt x="390787" y="984889"/>
                </a:lnTo>
                <a:lnTo>
                  <a:pt x="394672" y="1027289"/>
                </a:lnTo>
                <a:lnTo>
                  <a:pt x="388688" y="1068625"/>
                </a:lnTo>
                <a:lnTo>
                  <a:pt x="364426" y="1191767"/>
                </a:lnTo>
                <a:lnTo>
                  <a:pt x="350565" y="1243506"/>
                </a:lnTo>
                <a:lnTo>
                  <a:pt x="362316" y="1239974"/>
                </a:lnTo>
                <a:lnTo>
                  <a:pt x="411867" y="1182815"/>
                </a:lnTo>
                <a:lnTo>
                  <a:pt x="442346" y="1141460"/>
                </a:lnTo>
                <a:lnTo>
                  <a:pt x="470538" y="1098908"/>
                </a:lnTo>
                <a:lnTo>
                  <a:pt x="496391" y="1055141"/>
                </a:lnTo>
                <a:lnTo>
                  <a:pt x="519851" y="1010142"/>
                </a:lnTo>
                <a:lnTo>
                  <a:pt x="540866" y="963892"/>
                </a:lnTo>
                <a:lnTo>
                  <a:pt x="559383" y="916373"/>
                </a:lnTo>
                <a:lnTo>
                  <a:pt x="575350" y="867567"/>
                </a:lnTo>
                <a:lnTo>
                  <a:pt x="588713" y="817455"/>
                </a:lnTo>
                <a:lnTo>
                  <a:pt x="598856" y="769367"/>
                </a:lnTo>
                <a:lnTo>
                  <a:pt x="606257" y="721306"/>
                </a:lnTo>
                <a:lnTo>
                  <a:pt x="610763" y="673312"/>
                </a:lnTo>
                <a:lnTo>
                  <a:pt x="612220" y="625424"/>
                </a:lnTo>
                <a:lnTo>
                  <a:pt x="610476" y="577682"/>
                </a:lnTo>
                <a:lnTo>
                  <a:pt x="605378" y="530126"/>
                </a:lnTo>
                <a:lnTo>
                  <a:pt x="596773" y="482795"/>
                </a:lnTo>
                <a:lnTo>
                  <a:pt x="584509" y="435728"/>
                </a:lnTo>
                <a:lnTo>
                  <a:pt x="568432" y="388966"/>
                </a:lnTo>
                <a:lnTo>
                  <a:pt x="547721" y="340631"/>
                </a:lnTo>
                <a:lnTo>
                  <a:pt x="524164" y="295570"/>
                </a:lnTo>
                <a:lnTo>
                  <a:pt x="497681" y="253901"/>
                </a:lnTo>
                <a:lnTo>
                  <a:pt x="468195" y="215747"/>
                </a:lnTo>
                <a:lnTo>
                  <a:pt x="435627" y="181227"/>
                </a:lnTo>
                <a:lnTo>
                  <a:pt x="399897" y="150462"/>
                </a:lnTo>
                <a:lnTo>
                  <a:pt x="360928" y="123573"/>
                </a:lnTo>
                <a:lnTo>
                  <a:pt x="318640" y="100680"/>
                </a:lnTo>
                <a:lnTo>
                  <a:pt x="272955" y="81904"/>
                </a:lnTo>
                <a:lnTo>
                  <a:pt x="223795" y="67366"/>
                </a:lnTo>
                <a:lnTo>
                  <a:pt x="124662" y="48558"/>
                </a:lnTo>
                <a:lnTo>
                  <a:pt x="56756" y="17632"/>
                </a:lnTo>
                <a:lnTo>
                  <a:pt x="59372" y="3341"/>
                </a:lnTo>
                <a:lnTo>
                  <a:pt x="99930" y="0"/>
                </a:lnTo>
                <a:lnTo>
                  <a:pt x="264139" y="26486"/>
                </a:lnTo>
                <a:lnTo>
                  <a:pt x="313299" y="39115"/>
                </a:lnTo>
                <a:lnTo>
                  <a:pt x="361017" y="54934"/>
                </a:lnTo>
                <a:lnTo>
                  <a:pt x="407169" y="73154"/>
                </a:lnTo>
                <a:lnTo>
                  <a:pt x="451630" y="93900"/>
                </a:lnTo>
                <a:lnTo>
                  <a:pt x="494279" y="117293"/>
                </a:lnTo>
                <a:lnTo>
                  <a:pt x="534992" y="143457"/>
                </a:lnTo>
                <a:lnTo>
                  <a:pt x="573644" y="172513"/>
                </a:lnTo>
                <a:lnTo>
                  <a:pt x="610114" y="204587"/>
                </a:lnTo>
                <a:lnTo>
                  <a:pt x="644277" y="239799"/>
                </a:lnTo>
                <a:lnTo>
                  <a:pt x="676012" y="278273"/>
                </a:lnTo>
                <a:lnTo>
                  <a:pt x="705193" y="320132"/>
                </a:lnTo>
                <a:close/>
              </a:path>
            </a:pathLst>
          </a:custGeom>
          <a:solidFill>
            <a:srgbClr val="E23447"/>
          </a:solidFill>
        </p:spPr>
        <p:txBody>
          <a:bodyPr wrap="square" lIns="0" tIns="0" rIns="0" bIns="0" rtlCol="0"/>
          <a:lstStyle/>
          <a:p>
            <a:endParaRPr/>
          </a:p>
        </p:txBody>
      </p:sp>
      <p:sp>
        <p:nvSpPr>
          <p:cNvPr id="10" name="object 10"/>
          <p:cNvSpPr txBox="1">
            <a:spLocks noGrp="1"/>
          </p:cNvSpPr>
          <p:nvPr>
            <p:ph type="title"/>
          </p:nvPr>
        </p:nvSpPr>
        <p:spPr>
          <a:xfrm>
            <a:off x="5420169" y="1349389"/>
            <a:ext cx="7447662" cy="1244571"/>
          </a:xfrm>
          <a:prstGeom prst="rect">
            <a:avLst/>
          </a:prstGeom>
        </p:spPr>
        <p:txBody>
          <a:bodyPr vert="horz" wrap="square" lIns="0" tIns="13335" rIns="0" bIns="0" rtlCol="0">
            <a:spAutoFit/>
          </a:bodyPr>
          <a:lstStyle/>
          <a:p>
            <a:pPr marL="12700">
              <a:lnSpc>
                <a:spcPct val="100000"/>
              </a:lnSpc>
              <a:spcBef>
                <a:spcPts val="105"/>
              </a:spcBef>
            </a:pPr>
            <a:r>
              <a:rPr sz="8000" u="none" dirty="0">
                <a:solidFill>
                  <a:srgbClr val="FFFFFF"/>
                </a:solidFill>
              </a:rPr>
              <a:t>THANK YOU!</a:t>
            </a:r>
            <a:endParaRPr sz="8000" dirty="0"/>
          </a:p>
        </p:txBody>
      </p:sp>
      <p:sp>
        <p:nvSpPr>
          <p:cNvPr id="11" name="object 11"/>
          <p:cNvSpPr txBox="1"/>
          <p:nvPr/>
        </p:nvSpPr>
        <p:spPr>
          <a:xfrm>
            <a:off x="12461240" y="4546472"/>
            <a:ext cx="2080895" cy="344170"/>
          </a:xfrm>
          <a:prstGeom prst="rect">
            <a:avLst/>
          </a:prstGeom>
        </p:spPr>
        <p:txBody>
          <a:bodyPr vert="horz" wrap="square" lIns="0" tIns="17145" rIns="0" bIns="0" rtlCol="0">
            <a:spAutoFit/>
          </a:bodyPr>
          <a:lstStyle/>
          <a:p>
            <a:pPr marL="12700">
              <a:lnSpc>
                <a:spcPct val="100000"/>
              </a:lnSpc>
              <a:spcBef>
                <a:spcPts val="135"/>
              </a:spcBef>
            </a:pPr>
            <a:r>
              <a:rPr sz="2050" dirty="0">
                <a:solidFill>
                  <a:srgbClr val="0C154B"/>
                </a:solidFill>
                <a:latin typeface="Arial"/>
                <a:cs typeface="Arial"/>
              </a:rPr>
              <a:t>Visit</a:t>
            </a:r>
            <a:r>
              <a:rPr sz="2050" spc="80" dirty="0">
                <a:solidFill>
                  <a:srgbClr val="0C154B"/>
                </a:solidFill>
                <a:latin typeface="Arial"/>
                <a:cs typeface="Arial"/>
              </a:rPr>
              <a:t> </a:t>
            </a:r>
            <a:r>
              <a:rPr sz="2050" spc="145" dirty="0">
                <a:solidFill>
                  <a:srgbClr val="0C154B"/>
                </a:solidFill>
                <a:latin typeface="Arial"/>
                <a:cs typeface="Arial"/>
              </a:rPr>
              <a:t>our</a:t>
            </a:r>
            <a:r>
              <a:rPr sz="2050" spc="90" dirty="0">
                <a:solidFill>
                  <a:srgbClr val="0C154B"/>
                </a:solidFill>
                <a:latin typeface="Arial"/>
                <a:cs typeface="Arial"/>
              </a:rPr>
              <a:t> </a:t>
            </a:r>
            <a:r>
              <a:rPr sz="2050" spc="75" dirty="0">
                <a:solidFill>
                  <a:srgbClr val="0C154B"/>
                </a:solidFill>
                <a:latin typeface="Arial"/>
                <a:cs typeface="Arial"/>
              </a:rPr>
              <a:t>website</a:t>
            </a:r>
            <a:endParaRPr sz="205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sp>
        <p:nvSpPr>
          <p:cNvPr id="3" name="object 3"/>
          <p:cNvSpPr txBox="1"/>
          <p:nvPr/>
        </p:nvSpPr>
        <p:spPr>
          <a:xfrm>
            <a:off x="1016000" y="1383490"/>
            <a:ext cx="5461000" cy="2566035"/>
          </a:xfrm>
          <a:prstGeom prst="rect">
            <a:avLst/>
          </a:prstGeom>
        </p:spPr>
        <p:txBody>
          <a:bodyPr vert="horz" wrap="square" lIns="0" tIns="13335" rIns="0" bIns="0" rtlCol="0">
            <a:spAutoFit/>
          </a:bodyPr>
          <a:lstStyle/>
          <a:p>
            <a:pPr marL="12700" marR="5080">
              <a:lnSpc>
                <a:spcPct val="115700"/>
              </a:lnSpc>
              <a:spcBef>
                <a:spcPts val="105"/>
              </a:spcBef>
            </a:pPr>
            <a:r>
              <a:rPr sz="7200" dirty="0">
                <a:solidFill>
                  <a:srgbClr val="0C154B"/>
                </a:solidFill>
                <a:latin typeface="Arial Black"/>
                <a:cs typeface="Arial Black"/>
              </a:rPr>
              <a:t>Discussion Topics:</a:t>
            </a:r>
            <a:endParaRPr sz="7200" dirty="0">
              <a:latin typeface="Arial Black"/>
              <a:cs typeface="Arial Black"/>
            </a:endParaRPr>
          </a:p>
        </p:txBody>
      </p:sp>
      <p:pic>
        <p:nvPicPr>
          <p:cNvPr id="4" name="object 4"/>
          <p:cNvPicPr/>
          <p:nvPr/>
        </p:nvPicPr>
        <p:blipFill>
          <a:blip r:embed="rId2" cstate="print"/>
          <a:stretch>
            <a:fillRect/>
          </a:stretch>
        </p:blipFill>
        <p:spPr>
          <a:xfrm>
            <a:off x="15641701" y="8593734"/>
            <a:ext cx="2340092" cy="944689"/>
          </a:xfrm>
          <a:prstGeom prst="rect">
            <a:avLst/>
          </a:prstGeom>
        </p:spPr>
      </p:pic>
      <p:sp>
        <p:nvSpPr>
          <p:cNvPr id="5" name="object 5"/>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spc="-110" dirty="0"/>
              <a:t>Continuing</a:t>
            </a:r>
            <a:r>
              <a:rPr spc="-295" dirty="0"/>
              <a:t> </a:t>
            </a:r>
            <a:r>
              <a:rPr spc="-204" dirty="0"/>
              <a:t>Education</a:t>
            </a:r>
            <a:r>
              <a:rPr spc="-295" dirty="0"/>
              <a:t> </a:t>
            </a:r>
            <a:r>
              <a:rPr spc="-10" dirty="0"/>
              <a:t>Priorities</a:t>
            </a:r>
            <a:r>
              <a:rPr dirty="0"/>
              <a:t>	</a:t>
            </a:r>
          </a:p>
        </p:txBody>
      </p:sp>
      <p:sp>
        <p:nvSpPr>
          <p:cNvPr id="8" name="object 8"/>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6" name="object 6"/>
          <p:cNvSpPr txBox="1"/>
          <p:nvPr/>
        </p:nvSpPr>
        <p:spPr>
          <a:xfrm>
            <a:off x="7959343" y="1518360"/>
            <a:ext cx="3027045" cy="635000"/>
          </a:xfrm>
          <a:prstGeom prst="rect">
            <a:avLst/>
          </a:prstGeom>
        </p:spPr>
        <p:txBody>
          <a:bodyPr vert="horz" wrap="square" lIns="0" tIns="12065" rIns="0" bIns="0" rtlCol="0">
            <a:spAutoFit/>
          </a:bodyPr>
          <a:lstStyle/>
          <a:p>
            <a:pPr marL="354965" indent="-342265">
              <a:lnSpc>
                <a:spcPct val="100000"/>
              </a:lnSpc>
              <a:spcBef>
                <a:spcPts val="95"/>
              </a:spcBef>
              <a:buFont typeface="Arial"/>
              <a:buChar char="•"/>
              <a:tabLst>
                <a:tab pos="354965" algn="l"/>
              </a:tabLst>
            </a:pPr>
            <a:r>
              <a:rPr sz="4000" b="1" dirty="0">
                <a:solidFill>
                  <a:srgbClr val="0C154B"/>
                </a:solidFill>
                <a:latin typeface="Arial" panose="020B0604020202020204" pitchFamily="34" charset="0"/>
                <a:cs typeface="Arial" panose="020B0604020202020204" pitchFamily="34" charset="0"/>
              </a:rPr>
              <a:t>Why Now?</a:t>
            </a:r>
            <a:endParaRPr sz="4000" b="1" dirty="0">
              <a:latin typeface="Arial" panose="020B0604020202020204" pitchFamily="34" charset="0"/>
              <a:cs typeface="Arial" panose="020B0604020202020204" pitchFamily="34" charset="0"/>
            </a:endParaRPr>
          </a:p>
        </p:txBody>
      </p:sp>
      <p:sp>
        <p:nvSpPr>
          <p:cNvPr id="7" name="object 7"/>
          <p:cNvSpPr txBox="1"/>
          <p:nvPr/>
        </p:nvSpPr>
        <p:spPr>
          <a:xfrm>
            <a:off x="7959343" y="2128519"/>
            <a:ext cx="7509257" cy="5552161"/>
          </a:xfrm>
          <a:prstGeom prst="rect">
            <a:avLst/>
          </a:prstGeom>
        </p:spPr>
        <p:txBody>
          <a:bodyPr vert="horz" wrap="square" lIns="0" tIns="12065" rIns="0" bIns="0" rtlCol="0">
            <a:spAutoFit/>
          </a:bodyPr>
          <a:lstStyle/>
          <a:p>
            <a:pPr marL="354965" indent="-342265">
              <a:lnSpc>
                <a:spcPct val="100000"/>
              </a:lnSpc>
              <a:spcBef>
                <a:spcPts val="95"/>
              </a:spcBef>
              <a:buFont typeface="Arial"/>
              <a:buChar char="•"/>
              <a:tabLst>
                <a:tab pos="354965" algn="l"/>
              </a:tabLst>
            </a:pPr>
            <a:r>
              <a:rPr sz="4000" b="1" dirty="0">
                <a:solidFill>
                  <a:srgbClr val="0C154B"/>
                </a:solidFill>
                <a:latin typeface="Arial" panose="020B0604020202020204" pitchFamily="34" charset="0"/>
                <a:cs typeface="Arial" panose="020B0604020202020204" pitchFamily="34" charset="0"/>
              </a:rPr>
              <a:t>Who is Impacted?</a:t>
            </a:r>
            <a:endParaRPr sz="4000" b="1" dirty="0">
              <a:latin typeface="Arial" panose="020B0604020202020204" pitchFamily="34" charset="0"/>
              <a:cs typeface="Arial" panose="020B0604020202020204" pitchFamily="34" charset="0"/>
            </a:endParaRPr>
          </a:p>
          <a:p>
            <a:pPr marL="355600" marR="5080" indent="-342900">
              <a:lnSpc>
                <a:spcPct val="100000"/>
              </a:lnSpc>
              <a:buFont typeface="Arial"/>
              <a:buChar char="•"/>
              <a:tabLst>
                <a:tab pos="355600" algn="l"/>
              </a:tabLst>
            </a:pPr>
            <a:r>
              <a:rPr sz="4000" b="1" dirty="0">
                <a:solidFill>
                  <a:srgbClr val="0C154B"/>
                </a:solidFill>
                <a:latin typeface="Arial" panose="020B0604020202020204" pitchFamily="34" charset="0"/>
                <a:cs typeface="Arial" panose="020B0604020202020204" pitchFamily="34" charset="0"/>
              </a:rPr>
              <a:t>Licensed Customs Broker Requirements</a:t>
            </a:r>
            <a:endParaRPr sz="4000" b="1" dirty="0">
              <a:latin typeface="Arial" panose="020B0604020202020204" pitchFamily="34" charset="0"/>
              <a:cs typeface="Arial" panose="020B0604020202020204" pitchFamily="34" charset="0"/>
            </a:endParaRPr>
          </a:p>
          <a:p>
            <a:pPr marL="355600" marR="578485" indent="-342900">
              <a:lnSpc>
                <a:spcPct val="100000"/>
              </a:lnSpc>
              <a:buFont typeface="Arial"/>
              <a:buChar char="•"/>
              <a:tabLst>
                <a:tab pos="355600" algn="l"/>
              </a:tabLst>
            </a:pPr>
            <a:r>
              <a:rPr sz="4000" b="1" dirty="0">
                <a:solidFill>
                  <a:srgbClr val="0C154B"/>
                </a:solidFill>
                <a:latin typeface="Arial" panose="020B0604020202020204" pitchFamily="34" charset="0"/>
                <a:cs typeface="Arial" panose="020B0604020202020204" pitchFamily="34" charset="0"/>
              </a:rPr>
              <a:t>CBP Partner Accreditor Responsibilities</a:t>
            </a:r>
            <a:endParaRPr sz="4000" b="1" dirty="0">
              <a:latin typeface="Arial" panose="020B0604020202020204" pitchFamily="34" charset="0"/>
              <a:cs typeface="Arial" panose="020B0604020202020204" pitchFamily="34" charset="0"/>
            </a:endParaRPr>
          </a:p>
          <a:p>
            <a:pPr marL="355600" marR="1129665" indent="-342900">
              <a:lnSpc>
                <a:spcPct val="100000"/>
              </a:lnSpc>
              <a:buFont typeface="Arial"/>
              <a:buChar char="•"/>
              <a:tabLst>
                <a:tab pos="355600" algn="l"/>
              </a:tabLst>
            </a:pPr>
            <a:r>
              <a:rPr sz="4000" b="1" dirty="0">
                <a:solidFill>
                  <a:srgbClr val="0C154B"/>
                </a:solidFill>
                <a:latin typeface="Arial" panose="020B0604020202020204" pitchFamily="34" charset="0"/>
                <a:cs typeface="Arial" panose="020B0604020202020204" pitchFamily="34" charset="0"/>
              </a:rPr>
              <a:t>Educational Provider Responsibilities</a:t>
            </a:r>
            <a:endParaRPr sz="4000" b="1" dirty="0">
              <a:latin typeface="Arial" panose="020B0604020202020204" pitchFamily="34" charset="0"/>
              <a:cs typeface="Arial" panose="020B0604020202020204" pitchFamily="34" charset="0"/>
            </a:endParaRPr>
          </a:p>
          <a:p>
            <a:pPr marL="354965" indent="-342265">
              <a:lnSpc>
                <a:spcPct val="100000"/>
              </a:lnSpc>
              <a:spcBef>
                <a:spcPts val="5"/>
              </a:spcBef>
              <a:buFont typeface="Arial"/>
              <a:buChar char="•"/>
              <a:tabLst>
                <a:tab pos="354965" algn="l"/>
              </a:tabLst>
            </a:pPr>
            <a:r>
              <a:rPr sz="4000" b="1" dirty="0">
                <a:solidFill>
                  <a:srgbClr val="0C154B"/>
                </a:solidFill>
                <a:latin typeface="Arial" panose="020B0604020202020204" pitchFamily="34" charset="0"/>
                <a:cs typeface="Arial" panose="020B0604020202020204" pitchFamily="34" charset="0"/>
              </a:rPr>
              <a:t>CBP’s Responsibilities</a:t>
            </a:r>
            <a:endParaRPr sz="4000" b="1" dirty="0">
              <a:latin typeface="Arial" panose="020B0604020202020204" pitchFamily="34" charset="0"/>
              <a:cs typeface="Arial" panose="020B0604020202020204" pitchFamily="34" charset="0"/>
            </a:endParaRPr>
          </a:p>
          <a:p>
            <a:pPr marL="354965" indent="-342265">
              <a:lnSpc>
                <a:spcPct val="100000"/>
              </a:lnSpc>
              <a:buFont typeface="Arial"/>
              <a:buChar char="•"/>
              <a:tabLst>
                <a:tab pos="354965" algn="l"/>
              </a:tabLst>
            </a:pPr>
            <a:r>
              <a:rPr sz="4000" b="1" dirty="0">
                <a:solidFill>
                  <a:srgbClr val="0C154B"/>
                </a:solidFill>
                <a:latin typeface="Arial" panose="020B0604020202020204" pitchFamily="34" charset="0"/>
                <a:cs typeface="Arial" panose="020B0604020202020204" pitchFamily="34" charset="0"/>
              </a:rPr>
              <a:t>Recordkeeping</a:t>
            </a:r>
            <a:endParaRPr sz="4000" b="1"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143499"/>
            <a:ext cx="18288000" cy="5143500"/>
            <a:chOff x="0" y="5143499"/>
            <a:chExt cx="18288000" cy="5143500"/>
          </a:xfrm>
        </p:grpSpPr>
        <p:pic>
          <p:nvPicPr>
            <p:cNvPr id="3" name="object 3"/>
            <p:cNvPicPr/>
            <p:nvPr/>
          </p:nvPicPr>
          <p:blipFill>
            <a:blip r:embed="rId2" cstate="print"/>
            <a:stretch>
              <a:fillRect/>
            </a:stretch>
          </p:blipFill>
          <p:spPr>
            <a:xfrm>
              <a:off x="0" y="5143499"/>
              <a:ext cx="18288000" cy="5143500"/>
            </a:xfrm>
            <a:prstGeom prst="rect">
              <a:avLst/>
            </a:prstGeom>
          </p:spPr>
        </p:pic>
        <p:pic>
          <p:nvPicPr>
            <p:cNvPr id="4" name="object 4"/>
            <p:cNvPicPr/>
            <p:nvPr/>
          </p:nvPicPr>
          <p:blipFill>
            <a:blip r:embed="rId3" cstate="print"/>
            <a:stretch>
              <a:fillRect/>
            </a:stretch>
          </p:blipFill>
          <p:spPr>
            <a:xfrm>
              <a:off x="15641701" y="8593734"/>
              <a:ext cx="2342261" cy="944689"/>
            </a:xfrm>
            <a:prstGeom prst="rect">
              <a:avLst/>
            </a:prstGeom>
          </p:spPr>
        </p:pic>
      </p:grpSp>
      <p:sp>
        <p:nvSpPr>
          <p:cNvPr id="5" name="object 5"/>
          <p:cNvSpPr/>
          <p:nvPr/>
        </p:nvSpPr>
        <p:spPr>
          <a:xfrm>
            <a:off x="1028700" y="1028730"/>
            <a:ext cx="16230600" cy="48260"/>
          </a:xfrm>
          <a:custGeom>
            <a:avLst/>
            <a:gdLst/>
            <a:ahLst/>
            <a:cxnLst/>
            <a:rect l="l" t="t" r="r" b="b"/>
            <a:pathLst>
              <a:path w="16230600" h="48259">
                <a:moveTo>
                  <a:pt x="16230600" y="0"/>
                </a:moveTo>
                <a:lnTo>
                  <a:pt x="0" y="0"/>
                </a:lnTo>
                <a:lnTo>
                  <a:pt x="0" y="47848"/>
                </a:lnTo>
                <a:lnTo>
                  <a:pt x="16230600" y="47848"/>
                </a:lnTo>
                <a:lnTo>
                  <a:pt x="16230600" y="0"/>
                </a:lnTo>
                <a:close/>
              </a:path>
            </a:pathLst>
          </a:custGeom>
          <a:solidFill>
            <a:srgbClr val="0C154B"/>
          </a:solidFill>
        </p:spPr>
        <p:txBody>
          <a:bodyPr wrap="square" lIns="0" tIns="0" rIns="0" bIns="0" rtlCol="0"/>
          <a:lstStyle/>
          <a:p>
            <a:endParaRPr/>
          </a:p>
        </p:txBody>
      </p:sp>
      <p:sp>
        <p:nvSpPr>
          <p:cNvPr id="6" name="object 6"/>
          <p:cNvSpPr txBox="1"/>
          <p:nvPr/>
        </p:nvSpPr>
        <p:spPr>
          <a:xfrm>
            <a:off x="901700" y="4217288"/>
            <a:ext cx="14112240" cy="3885565"/>
          </a:xfrm>
          <a:prstGeom prst="rect">
            <a:avLst/>
          </a:prstGeom>
        </p:spPr>
        <p:txBody>
          <a:bodyPr vert="horz" wrap="square" lIns="0" tIns="13335" rIns="0" bIns="0" rtlCol="0">
            <a:spAutoFit/>
          </a:bodyPr>
          <a:lstStyle/>
          <a:p>
            <a:pPr marL="127000">
              <a:lnSpc>
                <a:spcPct val="100000"/>
              </a:lnSpc>
              <a:spcBef>
                <a:spcPts val="105"/>
              </a:spcBef>
            </a:pPr>
            <a:r>
              <a:rPr sz="5000" dirty="0">
                <a:solidFill>
                  <a:srgbClr val="E23447"/>
                </a:solidFill>
                <a:latin typeface="Arial Black"/>
                <a:cs typeface="Arial Black"/>
              </a:rPr>
              <a:t>CBP Licensed Customs Broker</a:t>
            </a:r>
            <a:endParaRPr sz="5000" dirty="0">
              <a:latin typeface="Arial Black"/>
              <a:cs typeface="Arial Black"/>
            </a:endParaRPr>
          </a:p>
          <a:p>
            <a:pPr marL="697865" indent="-685165">
              <a:lnSpc>
                <a:spcPct val="100000"/>
              </a:lnSpc>
              <a:spcBef>
                <a:spcPts val="5065"/>
              </a:spcBef>
              <a:buFont typeface="Wingdings"/>
              <a:buChar char=""/>
              <a:tabLst>
                <a:tab pos="697865" algn="l"/>
              </a:tabLst>
            </a:pPr>
            <a:r>
              <a:rPr sz="3600" b="1" dirty="0">
                <a:solidFill>
                  <a:srgbClr val="FDFFFF"/>
                </a:solidFill>
                <a:latin typeface="Arial" panose="020B0604020202020204" pitchFamily="34" charset="0"/>
                <a:cs typeface="Arial" panose="020B0604020202020204" pitchFamily="34" charset="0"/>
              </a:rPr>
              <a:t>Regulation more than 10 years in the making</a:t>
            </a:r>
            <a:endParaRPr sz="3600" b="1" dirty="0">
              <a:latin typeface="Arial" panose="020B0604020202020204" pitchFamily="34" charset="0"/>
              <a:cs typeface="Arial" panose="020B0604020202020204" pitchFamily="34" charset="0"/>
            </a:endParaRPr>
          </a:p>
          <a:p>
            <a:pPr marL="697865" indent="-685165">
              <a:lnSpc>
                <a:spcPct val="100000"/>
              </a:lnSpc>
              <a:spcBef>
                <a:spcPts val="670"/>
              </a:spcBef>
              <a:buFont typeface="Wingdings"/>
              <a:buChar char=""/>
              <a:tabLst>
                <a:tab pos="697865" algn="l"/>
              </a:tabLst>
            </a:pPr>
            <a:r>
              <a:rPr sz="3600" b="1" dirty="0">
                <a:solidFill>
                  <a:srgbClr val="FDFFFF"/>
                </a:solidFill>
                <a:latin typeface="Arial" panose="020B0604020202020204" pitchFamily="34" charset="0"/>
                <a:cs typeface="Arial" panose="020B0604020202020204" pitchFamily="34" charset="0"/>
              </a:rPr>
              <a:t>Championed by LCBs themselves</a:t>
            </a:r>
            <a:endParaRPr sz="3600" b="1" dirty="0">
              <a:latin typeface="Arial" panose="020B0604020202020204" pitchFamily="34" charset="0"/>
              <a:cs typeface="Arial" panose="020B0604020202020204" pitchFamily="34" charset="0"/>
            </a:endParaRPr>
          </a:p>
          <a:p>
            <a:pPr marL="697865" indent="-685165">
              <a:lnSpc>
                <a:spcPct val="100000"/>
              </a:lnSpc>
              <a:spcBef>
                <a:spcPts val="685"/>
              </a:spcBef>
              <a:buFont typeface="Wingdings"/>
              <a:buChar char=""/>
              <a:tabLst>
                <a:tab pos="697865" algn="l"/>
              </a:tabLst>
            </a:pPr>
            <a:r>
              <a:rPr sz="3600" b="1" dirty="0">
                <a:solidFill>
                  <a:srgbClr val="FDFFFF"/>
                </a:solidFill>
                <a:latin typeface="Arial" panose="020B0604020202020204" pitchFamily="34" charset="0"/>
                <a:cs typeface="Arial" panose="020B0604020202020204" pitchFamily="34" charset="0"/>
              </a:rPr>
              <a:t>Another step toward being recognized as a vital profession</a:t>
            </a:r>
            <a:endParaRPr sz="3600" b="1" dirty="0">
              <a:latin typeface="Arial" panose="020B0604020202020204" pitchFamily="34" charset="0"/>
              <a:cs typeface="Arial" panose="020B0604020202020204" pitchFamily="34" charset="0"/>
            </a:endParaRPr>
          </a:p>
          <a:p>
            <a:pPr marL="697865" indent="-685165">
              <a:lnSpc>
                <a:spcPct val="100000"/>
              </a:lnSpc>
              <a:spcBef>
                <a:spcPts val="685"/>
              </a:spcBef>
              <a:buFont typeface="Wingdings"/>
              <a:buChar char=""/>
              <a:tabLst>
                <a:tab pos="697865" algn="l"/>
              </a:tabLst>
            </a:pPr>
            <a:r>
              <a:rPr sz="3600" b="1" dirty="0">
                <a:solidFill>
                  <a:srgbClr val="FDFFFF"/>
                </a:solidFill>
                <a:latin typeface="Arial" panose="020B0604020202020204" pitchFamily="34" charset="0"/>
                <a:cs typeface="Arial" panose="020B0604020202020204" pitchFamily="34" charset="0"/>
              </a:rPr>
              <a:t>Continued education has nexus to compliance</a:t>
            </a:r>
            <a:endParaRPr sz="3600" b="1" dirty="0">
              <a:latin typeface="Arial" panose="020B0604020202020204" pitchFamily="34" charset="0"/>
              <a:cs typeface="Arial" panose="020B0604020202020204" pitchFamily="34" charset="0"/>
            </a:endParaRPr>
          </a:p>
        </p:txBody>
      </p:sp>
      <p:sp>
        <p:nvSpPr>
          <p:cNvPr id="7" name="object 7"/>
          <p:cNvSpPr txBox="1">
            <a:spLocks noGrp="1"/>
          </p:cNvSpPr>
          <p:nvPr>
            <p:ph type="title"/>
          </p:nvPr>
        </p:nvSpPr>
        <p:spPr>
          <a:xfrm>
            <a:off x="1038250" y="232993"/>
            <a:ext cx="3089910" cy="697230"/>
          </a:xfrm>
          <a:prstGeom prst="rect">
            <a:avLst/>
          </a:prstGeom>
        </p:spPr>
        <p:txBody>
          <a:bodyPr vert="horz" wrap="square" lIns="0" tIns="13335" rIns="0" bIns="0" rtlCol="0">
            <a:spAutoFit/>
          </a:bodyPr>
          <a:lstStyle/>
          <a:p>
            <a:pPr marL="12700">
              <a:lnSpc>
                <a:spcPct val="100000"/>
              </a:lnSpc>
              <a:spcBef>
                <a:spcPts val="105"/>
              </a:spcBef>
            </a:pPr>
            <a:r>
              <a:rPr u="none" dirty="0"/>
              <a:t>Why</a:t>
            </a:r>
            <a:r>
              <a:rPr u="none" spc="-204" dirty="0"/>
              <a:t> </a:t>
            </a:r>
            <a:r>
              <a:rPr u="none" spc="-145" dirty="0"/>
              <a:t>Now?</a:t>
            </a:r>
          </a:p>
        </p:txBody>
      </p:sp>
      <p:grpSp>
        <p:nvGrpSpPr>
          <p:cNvPr id="8" name="object 8"/>
          <p:cNvGrpSpPr/>
          <p:nvPr/>
        </p:nvGrpSpPr>
        <p:grpSpPr>
          <a:xfrm>
            <a:off x="914400" y="1633854"/>
            <a:ext cx="15728950" cy="2197100"/>
            <a:chOff x="914400" y="1633854"/>
            <a:chExt cx="15728950" cy="2197100"/>
          </a:xfrm>
        </p:grpSpPr>
        <p:pic>
          <p:nvPicPr>
            <p:cNvPr id="9" name="object 9"/>
            <p:cNvPicPr/>
            <p:nvPr/>
          </p:nvPicPr>
          <p:blipFill>
            <a:blip r:embed="rId4" cstate="print"/>
            <a:stretch>
              <a:fillRect/>
            </a:stretch>
          </p:blipFill>
          <p:spPr>
            <a:xfrm>
              <a:off x="914400" y="1633854"/>
              <a:ext cx="8028813" cy="2196592"/>
            </a:xfrm>
            <a:prstGeom prst="rect">
              <a:avLst/>
            </a:prstGeom>
          </p:spPr>
        </p:pic>
        <p:pic>
          <p:nvPicPr>
            <p:cNvPr id="10" name="object 10"/>
            <p:cNvPicPr/>
            <p:nvPr/>
          </p:nvPicPr>
          <p:blipFill>
            <a:blip r:embed="rId5" cstate="print"/>
            <a:stretch>
              <a:fillRect/>
            </a:stretch>
          </p:blipFill>
          <p:spPr>
            <a:xfrm>
              <a:off x="8943213" y="1644649"/>
              <a:ext cx="7699709" cy="2064384"/>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3" name="object 3"/>
          <p:cNvPicPr/>
          <p:nvPr/>
        </p:nvPicPr>
        <p:blipFill>
          <a:blip r:embed="rId2" cstate="print"/>
          <a:stretch>
            <a:fillRect/>
          </a:stretch>
        </p:blipFill>
        <p:spPr>
          <a:xfrm>
            <a:off x="15641701" y="8593734"/>
            <a:ext cx="2340092" cy="944689"/>
          </a:xfrm>
          <a:prstGeom prst="rect">
            <a:avLst/>
          </a:prstGeom>
        </p:spPr>
      </p:pic>
      <p:sp>
        <p:nvSpPr>
          <p:cNvPr id="4" name="object 4"/>
          <p:cNvSpPr txBox="1"/>
          <p:nvPr/>
        </p:nvSpPr>
        <p:spPr>
          <a:xfrm>
            <a:off x="4902834" y="1995296"/>
            <a:ext cx="8482965" cy="574040"/>
          </a:xfrm>
          <a:prstGeom prst="rect">
            <a:avLst/>
          </a:prstGeom>
        </p:spPr>
        <p:txBody>
          <a:bodyPr vert="horz" wrap="square" lIns="0" tIns="12700" rIns="0" bIns="0" rtlCol="0">
            <a:spAutoFit/>
          </a:bodyPr>
          <a:lstStyle/>
          <a:p>
            <a:pPr marL="12700">
              <a:lnSpc>
                <a:spcPct val="100000"/>
              </a:lnSpc>
              <a:spcBef>
                <a:spcPts val="100"/>
              </a:spcBef>
            </a:pPr>
            <a:r>
              <a:rPr sz="3600" spc="-20" dirty="0">
                <a:solidFill>
                  <a:srgbClr val="FF0000"/>
                </a:solidFill>
                <a:latin typeface="Arial Black"/>
                <a:cs typeface="Arial Black"/>
              </a:rPr>
              <a:t>Not</a:t>
            </a:r>
            <a:r>
              <a:rPr sz="3600" spc="-254" dirty="0">
                <a:solidFill>
                  <a:srgbClr val="FF0000"/>
                </a:solidFill>
                <a:latin typeface="Arial Black"/>
                <a:cs typeface="Arial Black"/>
              </a:rPr>
              <a:t> </a:t>
            </a:r>
            <a:r>
              <a:rPr sz="3600" spc="-75" dirty="0">
                <a:solidFill>
                  <a:srgbClr val="FF0000"/>
                </a:solidFill>
                <a:latin typeface="Arial Black"/>
                <a:cs typeface="Arial Black"/>
              </a:rPr>
              <a:t>just</a:t>
            </a:r>
            <a:r>
              <a:rPr sz="3600" spc="-250" dirty="0">
                <a:solidFill>
                  <a:srgbClr val="FF0000"/>
                </a:solidFill>
                <a:latin typeface="Arial Black"/>
                <a:cs typeface="Arial Black"/>
              </a:rPr>
              <a:t> </a:t>
            </a:r>
            <a:r>
              <a:rPr sz="3600" spc="-175" dirty="0">
                <a:solidFill>
                  <a:srgbClr val="FF0000"/>
                </a:solidFill>
                <a:latin typeface="Arial Black"/>
                <a:cs typeface="Arial Black"/>
              </a:rPr>
              <a:t>licensed</a:t>
            </a:r>
            <a:r>
              <a:rPr sz="3600" spc="-250" dirty="0">
                <a:solidFill>
                  <a:srgbClr val="FF0000"/>
                </a:solidFill>
                <a:latin typeface="Arial Black"/>
                <a:cs typeface="Arial Black"/>
              </a:rPr>
              <a:t> </a:t>
            </a:r>
            <a:r>
              <a:rPr sz="3600" spc="-175" dirty="0">
                <a:solidFill>
                  <a:srgbClr val="FF0000"/>
                </a:solidFill>
                <a:latin typeface="Arial Black"/>
                <a:cs typeface="Arial Black"/>
              </a:rPr>
              <a:t>customs</a:t>
            </a:r>
            <a:r>
              <a:rPr sz="3600" spc="-254" dirty="0">
                <a:solidFill>
                  <a:srgbClr val="FF0000"/>
                </a:solidFill>
                <a:latin typeface="Arial Black"/>
                <a:cs typeface="Arial Black"/>
              </a:rPr>
              <a:t> </a:t>
            </a:r>
            <a:r>
              <a:rPr sz="3600" spc="-70" dirty="0">
                <a:solidFill>
                  <a:srgbClr val="FF0000"/>
                </a:solidFill>
                <a:latin typeface="Arial Black"/>
                <a:cs typeface="Arial Black"/>
              </a:rPr>
              <a:t>brokers…</a:t>
            </a:r>
            <a:endParaRPr sz="3600">
              <a:latin typeface="Arial Black"/>
              <a:cs typeface="Arial Black"/>
            </a:endParaRPr>
          </a:p>
        </p:txBody>
      </p:sp>
      <p:sp>
        <p:nvSpPr>
          <p:cNvPr id="5" name="object 5"/>
          <p:cNvSpPr txBox="1"/>
          <p:nvPr/>
        </p:nvSpPr>
        <p:spPr>
          <a:xfrm>
            <a:off x="1676400" y="3214776"/>
            <a:ext cx="3647696" cy="3568926"/>
          </a:xfrm>
          <a:prstGeom prst="rect">
            <a:avLst/>
          </a:prstGeom>
        </p:spPr>
        <p:txBody>
          <a:bodyPr vert="horz" wrap="square" lIns="0" tIns="12700" rIns="0" bIns="0" rtlCol="0">
            <a:spAutoFit/>
          </a:bodyPr>
          <a:lstStyle/>
          <a:p>
            <a:pPr marL="12700" marR="5080" indent="-1270" algn="ctr">
              <a:lnSpc>
                <a:spcPct val="116700"/>
              </a:lnSpc>
              <a:spcBef>
                <a:spcPts val="100"/>
              </a:spcBef>
            </a:pPr>
            <a:r>
              <a:rPr sz="4000" dirty="0">
                <a:solidFill>
                  <a:srgbClr val="0C154B"/>
                </a:solidFill>
                <a:latin typeface="Arial Black"/>
                <a:cs typeface="Arial" panose="020B0604020202020204" pitchFamily="34" charset="0"/>
              </a:rPr>
              <a:t>All International Trade </a:t>
            </a:r>
            <a:r>
              <a:rPr sz="4000" u="heavy" dirty="0">
                <a:solidFill>
                  <a:srgbClr val="0C154B"/>
                </a:solidFill>
                <a:uFill>
                  <a:solidFill>
                    <a:srgbClr val="0C154B"/>
                  </a:solidFill>
                </a:uFill>
                <a:latin typeface="Arial Black"/>
                <a:cs typeface="Arial" panose="020B0604020202020204" pitchFamily="34" charset="0"/>
              </a:rPr>
              <a:t>Professionals</a:t>
            </a:r>
            <a:endParaRPr sz="4000" dirty="0">
              <a:latin typeface="Arial Black"/>
              <a:cs typeface="Arial" panose="020B0604020202020204" pitchFamily="34" charset="0"/>
            </a:endParaRPr>
          </a:p>
        </p:txBody>
      </p:sp>
      <p:sp>
        <p:nvSpPr>
          <p:cNvPr id="6" name="object 6"/>
          <p:cNvSpPr txBox="1"/>
          <p:nvPr/>
        </p:nvSpPr>
        <p:spPr>
          <a:xfrm>
            <a:off x="7518272" y="3939423"/>
            <a:ext cx="3521710" cy="2159000"/>
          </a:xfrm>
          <a:prstGeom prst="rect">
            <a:avLst/>
          </a:prstGeom>
        </p:spPr>
        <p:txBody>
          <a:bodyPr vert="horz" wrap="square" lIns="0" tIns="12065" rIns="0" bIns="0" rtlCol="0">
            <a:spAutoFit/>
          </a:bodyPr>
          <a:lstStyle/>
          <a:p>
            <a:pPr marL="88265" marR="349250" indent="809625">
              <a:lnSpc>
                <a:spcPct val="116799"/>
              </a:lnSpc>
              <a:spcBef>
                <a:spcPts val="95"/>
              </a:spcBef>
            </a:pPr>
            <a:r>
              <a:rPr sz="4000" spc="-265" dirty="0">
                <a:solidFill>
                  <a:srgbClr val="0C154B"/>
                </a:solidFill>
                <a:latin typeface="Arial Black"/>
                <a:cs typeface="Arial Black"/>
              </a:rPr>
              <a:t>Trade </a:t>
            </a:r>
            <a:r>
              <a:rPr sz="4000" spc="-170" dirty="0">
                <a:solidFill>
                  <a:srgbClr val="0C154B"/>
                </a:solidFill>
                <a:latin typeface="Arial Black"/>
                <a:cs typeface="Arial Black"/>
              </a:rPr>
              <a:t>Educational</a:t>
            </a:r>
            <a:endParaRPr sz="4000" dirty="0">
              <a:latin typeface="Arial Black"/>
              <a:cs typeface="Arial Black"/>
            </a:endParaRPr>
          </a:p>
          <a:p>
            <a:pPr marL="12700">
              <a:lnSpc>
                <a:spcPct val="100000"/>
              </a:lnSpc>
              <a:spcBef>
                <a:spcPts val="795"/>
              </a:spcBef>
              <a:tabLst>
                <a:tab pos="3508375" algn="l"/>
              </a:tabLst>
            </a:pPr>
            <a:r>
              <a:rPr sz="4000" u="heavy" spc="90" dirty="0">
                <a:solidFill>
                  <a:srgbClr val="0C154B"/>
                </a:solidFill>
                <a:uFill>
                  <a:solidFill>
                    <a:srgbClr val="0C154B"/>
                  </a:solidFill>
                </a:uFill>
                <a:latin typeface="Arial Black"/>
                <a:cs typeface="Arial Black"/>
              </a:rPr>
              <a:t>  </a:t>
            </a:r>
            <a:r>
              <a:rPr sz="4000" u="heavy" spc="-10" dirty="0">
                <a:solidFill>
                  <a:srgbClr val="0C154B"/>
                </a:solidFill>
                <a:uFill>
                  <a:solidFill>
                    <a:srgbClr val="0C154B"/>
                  </a:solidFill>
                </a:uFill>
                <a:latin typeface="Arial Black"/>
                <a:cs typeface="Arial Black"/>
              </a:rPr>
              <a:t>Providers</a:t>
            </a:r>
            <a:r>
              <a:rPr sz="4000" u="heavy" dirty="0">
                <a:solidFill>
                  <a:srgbClr val="0C154B"/>
                </a:solidFill>
                <a:uFill>
                  <a:solidFill>
                    <a:srgbClr val="0C154B"/>
                  </a:solidFill>
                </a:uFill>
                <a:latin typeface="Arial Black"/>
                <a:cs typeface="Arial Black"/>
              </a:rPr>
              <a:t>	</a:t>
            </a:r>
            <a:endParaRPr sz="4000" dirty="0">
              <a:latin typeface="Arial Black"/>
              <a:cs typeface="Arial Black"/>
            </a:endParaRPr>
          </a:p>
        </p:txBody>
      </p:sp>
      <p:sp>
        <p:nvSpPr>
          <p:cNvPr id="7" name="object 7"/>
          <p:cNvSpPr txBox="1"/>
          <p:nvPr/>
        </p:nvSpPr>
        <p:spPr>
          <a:xfrm>
            <a:off x="13213714" y="4651400"/>
            <a:ext cx="3521710" cy="1449070"/>
          </a:xfrm>
          <a:prstGeom prst="rect">
            <a:avLst/>
          </a:prstGeom>
        </p:spPr>
        <p:txBody>
          <a:bodyPr vert="horz" wrap="square" lIns="0" tIns="114935" rIns="0" bIns="0" rtlCol="0">
            <a:spAutoFit/>
          </a:bodyPr>
          <a:lstStyle/>
          <a:p>
            <a:pPr marL="92075">
              <a:lnSpc>
                <a:spcPct val="100000"/>
              </a:lnSpc>
              <a:spcBef>
                <a:spcPts val="905"/>
              </a:spcBef>
            </a:pPr>
            <a:r>
              <a:rPr sz="4000" spc="-85" dirty="0">
                <a:solidFill>
                  <a:srgbClr val="0C154B"/>
                </a:solidFill>
                <a:latin typeface="Arial Black"/>
                <a:cs typeface="Arial Black"/>
              </a:rPr>
              <a:t>Accreditors</a:t>
            </a:r>
            <a:endParaRPr sz="4000">
              <a:latin typeface="Arial Black"/>
              <a:cs typeface="Arial Black"/>
            </a:endParaRPr>
          </a:p>
          <a:p>
            <a:pPr marL="12700">
              <a:lnSpc>
                <a:spcPct val="100000"/>
              </a:lnSpc>
              <a:spcBef>
                <a:spcPts val="800"/>
              </a:spcBef>
              <a:tabLst>
                <a:tab pos="3508375" algn="l"/>
              </a:tabLst>
            </a:pPr>
            <a:r>
              <a:rPr sz="4000" u="heavy" spc="465" dirty="0">
                <a:solidFill>
                  <a:srgbClr val="0C154B"/>
                </a:solidFill>
                <a:uFill>
                  <a:solidFill>
                    <a:srgbClr val="0C154B"/>
                  </a:solidFill>
                </a:uFill>
                <a:latin typeface="Arial Black"/>
                <a:cs typeface="Arial Black"/>
              </a:rPr>
              <a:t> </a:t>
            </a:r>
            <a:r>
              <a:rPr sz="4000" u="heavy" spc="-60" dirty="0">
                <a:solidFill>
                  <a:srgbClr val="0C154B"/>
                </a:solidFill>
                <a:uFill>
                  <a:solidFill>
                    <a:srgbClr val="0C154B"/>
                  </a:solidFill>
                </a:uFill>
                <a:latin typeface="Arial Black"/>
                <a:cs typeface="Arial Black"/>
              </a:rPr>
              <a:t>of</a:t>
            </a:r>
            <a:r>
              <a:rPr sz="4000" u="heavy" spc="-300" dirty="0">
                <a:solidFill>
                  <a:srgbClr val="0C154B"/>
                </a:solidFill>
                <a:uFill>
                  <a:solidFill>
                    <a:srgbClr val="0C154B"/>
                  </a:solidFill>
                </a:uFill>
                <a:latin typeface="Arial Black"/>
                <a:cs typeface="Arial Black"/>
              </a:rPr>
              <a:t> </a:t>
            </a:r>
            <a:r>
              <a:rPr sz="4000" u="heavy" spc="-10" dirty="0">
                <a:solidFill>
                  <a:srgbClr val="0C154B"/>
                </a:solidFill>
                <a:uFill>
                  <a:solidFill>
                    <a:srgbClr val="0C154B"/>
                  </a:solidFill>
                </a:uFill>
                <a:latin typeface="Arial Black"/>
                <a:cs typeface="Arial Black"/>
              </a:rPr>
              <a:t>content</a:t>
            </a:r>
            <a:r>
              <a:rPr sz="4000" u="heavy" dirty="0">
                <a:solidFill>
                  <a:srgbClr val="0C154B"/>
                </a:solidFill>
                <a:uFill>
                  <a:solidFill>
                    <a:srgbClr val="0C154B"/>
                  </a:solidFill>
                </a:uFill>
                <a:latin typeface="Arial Black"/>
                <a:cs typeface="Arial Black"/>
              </a:rPr>
              <a:t>	</a:t>
            </a:r>
            <a:endParaRPr sz="4000">
              <a:latin typeface="Arial Black"/>
              <a:cs typeface="Arial Black"/>
            </a:endParaRPr>
          </a:p>
        </p:txBody>
      </p:sp>
      <p:sp>
        <p:nvSpPr>
          <p:cNvPr id="8" name="object 8"/>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tabLst>
                <a:tab pos="16242665" algn="l"/>
              </a:tabLst>
            </a:pPr>
            <a:r>
              <a:rPr dirty="0"/>
              <a:t>Who</a:t>
            </a:r>
            <a:r>
              <a:rPr spc="-315" dirty="0"/>
              <a:t> </a:t>
            </a:r>
            <a:r>
              <a:rPr spc="-245" dirty="0"/>
              <a:t>is</a:t>
            </a:r>
            <a:r>
              <a:rPr spc="-295" dirty="0"/>
              <a:t> </a:t>
            </a:r>
            <a:r>
              <a:rPr spc="-10" dirty="0"/>
              <a:t>Impacted?</a:t>
            </a:r>
            <a:r>
              <a:rPr dirty="0"/>
              <a:t>	</a:t>
            </a:r>
          </a:p>
        </p:txBody>
      </p:sp>
      <p:pic>
        <p:nvPicPr>
          <p:cNvPr id="9" name="object 9"/>
          <p:cNvPicPr/>
          <p:nvPr/>
        </p:nvPicPr>
        <p:blipFill>
          <a:blip r:embed="rId3" cstate="print"/>
          <a:stretch>
            <a:fillRect/>
          </a:stretch>
        </p:blipFill>
        <p:spPr>
          <a:xfrm>
            <a:off x="1736851" y="6276721"/>
            <a:ext cx="3495802" cy="2330577"/>
          </a:xfrm>
          <a:prstGeom prst="rect">
            <a:avLst/>
          </a:prstGeom>
        </p:spPr>
      </p:pic>
      <p:pic>
        <p:nvPicPr>
          <p:cNvPr id="10" name="object 10"/>
          <p:cNvPicPr/>
          <p:nvPr/>
        </p:nvPicPr>
        <p:blipFill>
          <a:blip r:embed="rId4" cstate="print"/>
          <a:stretch>
            <a:fillRect/>
          </a:stretch>
        </p:blipFill>
        <p:spPr>
          <a:xfrm>
            <a:off x="7559547" y="6321805"/>
            <a:ext cx="3440557" cy="2293747"/>
          </a:xfrm>
          <a:prstGeom prst="rect">
            <a:avLst/>
          </a:prstGeom>
        </p:spPr>
      </p:pic>
      <p:pic>
        <p:nvPicPr>
          <p:cNvPr id="11" name="object 11"/>
          <p:cNvPicPr/>
          <p:nvPr/>
        </p:nvPicPr>
        <p:blipFill>
          <a:blip r:embed="rId5" cstate="print"/>
          <a:stretch>
            <a:fillRect/>
          </a:stretch>
        </p:blipFill>
        <p:spPr>
          <a:xfrm>
            <a:off x="12872973" y="6173978"/>
            <a:ext cx="4203191" cy="2197608"/>
          </a:xfrm>
          <a:prstGeom prst="rect">
            <a:avLst/>
          </a:prstGeom>
        </p:spPr>
      </p:pic>
      <p:sp>
        <p:nvSpPr>
          <p:cNvPr id="12" name="object 12"/>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 y="1365377"/>
            <a:ext cx="18288000" cy="2152904"/>
          </a:xfrm>
          <a:prstGeom prst="rect">
            <a:avLst/>
          </a:prstGeom>
        </p:spPr>
      </p:pic>
      <p:sp>
        <p:nvSpPr>
          <p:cNvPr id="3" name="object 3"/>
          <p:cNvSpPr/>
          <p:nvPr/>
        </p:nvSpPr>
        <p:spPr>
          <a:xfrm>
            <a:off x="0" y="10060645"/>
            <a:ext cx="18288000" cy="205104"/>
          </a:xfrm>
          <a:custGeom>
            <a:avLst/>
            <a:gdLst/>
            <a:ahLst/>
            <a:cxnLst/>
            <a:rect l="l" t="t" r="r" b="b"/>
            <a:pathLst>
              <a:path w="18288000" h="205104">
                <a:moveTo>
                  <a:pt x="18288000" y="0"/>
                </a:moveTo>
                <a:lnTo>
                  <a:pt x="0" y="0"/>
                </a:lnTo>
                <a:lnTo>
                  <a:pt x="0" y="204647"/>
                </a:lnTo>
                <a:lnTo>
                  <a:pt x="18288000" y="204647"/>
                </a:lnTo>
                <a:lnTo>
                  <a:pt x="18288000" y="0"/>
                </a:lnTo>
                <a:close/>
              </a:path>
            </a:pathLst>
          </a:custGeom>
          <a:solidFill>
            <a:srgbClr val="0C154B"/>
          </a:solidFill>
        </p:spPr>
        <p:txBody>
          <a:bodyPr wrap="square" lIns="0" tIns="0" rIns="0" bIns="0" rtlCol="0"/>
          <a:lstStyle/>
          <a:p>
            <a:endParaRPr/>
          </a:p>
        </p:txBody>
      </p:sp>
      <p:pic>
        <p:nvPicPr>
          <p:cNvPr id="4" name="object 4"/>
          <p:cNvPicPr/>
          <p:nvPr/>
        </p:nvPicPr>
        <p:blipFill>
          <a:blip r:embed="rId3" cstate="print"/>
          <a:stretch>
            <a:fillRect/>
          </a:stretch>
        </p:blipFill>
        <p:spPr>
          <a:xfrm>
            <a:off x="15641701" y="8593734"/>
            <a:ext cx="2340092" cy="944689"/>
          </a:xfrm>
          <a:prstGeom prst="rect">
            <a:avLst/>
          </a:prstGeom>
        </p:spPr>
      </p:pic>
      <p:sp>
        <p:nvSpPr>
          <p:cNvPr id="5" name="object 5"/>
          <p:cNvSpPr txBox="1">
            <a:spLocks noGrp="1"/>
          </p:cNvSpPr>
          <p:nvPr>
            <p:ph type="title"/>
          </p:nvPr>
        </p:nvSpPr>
        <p:spPr>
          <a:xfrm>
            <a:off x="1037945" y="268350"/>
            <a:ext cx="16234410" cy="696595"/>
          </a:xfrm>
          <a:prstGeom prst="rect">
            <a:avLst/>
          </a:prstGeom>
        </p:spPr>
        <p:txBody>
          <a:bodyPr vert="horz" wrap="square" lIns="0" tIns="12700" rIns="0" bIns="0" rtlCol="0">
            <a:spAutoFit/>
          </a:bodyPr>
          <a:lstStyle/>
          <a:p>
            <a:pPr marL="12700">
              <a:lnSpc>
                <a:spcPct val="100000"/>
              </a:lnSpc>
              <a:spcBef>
                <a:spcPts val="100"/>
              </a:spcBef>
              <a:tabLst>
                <a:tab pos="16221075" algn="l"/>
              </a:tabLst>
            </a:pPr>
            <a:r>
              <a:rPr spc="-254" dirty="0"/>
              <a:t>Licensed</a:t>
            </a:r>
            <a:r>
              <a:rPr spc="-315" dirty="0"/>
              <a:t> </a:t>
            </a:r>
            <a:r>
              <a:rPr spc="-220" dirty="0"/>
              <a:t>Customs</a:t>
            </a:r>
            <a:r>
              <a:rPr spc="-305" dirty="0"/>
              <a:t> </a:t>
            </a:r>
            <a:r>
              <a:rPr spc="-120" dirty="0"/>
              <a:t>Broker</a:t>
            </a:r>
            <a:r>
              <a:rPr spc="-305" dirty="0"/>
              <a:t> </a:t>
            </a:r>
            <a:r>
              <a:rPr spc="-10" dirty="0"/>
              <a:t>Requirements</a:t>
            </a:r>
            <a:r>
              <a:rPr dirty="0"/>
              <a:t>	</a:t>
            </a:r>
          </a:p>
        </p:txBody>
      </p:sp>
      <p:sp>
        <p:nvSpPr>
          <p:cNvPr id="11" name="object 11"/>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
        <p:nvSpPr>
          <p:cNvPr id="6" name="object 6"/>
          <p:cNvSpPr txBox="1"/>
          <p:nvPr/>
        </p:nvSpPr>
        <p:spPr>
          <a:xfrm>
            <a:off x="1171752" y="1585722"/>
            <a:ext cx="15100300" cy="1304844"/>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FFFFFF"/>
                </a:solidFill>
                <a:latin typeface="Arial" panose="020B0604020202020204" pitchFamily="34" charset="0"/>
                <a:cs typeface="Arial" panose="020B0604020202020204" pitchFamily="34" charset="0"/>
              </a:rPr>
              <a:t>…in order to maintain sufficient knowledge of customs and related laws, regulations, and procedures…and all other appropriate matters necessary to render valuable service to importers and drawback claimants.</a:t>
            </a:r>
            <a:endParaRPr sz="2800" b="1" dirty="0">
              <a:latin typeface="Arial" panose="020B0604020202020204" pitchFamily="34" charset="0"/>
              <a:cs typeface="Arial" panose="020B0604020202020204" pitchFamily="34" charset="0"/>
            </a:endParaRPr>
          </a:p>
        </p:txBody>
      </p:sp>
      <p:sp>
        <p:nvSpPr>
          <p:cNvPr id="7" name="object 7"/>
          <p:cNvSpPr txBox="1"/>
          <p:nvPr/>
        </p:nvSpPr>
        <p:spPr>
          <a:xfrm>
            <a:off x="911860" y="3664737"/>
            <a:ext cx="4345940" cy="3300904"/>
          </a:xfrm>
          <a:prstGeom prst="rect">
            <a:avLst/>
          </a:prstGeom>
        </p:spPr>
        <p:txBody>
          <a:bodyPr vert="horz" wrap="square" lIns="0" tIns="12700" rIns="0" bIns="0" rtlCol="0">
            <a:spAutoFit/>
          </a:bodyPr>
          <a:lstStyle/>
          <a:p>
            <a:pPr marL="12700" marR="635635">
              <a:lnSpc>
                <a:spcPct val="106700"/>
              </a:lnSpc>
              <a:spcBef>
                <a:spcPts val="100"/>
              </a:spcBef>
            </a:pPr>
            <a:r>
              <a:rPr sz="2500" b="1" dirty="0">
                <a:latin typeface="Arial" panose="020B0604020202020204" pitchFamily="34" charset="0"/>
                <a:cs typeface="Arial" panose="020B0604020202020204" pitchFamily="34" charset="0"/>
              </a:rPr>
              <a:t>LCBs must complete at least 36* CE credits of qualifying continuing broker education.</a:t>
            </a:r>
          </a:p>
          <a:p>
            <a:pPr marL="12700" marR="5080">
              <a:lnSpc>
                <a:spcPts val="3190"/>
              </a:lnSpc>
              <a:spcBef>
                <a:spcPts val="155"/>
              </a:spcBef>
            </a:pPr>
            <a:r>
              <a:rPr sz="2000" b="1" dirty="0">
                <a:latin typeface="Arial" panose="020B0604020202020204" pitchFamily="34" charset="0"/>
                <a:cs typeface="Arial" panose="020B0604020202020204" pitchFamily="34" charset="0"/>
              </a:rPr>
              <a:t>*The 2027 Triennial Status Report </a:t>
            </a:r>
            <a:br>
              <a:rPr lang="en-US" sz="2000" b="1" dirty="0">
                <a:latin typeface="Arial" panose="020B0604020202020204" pitchFamily="34" charset="0"/>
                <a:cs typeface="Arial" panose="020B0604020202020204" pitchFamily="34" charset="0"/>
              </a:rPr>
            </a:br>
            <a:r>
              <a:rPr sz="2000" b="1" dirty="0">
                <a:latin typeface="Arial" panose="020B0604020202020204" pitchFamily="34" charset="0"/>
                <a:cs typeface="Arial" panose="020B0604020202020204" pitchFamily="34" charset="0"/>
              </a:rPr>
              <a:t>(TSR) will require only 20 CE</a:t>
            </a:r>
          </a:p>
          <a:p>
            <a:pPr marL="12700">
              <a:lnSpc>
                <a:spcPct val="100000"/>
              </a:lnSpc>
              <a:spcBef>
                <a:spcPts val="570"/>
              </a:spcBef>
            </a:pPr>
            <a:r>
              <a:rPr sz="2000" b="1" dirty="0">
                <a:latin typeface="Arial" panose="020B0604020202020204" pitchFamily="34" charset="0"/>
                <a:cs typeface="Arial" panose="020B0604020202020204" pitchFamily="34" charset="0"/>
              </a:rPr>
              <a:t>credits effective January 1, 2025</a:t>
            </a:r>
          </a:p>
          <a:p>
            <a:pPr marL="12700">
              <a:lnSpc>
                <a:spcPct val="100000"/>
              </a:lnSpc>
              <a:spcBef>
                <a:spcPts val="805"/>
              </a:spcBef>
            </a:pPr>
            <a:r>
              <a:rPr sz="2000" b="1" dirty="0">
                <a:latin typeface="Arial" panose="020B0604020202020204" pitchFamily="34" charset="0"/>
                <a:cs typeface="Arial" panose="020B0604020202020204" pitchFamily="34" charset="0"/>
              </a:rPr>
              <a:t>through January 31, 2027.</a:t>
            </a:r>
          </a:p>
        </p:txBody>
      </p:sp>
      <p:sp>
        <p:nvSpPr>
          <p:cNvPr id="8" name="object 8"/>
          <p:cNvSpPr txBox="1"/>
          <p:nvPr/>
        </p:nvSpPr>
        <p:spPr>
          <a:xfrm>
            <a:off x="6007734" y="4338621"/>
            <a:ext cx="4345940" cy="2479040"/>
          </a:xfrm>
          <a:prstGeom prst="rect">
            <a:avLst/>
          </a:prstGeom>
        </p:spPr>
        <p:txBody>
          <a:bodyPr vert="horz" wrap="square" lIns="0" tIns="40640" rIns="0" bIns="0" rtlCol="0">
            <a:spAutoFit/>
          </a:bodyPr>
          <a:lstStyle/>
          <a:p>
            <a:pPr marL="12700">
              <a:lnSpc>
                <a:spcPct val="100000"/>
              </a:lnSpc>
              <a:spcBef>
                <a:spcPts val="320"/>
              </a:spcBef>
            </a:pPr>
            <a:r>
              <a:rPr sz="2600" b="1" i="1" dirty="0">
                <a:solidFill>
                  <a:srgbClr val="C00000"/>
                </a:solidFill>
                <a:latin typeface="Arial" panose="020B0604020202020204" pitchFamily="34" charset="0"/>
                <a:cs typeface="Arial" panose="020B0604020202020204" pitchFamily="34" charset="0"/>
              </a:rPr>
              <a:t>Exception:</a:t>
            </a:r>
            <a:endParaRPr sz="2600" b="1" dirty="0">
              <a:latin typeface="Arial" panose="020B0604020202020204" pitchFamily="34" charset="0"/>
              <a:cs typeface="Arial" panose="020B0604020202020204" pitchFamily="34" charset="0"/>
            </a:endParaRPr>
          </a:p>
          <a:p>
            <a:pPr marL="355600" marR="5080" indent="-342900">
              <a:lnSpc>
                <a:spcPts val="3190"/>
              </a:lnSpc>
              <a:spcBef>
                <a:spcPts val="135"/>
              </a:spcBef>
              <a:buFont typeface="Arial"/>
              <a:buChar char="•"/>
              <a:tabLst>
                <a:tab pos="355600" algn="l"/>
              </a:tabLst>
            </a:pPr>
            <a:r>
              <a:rPr sz="2500" b="1" dirty="0">
                <a:solidFill>
                  <a:srgbClr val="C00000"/>
                </a:solidFill>
                <a:latin typeface="Arial" panose="020B0604020202020204" pitchFamily="34" charset="0"/>
                <a:cs typeface="Arial" panose="020B0604020202020204" pitchFamily="34" charset="0"/>
              </a:rPr>
              <a:t>LCB voluntarily suspends license; OR</a:t>
            </a:r>
            <a:endParaRPr sz="2500" b="1" dirty="0">
              <a:latin typeface="Arial" panose="020B0604020202020204" pitchFamily="34" charset="0"/>
              <a:cs typeface="Arial" panose="020B0604020202020204" pitchFamily="34" charset="0"/>
            </a:endParaRPr>
          </a:p>
          <a:p>
            <a:pPr marL="354965" indent="-342265">
              <a:lnSpc>
                <a:spcPct val="100000"/>
              </a:lnSpc>
              <a:spcBef>
                <a:spcPts val="70"/>
              </a:spcBef>
              <a:buFont typeface="Arial"/>
              <a:buChar char="•"/>
              <a:tabLst>
                <a:tab pos="354965" algn="l"/>
              </a:tabLst>
            </a:pPr>
            <a:r>
              <a:rPr sz="2500" b="1" dirty="0">
                <a:solidFill>
                  <a:srgbClr val="C00000"/>
                </a:solidFill>
                <a:latin typeface="Arial" panose="020B0604020202020204" pitchFamily="34" charset="0"/>
                <a:cs typeface="Arial" panose="020B0604020202020204" pitchFamily="34" charset="0"/>
              </a:rPr>
              <a:t>LCB has not held license</a:t>
            </a:r>
            <a:endParaRPr sz="2500" b="1" dirty="0">
              <a:latin typeface="Arial" panose="020B0604020202020204" pitchFamily="34" charset="0"/>
              <a:cs typeface="Arial" panose="020B0604020202020204" pitchFamily="34" charset="0"/>
            </a:endParaRPr>
          </a:p>
          <a:p>
            <a:pPr marL="355600" marR="543560">
              <a:lnSpc>
                <a:spcPct val="106400"/>
              </a:lnSpc>
              <a:spcBef>
                <a:spcPts val="10"/>
              </a:spcBef>
            </a:pPr>
            <a:r>
              <a:rPr sz="2500" b="1" dirty="0">
                <a:solidFill>
                  <a:srgbClr val="C00000"/>
                </a:solidFill>
                <a:latin typeface="Arial" panose="020B0604020202020204" pitchFamily="34" charset="0"/>
                <a:cs typeface="Arial" panose="020B0604020202020204" pitchFamily="34" charset="0"/>
              </a:rPr>
              <a:t>for an entire triennial period.</a:t>
            </a:r>
            <a:endParaRPr sz="2500" b="1" dirty="0">
              <a:latin typeface="Arial" panose="020B0604020202020204" pitchFamily="34" charset="0"/>
              <a:cs typeface="Arial" panose="020B0604020202020204" pitchFamily="34" charset="0"/>
            </a:endParaRPr>
          </a:p>
        </p:txBody>
      </p:sp>
      <p:sp>
        <p:nvSpPr>
          <p:cNvPr id="9" name="object 9"/>
          <p:cNvSpPr txBox="1"/>
          <p:nvPr/>
        </p:nvSpPr>
        <p:spPr>
          <a:xfrm>
            <a:off x="11722989" y="5201259"/>
            <a:ext cx="4083685" cy="2451569"/>
          </a:xfrm>
          <a:prstGeom prst="rect">
            <a:avLst/>
          </a:prstGeom>
        </p:spPr>
        <p:txBody>
          <a:bodyPr vert="horz" wrap="square" lIns="0" tIns="11430" rIns="0" bIns="0" rtlCol="0">
            <a:spAutoFit/>
          </a:bodyPr>
          <a:lstStyle/>
          <a:p>
            <a:pPr marL="12700" marR="5080">
              <a:lnSpc>
                <a:spcPct val="107000"/>
              </a:lnSpc>
              <a:spcBef>
                <a:spcPts val="90"/>
              </a:spcBef>
            </a:pPr>
            <a:r>
              <a:rPr sz="2500" b="1" dirty="0">
                <a:solidFill>
                  <a:srgbClr val="375F92"/>
                </a:solidFill>
                <a:latin typeface="Arial" panose="020B0604020202020204" pitchFamily="34" charset="0"/>
                <a:cs typeface="Arial" panose="020B0604020202020204" pitchFamily="34" charset="0"/>
              </a:rPr>
              <a:t>…Must report and certify compliance with LCB continuing education (CE) requirement upon submitting the Triennial Status Report (TSR)</a:t>
            </a:r>
            <a:endParaRPr sz="2500" b="1" dirty="0">
              <a:latin typeface="Arial" panose="020B0604020202020204" pitchFamily="34" charset="0"/>
              <a:cs typeface="Arial" panose="020B0604020202020204" pitchFamily="34" charset="0"/>
            </a:endParaRPr>
          </a:p>
        </p:txBody>
      </p:sp>
      <p:sp>
        <p:nvSpPr>
          <p:cNvPr id="10" name="object 10"/>
          <p:cNvSpPr txBox="1"/>
          <p:nvPr/>
        </p:nvSpPr>
        <p:spPr>
          <a:xfrm>
            <a:off x="2066035" y="8364473"/>
            <a:ext cx="12221845" cy="406400"/>
          </a:xfrm>
          <a:prstGeom prst="rect">
            <a:avLst/>
          </a:prstGeom>
        </p:spPr>
        <p:txBody>
          <a:bodyPr vert="horz" wrap="square" lIns="0" tIns="12065" rIns="0" bIns="0" rtlCol="0">
            <a:spAutoFit/>
          </a:bodyPr>
          <a:lstStyle/>
          <a:p>
            <a:pPr marL="12700">
              <a:lnSpc>
                <a:spcPct val="100000"/>
              </a:lnSpc>
              <a:spcBef>
                <a:spcPts val="95"/>
              </a:spcBef>
            </a:pPr>
            <a:r>
              <a:rPr sz="2500" b="1" dirty="0">
                <a:latin typeface="Arial" panose="020B0604020202020204" pitchFamily="34" charset="0"/>
                <a:cs typeface="Arial" panose="020B0604020202020204" pitchFamily="34" charset="0"/>
              </a:rPr>
              <a:t>***Important to keep your email address up to date when submitting TSR.***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826381"/>
            <a:ext cx="18288000" cy="6461125"/>
            <a:chOff x="0" y="3826381"/>
            <a:chExt cx="18288000" cy="6461125"/>
          </a:xfrm>
        </p:grpSpPr>
        <p:pic>
          <p:nvPicPr>
            <p:cNvPr id="3" name="object 3"/>
            <p:cNvPicPr/>
            <p:nvPr/>
          </p:nvPicPr>
          <p:blipFill>
            <a:blip r:embed="rId2" cstate="print"/>
            <a:stretch>
              <a:fillRect/>
            </a:stretch>
          </p:blipFill>
          <p:spPr>
            <a:xfrm>
              <a:off x="0" y="3826381"/>
              <a:ext cx="18288000" cy="6460617"/>
            </a:xfrm>
            <a:prstGeom prst="rect">
              <a:avLst/>
            </a:prstGeom>
          </p:spPr>
        </p:pic>
        <p:pic>
          <p:nvPicPr>
            <p:cNvPr id="4" name="object 4"/>
            <p:cNvPicPr/>
            <p:nvPr/>
          </p:nvPicPr>
          <p:blipFill>
            <a:blip r:embed="rId3" cstate="print"/>
            <a:stretch>
              <a:fillRect/>
            </a:stretch>
          </p:blipFill>
          <p:spPr>
            <a:xfrm>
              <a:off x="15641701" y="8593734"/>
              <a:ext cx="2342261" cy="944689"/>
            </a:xfrm>
            <a:prstGeom prst="rect">
              <a:avLst/>
            </a:prstGeom>
          </p:spPr>
        </p:pic>
      </p:grpSp>
      <p:sp>
        <p:nvSpPr>
          <p:cNvPr id="5" name="object 5"/>
          <p:cNvSpPr txBox="1">
            <a:spLocks noGrp="1"/>
          </p:cNvSpPr>
          <p:nvPr>
            <p:ph type="title"/>
          </p:nvPr>
        </p:nvSpPr>
        <p:spPr>
          <a:xfrm>
            <a:off x="1042517" y="337768"/>
            <a:ext cx="16229965" cy="697230"/>
          </a:xfrm>
          <a:prstGeom prst="rect">
            <a:avLst/>
          </a:prstGeom>
        </p:spPr>
        <p:txBody>
          <a:bodyPr vert="horz" wrap="square" lIns="0" tIns="13335" rIns="0" bIns="0" rtlCol="0">
            <a:spAutoFit/>
          </a:bodyPr>
          <a:lstStyle/>
          <a:p>
            <a:pPr marL="12700">
              <a:lnSpc>
                <a:spcPct val="100000"/>
              </a:lnSpc>
              <a:spcBef>
                <a:spcPts val="105"/>
              </a:spcBef>
              <a:tabLst>
                <a:tab pos="16216630" algn="l"/>
              </a:tabLst>
            </a:pPr>
            <a:r>
              <a:rPr spc="-254" dirty="0"/>
              <a:t>Licensed</a:t>
            </a:r>
            <a:r>
              <a:rPr spc="-310" dirty="0"/>
              <a:t> </a:t>
            </a:r>
            <a:r>
              <a:rPr spc="-220" dirty="0"/>
              <a:t>Customs</a:t>
            </a:r>
            <a:r>
              <a:rPr spc="-310" dirty="0"/>
              <a:t> </a:t>
            </a:r>
            <a:r>
              <a:rPr spc="-114" dirty="0"/>
              <a:t>Broker</a:t>
            </a:r>
            <a:r>
              <a:rPr spc="-305" dirty="0"/>
              <a:t> </a:t>
            </a:r>
            <a:r>
              <a:rPr spc="-10" dirty="0"/>
              <a:t>Requirements</a:t>
            </a:r>
            <a:r>
              <a:rPr dirty="0"/>
              <a:t>	</a:t>
            </a:r>
          </a:p>
        </p:txBody>
      </p:sp>
      <p:pic>
        <p:nvPicPr>
          <p:cNvPr id="6" name="object 6"/>
          <p:cNvPicPr/>
          <p:nvPr/>
        </p:nvPicPr>
        <p:blipFill>
          <a:blip r:embed="rId4" cstate="print"/>
          <a:stretch>
            <a:fillRect/>
          </a:stretch>
        </p:blipFill>
        <p:spPr>
          <a:xfrm>
            <a:off x="914400" y="1230630"/>
            <a:ext cx="4203192" cy="2502407"/>
          </a:xfrm>
          <a:prstGeom prst="rect">
            <a:avLst/>
          </a:prstGeom>
        </p:spPr>
      </p:pic>
      <p:sp>
        <p:nvSpPr>
          <p:cNvPr id="7" name="object 7"/>
          <p:cNvSpPr txBox="1"/>
          <p:nvPr/>
        </p:nvSpPr>
        <p:spPr>
          <a:xfrm>
            <a:off x="1221739" y="4059482"/>
            <a:ext cx="15616555" cy="4697095"/>
          </a:xfrm>
          <a:prstGeom prst="rect">
            <a:avLst/>
          </a:prstGeom>
        </p:spPr>
        <p:txBody>
          <a:bodyPr vert="horz" wrap="square" lIns="0" tIns="12065" rIns="0" bIns="0" rtlCol="0">
            <a:spAutoFit/>
          </a:bodyPr>
          <a:lstStyle/>
          <a:p>
            <a:pPr marL="469900" marR="5080" indent="-457834">
              <a:lnSpc>
                <a:spcPct val="108100"/>
              </a:lnSpc>
              <a:spcBef>
                <a:spcPts val="95"/>
              </a:spcBef>
              <a:buSzPct val="37500"/>
              <a:buFont typeface="Wingdings"/>
              <a:buChar char=""/>
              <a:tabLst>
                <a:tab pos="469900" algn="l"/>
                <a:tab pos="2794635" algn="l"/>
              </a:tabLst>
            </a:pPr>
            <a:r>
              <a:rPr sz="3200" b="1" dirty="0">
                <a:solidFill>
                  <a:srgbClr val="FFFFFF"/>
                </a:solidFill>
                <a:latin typeface="Arial" panose="020B0604020202020204" pitchFamily="34" charset="0"/>
                <a:cs typeface="Arial" panose="020B0604020202020204" pitchFamily="34" charset="0"/>
              </a:rPr>
              <a:t>Industry or trade-related conferences, seminars, webinars, and workshops (including</a:t>
            </a:r>
            <a:r>
              <a:rPr lang="en-US" sz="3200" b="1" dirty="0">
                <a:solidFill>
                  <a:srgbClr val="FFFFFF"/>
                </a:solidFill>
                <a:latin typeface="Arial" panose="020B0604020202020204" pitchFamily="34" charset="0"/>
                <a:cs typeface="Arial" panose="020B0604020202020204" pitchFamily="34" charset="0"/>
              </a:rPr>
              <a:t> </a:t>
            </a:r>
            <a:r>
              <a:rPr sz="3200" b="1" dirty="0">
                <a:solidFill>
                  <a:srgbClr val="FFFFFF"/>
                </a:solidFill>
                <a:latin typeface="Arial" panose="020B0604020202020204" pitchFamily="34" charset="0"/>
                <a:cs typeface="Arial" panose="020B0604020202020204" pitchFamily="34" charset="0"/>
              </a:rPr>
              <a:t>recordings) led by an instructor, discussion leader, or speaker</a:t>
            </a:r>
            <a:endParaRPr sz="3200" b="1" dirty="0">
              <a:latin typeface="Arial" panose="020B0604020202020204" pitchFamily="34" charset="0"/>
              <a:cs typeface="Arial" panose="020B0604020202020204" pitchFamily="34" charset="0"/>
            </a:endParaRPr>
          </a:p>
          <a:p>
            <a:pPr marL="469900" indent="-457200">
              <a:lnSpc>
                <a:spcPct val="100000"/>
              </a:lnSpc>
              <a:spcBef>
                <a:spcPts val="905"/>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Conferences, symposiums, or conventions</a:t>
            </a:r>
            <a:endParaRPr sz="3200" b="1" dirty="0">
              <a:latin typeface="Arial" panose="020B0604020202020204" pitchFamily="34" charset="0"/>
              <a:cs typeface="Arial" panose="020B0604020202020204" pitchFamily="34" charset="0"/>
            </a:endParaRPr>
          </a:p>
          <a:p>
            <a:pPr marL="462280" marR="8340090" indent="-450215">
              <a:lnSpc>
                <a:spcPct val="123700"/>
              </a:lnSpc>
              <a:buFont typeface="Wingdings"/>
              <a:buChar char=""/>
              <a:tabLst>
                <a:tab pos="462280" algn="l"/>
                <a:tab pos="469900" algn="l"/>
              </a:tabLst>
            </a:pPr>
            <a:r>
              <a:rPr sz="1200" b="1" dirty="0">
                <a:solidFill>
                  <a:srgbClr val="FFFFFF"/>
                </a:solidFill>
                <a:latin typeface="Arial" panose="020B0604020202020204" pitchFamily="34" charset="0"/>
                <a:cs typeface="Arial" panose="020B0604020202020204" pitchFamily="34" charset="0"/>
              </a:rPr>
              <a:t>	</a:t>
            </a:r>
            <a:r>
              <a:rPr sz="3200" b="1" dirty="0">
                <a:solidFill>
                  <a:srgbClr val="FFFFFF"/>
                </a:solidFill>
                <a:latin typeface="Arial" panose="020B0604020202020204" pitchFamily="34" charset="0"/>
                <a:cs typeface="Arial" panose="020B0604020202020204" pitchFamily="34" charset="0"/>
              </a:rPr>
              <a:t>Online, self-administered courses (also known as asynchronous)</a:t>
            </a:r>
            <a:endParaRPr sz="3200" b="1" dirty="0">
              <a:latin typeface="Arial" panose="020B0604020202020204" pitchFamily="34" charset="0"/>
              <a:cs typeface="Arial" panose="020B0604020202020204" pitchFamily="34" charset="0"/>
            </a:endParaRPr>
          </a:p>
          <a:p>
            <a:pPr marL="469900" indent="-457200">
              <a:lnSpc>
                <a:spcPct val="100000"/>
              </a:lnSpc>
              <a:spcBef>
                <a:spcPts val="905"/>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Company trainings (internally developed or offered by an outside vendor)</a:t>
            </a:r>
            <a:endParaRPr sz="3200" b="1" dirty="0">
              <a:latin typeface="Arial" panose="020B0604020202020204" pitchFamily="34" charset="0"/>
              <a:cs typeface="Arial" panose="020B0604020202020204" pitchFamily="34" charset="0"/>
            </a:endParaRPr>
          </a:p>
          <a:p>
            <a:pPr marL="469900" indent="-457200">
              <a:lnSpc>
                <a:spcPct val="100000"/>
              </a:lnSpc>
              <a:spcBef>
                <a:spcPts val="910"/>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Port tours</a:t>
            </a:r>
            <a:endParaRPr sz="3200" b="1" dirty="0">
              <a:latin typeface="Arial" panose="020B0604020202020204" pitchFamily="34" charset="0"/>
              <a:cs typeface="Arial" panose="020B0604020202020204" pitchFamily="34" charset="0"/>
            </a:endParaRPr>
          </a:p>
          <a:p>
            <a:pPr marL="469900" indent="-457200">
              <a:lnSpc>
                <a:spcPct val="100000"/>
              </a:lnSpc>
              <a:spcBef>
                <a:spcPts val="900"/>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Trade days sponsored by local associations</a:t>
            </a:r>
            <a:endParaRPr sz="3200" b="1" dirty="0">
              <a:latin typeface="Arial" panose="020B0604020202020204" pitchFamily="34" charset="0"/>
              <a:cs typeface="Arial" panose="020B0604020202020204" pitchFamily="34" charset="0"/>
            </a:endParaRPr>
          </a:p>
        </p:txBody>
      </p:sp>
      <p:sp>
        <p:nvSpPr>
          <p:cNvPr id="8" name="object 8"/>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3335" rIns="0" bIns="0" rtlCol="0">
            <a:spAutoFit/>
          </a:bodyPr>
          <a:lstStyle/>
          <a:p>
            <a:pPr marL="39370">
              <a:lnSpc>
                <a:spcPct val="100000"/>
              </a:lnSpc>
              <a:spcBef>
                <a:spcPts val="105"/>
              </a:spcBef>
              <a:tabLst>
                <a:tab pos="16243935" algn="l"/>
              </a:tabLst>
            </a:pPr>
            <a:r>
              <a:rPr spc="-254" dirty="0"/>
              <a:t>Licensed</a:t>
            </a:r>
            <a:r>
              <a:rPr spc="-310" dirty="0"/>
              <a:t> </a:t>
            </a:r>
            <a:r>
              <a:rPr spc="-220" dirty="0"/>
              <a:t>Customs</a:t>
            </a:r>
            <a:r>
              <a:rPr spc="-310" dirty="0"/>
              <a:t> </a:t>
            </a:r>
            <a:r>
              <a:rPr spc="-114" dirty="0"/>
              <a:t>Broker</a:t>
            </a:r>
            <a:r>
              <a:rPr spc="-305" dirty="0"/>
              <a:t> </a:t>
            </a:r>
            <a:r>
              <a:rPr spc="-10" dirty="0"/>
              <a:t>Requirements</a:t>
            </a:r>
            <a:r>
              <a:rPr dirty="0"/>
              <a:t>	</a:t>
            </a:r>
          </a:p>
        </p:txBody>
      </p:sp>
      <p:pic>
        <p:nvPicPr>
          <p:cNvPr id="3" name="object 3"/>
          <p:cNvPicPr/>
          <p:nvPr/>
        </p:nvPicPr>
        <p:blipFill>
          <a:blip r:embed="rId2" cstate="print"/>
          <a:stretch>
            <a:fillRect/>
          </a:stretch>
        </p:blipFill>
        <p:spPr>
          <a:xfrm>
            <a:off x="914400" y="1230630"/>
            <a:ext cx="4203192" cy="2502407"/>
          </a:xfrm>
          <a:prstGeom prst="rect">
            <a:avLst/>
          </a:prstGeom>
        </p:spPr>
      </p:pic>
      <p:sp>
        <p:nvSpPr>
          <p:cNvPr id="4" name="object 4"/>
          <p:cNvSpPr txBox="1"/>
          <p:nvPr/>
        </p:nvSpPr>
        <p:spPr>
          <a:xfrm>
            <a:off x="1237284" y="4023486"/>
            <a:ext cx="9591675" cy="513715"/>
          </a:xfrm>
          <a:prstGeom prst="rect">
            <a:avLst/>
          </a:prstGeom>
        </p:spPr>
        <p:txBody>
          <a:bodyPr vert="horz" wrap="square" lIns="0" tIns="13335" rIns="0" bIns="0" rtlCol="0">
            <a:spAutoFit/>
          </a:bodyPr>
          <a:lstStyle/>
          <a:p>
            <a:pPr marL="12700">
              <a:lnSpc>
                <a:spcPct val="100000"/>
              </a:lnSpc>
              <a:spcBef>
                <a:spcPts val="105"/>
              </a:spcBef>
            </a:pPr>
            <a:r>
              <a:rPr sz="3200" spc="-140" dirty="0">
                <a:solidFill>
                  <a:srgbClr val="FFFFFF"/>
                </a:solidFill>
                <a:latin typeface="Arial Black"/>
                <a:cs typeface="Arial Black"/>
              </a:rPr>
              <a:t>Diversify</a:t>
            </a:r>
            <a:r>
              <a:rPr sz="3200" spc="-195" dirty="0">
                <a:solidFill>
                  <a:srgbClr val="FFFFFF"/>
                </a:solidFill>
                <a:latin typeface="Arial Black"/>
                <a:cs typeface="Arial Black"/>
              </a:rPr>
              <a:t> </a:t>
            </a:r>
            <a:r>
              <a:rPr sz="3200" spc="-95" dirty="0">
                <a:solidFill>
                  <a:srgbClr val="FFFFFF"/>
                </a:solidFill>
                <a:latin typeface="Arial Black"/>
                <a:cs typeface="Arial Black"/>
              </a:rPr>
              <a:t>your</a:t>
            </a:r>
            <a:r>
              <a:rPr sz="3200" spc="-195" dirty="0">
                <a:solidFill>
                  <a:srgbClr val="FFFFFF"/>
                </a:solidFill>
                <a:latin typeface="Arial Black"/>
                <a:cs typeface="Arial Black"/>
              </a:rPr>
              <a:t> </a:t>
            </a:r>
            <a:r>
              <a:rPr sz="3200" spc="-250" dirty="0">
                <a:solidFill>
                  <a:srgbClr val="FFFFFF"/>
                </a:solidFill>
                <a:latin typeface="Arial Black"/>
                <a:cs typeface="Arial Black"/>
              </a:rPr>
              <a:t>sources</a:t>
            </a:r>
            <a:r>
              <a:rPr sz="3200" spc="-195" dirty="0">
                <a:solidFill>
                  <a:srgbClr val="FFFFFF"/>
                </a:solidFill>
                <a:latin typeface="Arial Black"/>
                <a:cs typeface="Arial Black"/>
              </a:rPr>
              <a:t> </a:t>
            </a:r>
            <a:r>
              <a:rPr sz="3200" spc="-95" dirty="0">
                <a:solidFill>
                  <a:srgbClr val="FFFFFF"/>
                </a:solidFill>
                <a:latin typeface="Arial Black"/>
                <a:cs typeface="Arial Black"/>
              </a:rPr>
              <a:t>of</a:t>
            </a:r>
            <a:r>
              <a:rPr sz="3200" spc="-195" dirty="0">
                <a:solidFill>
                  <a:srgbClr val="FFFFFF"/>
                </a:solidFill>
                <a:latin typeface="Arial Black"/>
                <a:cs typeface="Arial Black"/>
              </a:rPr>
              <a:t> </a:t>
            </a:r>
            <a:r>
              <a:rPr sz="3200" spc="-155" dirty="0">
                <a:solidFill>
                  <a:srgbClr val="FFFFFF"/>
                </a:solidFill>
                <a:latin typeface="Arial Black"/>
                <a:cs typeface="Arial Black"/>
              </a:rPr>
              <a:t>continuing</a:t>
            </a:r>
            <a:r>
              <a:rPr sz="3200" spc="-170" dirty="0">
                <a:solidFill>
                  <a:srgbClr val="FFFFFF"/>
                </a:solidFill>
                <a:latin typeface="Arial Black"/>
                <a:cs typeface="Arial Black"/>
              </a:rPr>
              <a:t> </a:t>
            </a:r>
            <a:r>
              <a:rPr sz="3200" spc="-114" dirty="0">
                <a:solidFill>
                  <a:srgbClr val="FFFFFF"/>
                </a:solidFill>
                <a:latin typeface="Arial Black"/>
                <a:cs typeface="Arial Black"/>
              </a:rPr>
              <a:t>education!</a:t>
            </a:r>
            <a:endParaRPr sz="3200">
              <a:latin typeface="Arial Black"/>
              <a:cs typeface="Arial Black"/>
            </a:endParaRPr>
          </a:p>
        </p:txBody>
      </p:sp>
      <p:grpSp>
        <p:nvGrpSpPr>
          <p:cNvPr id="5" name="object 5"/>
          <p:cNvGrpSpPr/>
          <p:nvPr/>
        </p:nvGrpSpPr>
        <p:grpSpPr>
          <a:xfrm>
            <a:off x="233781" y="4001896"/>
            <a:ext cx="17616805" cy="6225540"/>
            <a:chOff x="233781" y="4001896"/>
            <a:chExt cx="17616805" cy="6225540"/>
          </a:xfrm>
        </p:grpSpPr>
        <p:pic>
          <p:nvPicPr>
            <p:cNvPr id="6" name="object 6"/>
            <p:cNvPicPr/>
            <p:nvPr/>
          </p:nvPicPr>
          <p:blipFill>
            <a:blip r:embed="rId3" cstate="print"/>
            <a:stretch>
              <a:fillRect/>
            </a:stretch>
          </p:blipFill>
          <p:spPr>
            <a:xfrm>
              <a:off x="2825623" y="6557035"/>
              <a:ext cx="5314950" cy="3543300"/>
            </a:xfrm>
            <a:prstGeom prst="rect">
              <a:avLst/>
            </a:prstGeom>
          </p:spPr>
        </p:pic>
        <p:pic>
          <p:nvPicPr>
            <p:cNvPr id="7" name="object 7"/>
            <p:cNvPicPr/>
            <p:nvPr/>
          </p:nvPicPr>
          <p:blipFill>
            <a:blip r:embed="rId4" cstate="print"/>
            <a:stretch>
              <a:fillRect/>
            </a:stretch>
          </p:blipFill>
          <p:spPr>
            <a:xfrm>
              <a:off x="8578342" y="6889519"/>
              <a:ext cx="5046217" cy="3337433"/>
            </a:xfrm>
            <a:prstGeom prst="rect">
              <a:avLst/>
            </a:prstGeom>
          </p:spPr>
        </p:pic>
        <p:pic>
          <p:nvPicPr>
            <p:cNvPr id="8" name="object 8"/>
            <p:cNvPicPr/>
            <p:nvPr/>
          </p:nvPicPr>
          <p:blipFill>
            <a:blip r:embed="rId5" cstate="print"/>
            <a:stretch>
              <a:fillRect/>
            </a:stretch>
          </p:blipFill>
          <p:spPr>
            <a:xfrm>
              <a:off x="12572999" y="4001896"/>
              <a:ext cx="5277104" cy="3519804"/>
            </a:xfrm>
            <a:prstGeom prst="rect">
              <a:avLst/>
            </a:prstGeom>
          </p:spPr>
        </p:pic>
        <p:pic>
          <p:nvPicPr>
            <p:cNvPr id="9" name="object 9"/>
            <p:cNvPicPr/>
            <p:nvPr/>
          </p:nvPicPr>
          <p:blipFill>
            <a:blip r:embed="rId6" cstate="print"/>
            <a:stretch>
              <a:fillRect/>
            </a:stretch>
          </p:blipFill>
          <p:spPr>
            <a:xfrm>
              <a:off x="6662927" y="4775072"/>
              <a:ext cx="4438650" cy="2959100"/>
            </a:xfrm>
            <a:prstGeom prst="rect">
              <a:avLst/>
            </a:prstGeom>
          </p:spPr>
        </p:pic>
        <p:pic>
          <p:nvPicPr>
            <p:cNvPr id="10" name="object 10"/>
            <p:cNvPicPr/>
            <p:nvPr/>
          </p:nvPicPr>
          <p:blipFill>
            <a:blip r:embed="rId7" cstate="print"/>
            <a:stretch>
              <a:fillRect/>
            </a:stretch>
          </p:blipFill>
          <p:spPr>
            <a:xfrm>
              <a:off x="233781" y="4673853"/>
              <a:ext cx="4725543" cy="2526411"/>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3826381"/>
            <a:ext cx="18288000" cy="6461125"/>
            <a:chOff x="0" y="3826381"/>
            <a:chExt cx="18288000" cy="6461125"/>
          </a:xfrm>
        </p:grpSpPr>
        <p:pic>
          <p:nvPicPr>
            <p:cNvPr id="3" name="object 3"/>
            <p:cNvPicPr/>
            <p:nvPr/>
          </p:nvPicPr>
          <p:blipFill>
            <a:blip r:embed="rId2" cstate="print"/>
            <a:stretch>
              <a:fillRect/>
            </a:stretch>
          </p:blipFill>
          <p:spPr>
            <a:xfrm>
              <a:off x="0" y="3826381"/>
              <a:ext cx="18288000" cy="6460617"/>
            </a:xfrm>
            <a:prstGeom prst="rect">
              <a:avLst/>
            </a:prstGeom>
          </p:spPr>
        </p:pic>
        <p:pic>
          <p:nvPicPr>
            <p:cNvPr id="4" name="object 4"/>
            <p:cNvPicPr/>
            <p:nvPr/>
          </p:nvPicPr>
          <p:blipFill>
            <a:blip r:embed="rId3" cstate="print"/>
            <a:stretch>
              <a:fillRect/>
            </a:stretch>
          </p:blipFill>
          <p:spPr>
            <a:xfrm>
              <a:off x="15641701" y="8593734"/>
              <a:ext cx="2342261" cy="944689"/>
            </a:xfrm>
            <a:prstGeom prst="rect">
              <a:avLst/>
            </a:prstGeom>
          </p:spPr>
        </p:pic>
        <p:sp>
          <p:nvSpPr>
            <p:cNvPr id="5" name="object 5"/>
            <p:cNvSpPr/>
            <p:nvPr/>
          </p:nvSpPr>
          <p:spPr>
            <a:xfrm>
              <a:off x="1691640" y="9208020"/>
              <a:ext cx="2167255" cy="10795"/>
            </a:xfrm>
            <a:custGeom>
              <a:avLst/>
              <a:gdLst/>
              <a:ahLst/>
              <a:cxnLst/>
              <a:rect l="l" t="t" r="r" b="b"/>
              <a:pathLst>
                <a:path w="2167254" h="10795">
                  <a:moveTo>
                    <a:pt x="2167128" y="0"/>
                  </a:moveTo>
                  <a:lnTo>
                    <a:pt x="1947672" y="0"/>
                  </a:lnTo>
                  <a:lnTo>
                    <a:pt x="0" y="0"/>
                  </a:lnTo>
                  <a:lnTo>
                    <a:pt x="0" y="10655"/>
                  </a:lnTo>
                  <a:lnTo>
                    <a:pt x="1947672" y="10655"/>
                  </a:lnTo>
                  <a:lnTo>
                    <a:pt x="2167128" y="10655"/>
                  </a:lnTo>
                  <a:lnTo>
                    <a:pt x="2167128" y="0"/>
                  </a:lnTo>
                  <a:close/>
                </a:path>
              </a:pathLst>
            </a:custGeom>
            <a:solidFill>
              <a:srgbClr val="FFFFFF"/>
            </a:solidFill>
          </p:spPr>
          <p:txBody>
            <a:bodyPr wrap="square" lIns="0" tIns="0" rIns="0" bIns="0" rtlCol="0"/>
            <a:lstStyle/>
            <a:p>
              <a:endParaRPr/>
            </a:p>
          </p:txBody>
        </p:sp>
      </p:grpSp>
      <p:sp>
        <p:nvSpPr>
          <p:cNvPr id="6" name="object 6"/>
          <p:cNvSpPr txBox="1">
            <a:spLocks noGrp="1"/>
          </p:cNvSpPr>
          <p:nvPr>
            <p:ph type="title"/>
          </p:nvPr>
        </p:nvSpPr>
        <p:spPr>
          <a:xfrm>
            <a:off x="1042517" y="337768"/>
            <a:ext cx="16229965" cy="697230"/>
          </a:xfrm>
          <a:prstGeom prst="rect">
            <a:avLst/>
          </a:prstGeom>
        </p:spPr>
        <p:txBody>
          <a:bodyPr vert="horz" wrap="square" lIns="0" tIns="13335" rIns="0" bIns="0" rtlCol="0">
            <a:spAutoFit/>
          </a:bodyPr>
          <a:lstStyle/>
          <a:p>
            <a:pPr marL="12700">
              <a:lnSpc>
                <a:spcPct val="100000"/>
              </a:lnSpc>
              <a:spcBef>
                <a:spcPts val="105"/>
              </a:spcBef>
              <a:tabLst>
                <a:tab pos="16216630" algn="l"/>
              </a:tabLst>
            </a:pPr>
            <a:r>
              <a:rPr spc="-254" dirty="0"/>
              <a:t>Licensed</a:t>
            </a:r>
            <a:r>
              <a:rPr spc="-310" dirty="0"/>
              <a:t> </a:t>
            </a:r>
            <a:r>
              <a:rPr spc="-220" dirty="0"/>
              <a:t>Customs</a:t>
            </a:r>
            <a:r>
              <a:rPr spc="-310" dirty="0"/>
              <a:t> </a:t>
            </a:r>
            <a:r>
              <a:rPr spc="-114" dirty="0"/>
              <a:t>Broker</a:t>
            </a:r>
            <a:r>
              <a:rPr spc="-305" dirty="0"/>
              <a:t> </a:t>
            </a:r>
            <a:r>
              <a:rPr spc="-10" dirty="0"/>
              <a:t>Requirements</a:t>
            </a:r>
            <a:r>
              <a:rPr dirty="0"/>
              <a:t>	</a:t>
            </a:r>
          </a:p>
        </p:txBody>
      </p:sp>
      <p:grpSp>
        <p:nvGrpSpPr>
          <p:cNvPr id="7" name="object 7"/>
          <p:cNvGrpSpPr/>
          <p:nvPr/>
        </p:nvGrpSpPr>
        <p:grpSpPr>
          <a:xfrm>
            <a:off x="862583" y="1230630"/>
            <a:ext cx="4311650" cy="2540000"/>
            <a:chOff x="862583" y="1230630"/>
            <a:chExt cx="4311650" cy="2540000"/>
          </a:xfrm>
        </p:grpSpPr>
        <p:pic>
          <p:nvPicPr>
            <p:cNvPr id="8" name="object 8"/>
            <p:cNvPicPr/>
            <p:nvPr/>
          </p:nvPicPr>
          <p:blipFill>
            <a:blip r:embed="rId4" cstate="print"/>
            <a:stretch>
              <a:fillRect/>
            </a:stretch>
          </p:blipFill>
          <p:spPr>
            <a:xfrm>
              <a:off x="914399" y="1230630"/>
              <a:ext cx="4203192" cy="2502407"/>
            </a:xfrm>
            <a:prstGeom prst="rect">
              <a:avLst/>
            </a:prstGeom>
          </p:spPr>
        </p:pic>
        <p:pic>
          <p:nvPicPr>
            <p:cNvPr id="9" name="object 9"/>
            <p:cNvPicPr/>
            <p:nvPr/>
          </p:nvPicPr>
          <p:blipFill>
            <a:blip r:embed="rId5" cstate="print"/>
            <a:stretch>
              <a:fillRect/>
            </a:stretch>
          </p:blipFill>
          <p:spPr>
            <a:xfrm>
              <a:off x="976883" y="1373124"/>
              <a:ext cx="4197096" cy="2397252"/>
            </a:xfrm>
            <a:prstGeom prst="rect">
              <a:avLst/>
            </a:prstGeom>
          </p:spPr>
        </p:pic>
        <p:pic>
          <p:nvPicPr>
            <p:cNvPr id="10" name="object 10"/>
            <p:cNvPicPr/>
            <p:nvPr/>
          </p:nvPicPr>
          <p:blipFill>
            <a:blip r:embed="rId6" cstate="print"/>
            <a:stretch>
              <a:fillRect/>
            </a:stretch>
          </p:blipFill>
          <p:spPr>
            <a:xfrm>
              <a:off x="862583" y="1371600"/>
              <a:ext cx="4311396" cy="2337180"/>
            </a:xfrm>
            <a:prstGeom prst="rect">
              <a:avLst/>
            </a:prstGeom>
          </p:spPr>
        </p:pic>
        <p:sp>
          <p:nvSpPr>
            <p:cNvPr id="11" name="object 11"/>
            <p:cNvSpPr/>
            <p:nvPr/>
          </p:nvSpPr>
          <p:spPr>
            <a:xfrm>
              <a:off x="914399" y="1409700"/>
              <a:ext cx="4203700" cy="2186940"/>
            </a:xfrm>
            <a:custGeom>
              <a:avLst/>
              <a:gdLst/>
              <a:ahLst/>
              <a:cxnLst/>
              <a:rect l="l" t="t" r="r" b="b"/>
              <a:pathLst>
                <a:path w="4203700" h="2186940">
                  <a:moveTo>
                    <a:pt x="0" y="2186685"/>
                  </a:moveTo>
                  <a:lnTo>
                    <a:pt x="4203192" y="0"/>
                  </a:lnTo>
                </a:path>
              </a:pathLst>
            </a:custGeom>
            <a:ln w="38099">
              <a:solidFill>
                <a:srgbClr val="C0504D"/>
              </a:solidFill>
            </a:ln>
          </p:spPr>
          <p:txBody>
            <a:bodyPr wrap="square" lIns="0" tIns="0" rIns="0" bIns="0" rtlCol="0"/>
            <a:lstStyle/>
            <a:p>
              <a:endParaRPr/>
            </a:p>
          </p:txBody>
        </p:sp>
      </p:grpSp>
      <p:sp>
        <p:nvSpPr>
          <p:cNvPr id="12" name="object 12"/>
          <p:cNvSpPr txBox="1"/>
          <p:nvPr/>
        </p:nvSpPr>
        <p:spPr>
          <a:xfrm>
            <a:off x="1221739" y="4059482"/>
            <a:ext cx="16243300" cy="5224145"/>
          </a:xfrm>
          <a:prstGeom prst="rect">
            <a:avLst/>
          </a:prstGeom>
        </p:spPr>
        <p:txBody>
          <a:bodyPr vert="horz" wrap="square" lIns="0" tIns="12065" rIns="0" bIns="0" rtlCol="0">
            <a:spAutoFit/>
          </a:bodyPr>
          <a:lstStyle/>
          <a:p>
            <a:pPr marL="469900" marR="5080" indent="-457834">
              <a:lnSpc>
                <a:spcPct val="108100"/>
              </a:lnSpc>
              <a:spcBef>
                <a:spcPts val="95"/>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Government-led meetings (i.e., FACA Committees, CCOAC, ITAC, TSN, regularly scheduled Trade Meetings)</a:t>
            </a:r>
            <a:endParaRPr sz="3200" b="1" dirty="0">
              <a:latin typeface="Arial" panose="020B0604020202020204" pitchFamily="34" charset="0"/>
              <a:cs typeface="Arial" panose="020B0604020202020204" pitchFamily="34" charset="0"/>
            </a:endParaRPr>
          </a:p>
          <a:p>
            <a:pPr marL="469900" indent="-457200">
              <a:lnSpc>
                <a:spcPct val="100000"/>
              </a:lnSpc>
              <a:spcBef>
                <a:spcPts val="905"/>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Reading or authoring trade subject matter such as trade publications</a:t>
            </a:r>
            <a:endParaRPr sz="3200" b="1" dirty="0">
              <a:latin typeface="Arial" panose="020B0604020202020204" pitchFamily="34" charset="0"/>
              <a:cs typeface="Arial" panose="020B0604020202020204" pitchFamily="34" charset="0"/>
            </a:endParaRPr>
          </a:p>
          <a:p>
            <a:pPr marL="469900" indent="-457200">
              <a:lnSpc>
                <a:spcPct val="100000"/>
              </a:lnSpc>
              <a:spcBef>
                <a:spcPts val="910"/>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Individual professional development activities and events</a:t>
            </a:r>
            <a:endParaRPr sz="3200" b="1" dirty="0">
              <a:latin typeface="Arial" panose="020B0604020202020204" pitchFamily="34" charset="0"/>
              <a:cs typeface="Arial" panose="020B0604020202020204" pitchFamily="34" charset="0"/>
            </a:endParaRPr>
          </a:p>
          <a:p>
            <a:pPr marL="469900" indent="-457200">
              <a:lnSpc>
                <a:spcPct val="100000"/>
              </a:lnSpc>
              <a:spcBef>
                <a:spcPts val="910"/>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Social events (sports outings, networking receptions, etc.)</a:t>
            </a:r>
            <a:endParaRPr sz="3200" b="1" dirty="0">
              <a:latin typeface="Arial" panose="020B0604020202020204" pitchFamily="34" charset="0"/>
              <a:cs typeface="Arial" panose="020B0604020202020204" pitchFamily="34" charset="0"/>
            </a:endParaRPr>
          </a:p>
          <a:p>
            <a:pPr marL="469900" marR="363855" indent="-457834">
              <a:lnSpc>
                <a:spcPct val="108100"/>
              </a:lnSpc>
              <a:spcBef>
                <a:spcPts val="595"/>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Courses administered by an established academic institution and offered as part of their curriculum</a:t>
            </a:r>
            <a:endParaRPr sz="3200" b="1" dirty="0">
              <a:latin typeface="Arial" panose="020B0604020202020204" pitchFamily="34" charset="0"/>
              <a:cs typeface="Arial" panose="020B0604020202020204" pitchFamily="34" charset="0"/>
            </a:endParaRPr>
          </a:p>
          <a:p>
            <a:pPr marL="469900" indent="-457200">
              <a:lnSpc>
                <a:spcPct val="100000"/>
              </a:lnSpc>
              <a:spcBef>
                <a:spcPts val="900"/>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Sales or marketing content, activities, or events</a:t>
            </a:r>
            <a:endParaRPr sz="3200" b="1" dirty="0">
              <a:latin typeface="Arial" panose="020B0604020202020204" pitchFamily="34" charset="0"/>
              <a:cs typeface="Arial" panose="020B0604020202020204" pitchFamily="34" charset="0"/>
            </a:endParaRPr>
          </a:p>
          <a:p>
            <a:pPr marL="469900" indent="-457200">
              <a:lnSpc>
                <a:spcPct val="100000"/>
              </a:lnSpc>
              <a:spcBef>
                <a:spcPts val="910"/>
              </a:spcBef>
              <a:buSzPct val="37500"/>
              <a:buFont typeface="Wingdings"/>
              <a:buChar char=""/>
              <a:tabLst>
                <a:tab pos="469900" algn="l"/>
              </a:tabLst>
            </a:pPr>
            <a:r>
              <a:rPr sz="3200" b="1" dirty="0">
                <a:solidFill>
                  <a:srgbClr val="FFFFFF"/>
                </a:solidFill>
                <a:latin typeface="Arial" panose="020B0604020202020204" pitchFamily="34" charset="0"/>
                <a:cs typeface="Arial" panose="020B0604020202020204" pitchFamily="34" charset="0"/>
              </a:rPr>
              <a:t>LCB Prep courses are not eligible for LCB CE credit.</a:t>
            </a:r>
            <a:endParaRPr sz="3200" b="1" dirty="0">
              <a:latin typeface="Arial" panose="020B0604020202020204" pitchFamily="34" charset="0"/>
              <a:cs typeface="Arial" panose="020B0604020202020204" pitchFamily="34" charset="0"/>
            </a:endParaRPr>
          </a:p>
        </p:txBody>
      </p:sp>
      <p:sp>
        <p:nvSpPr>
          <p:cNvPr id="13" name="object 13"/>
          <p:cNvSpPr/>
          <p:nvPr/>
        </p:nvSpPr>
        <p:spPr>
          <a:xfrm>
            <a:off x="3858767" y="9208007"/>
            <a:ext cx="8328659" cy="10795"/>
          </a:xfrm>
          <a:custGeom>
            <a:avLst/>
            <a:gdLst/>
            <a:ahLst/>
            <a:cxnLst/>
            <a:rect l="l" t="t" r="r" b="b"/>
            <a:pathLst>
              <a:path w="8328659" h="10795">
                <a:moveTo>
                  <a:pt x="8328659" y="0"/>
                </a:moveTo>
                <a:lnTo>
                  <a:pt x="0" y="0"/>
                </a:lnTo>
                <a:lnTo>
                  <a:pt x="0" y="10668"/>
                </a:lnTo>
                <a:lnTo>
                  <a:pt x="8328659" y="10668"/>
                </a:lnTo>
                <a:lnTo>
                  <a:pt x="8328659" y="0"/>
                </a:lnTo>
                <a:close/>
              </a:path>
            </a:pathLst>
          </a:custGeom>
          <a:solidFill>
            <a:srgbClr val="FFFFFF"/>
          </a:solidFill>
        </p:spPr>
        <p:txBody>
          <a:bodyPr wrap="square" lIns="0" tIns="0" rIns="0" bIns="0" rtlCol="0"/>
          <a:lstStyle/>
          <a:p>
            <a:endParaRPr/>
          </a:p>
        </p:txBody>
      </p:sp>
      <p:sp>
        <p:nvSpPr>
          <p:cNvPr id="14" name="object 14"/>
          <p:cNvSpPr txBox="1">
            <a:spLocks noGrp="1"/>
          </p:cNvSpPr>
          <p:nvPr>
            <p:ph type="ftr" sz="quarter" idx="5"/>
          </p:nvPr>
        </p:nvSpPr>
        <p:spPr>
          <a:prstGeom prst="rect">
            <a:avLst/>
          </a:prstGeom>
        </p:spPr>
        <p:txBody>
          <a:bodyPr vert="horz" wrap="square" lIns="0" tIns="18415" rIns="0" bIns="0" rtlCol="0">
            <a:spAutoFit/>
          </a:bodyPr>
          <a:lstStyle/>
          <a:p>
            <a:pPr algn="ctr">
              <a:lnSpc>
                <a:spcPct val="100000"/>
              </a:lnSpc>
              <a:spcBef>
                <a:spcPts val="145"/>
              </a:spcBef>
            </a:pPr>
            <a:r>
              <a:rPr spc="-20" dirty="0"/>
              <a:t>Partner</a:t>
            </a:r>
            <a:r>
              <a:rPr spc="-10" dirty="0"/>
              <a:t> </a:t>
            </a:r>
            <a:r>
              <a:rPr spc="-30" dirty="0"/>
              <a:t>Accreditor</a:t>
            </a:r>
            <a:r>
              <a:rPr spc="-5" dirty="0"/>
              <a:t> </a:t>
            </a:r>
            <a:r>
              <a:rPr spc="-35" dirty="0"/>
              <a:t>for</a:t>
            </a:r>
            <a:r>
              <a:rPr spc="-20" dirty="0"/>
              <a:t> </a:t>
            </a:r>
            <a:r>
              <a:rPr spc="-30" dirty="0"/>
              <a:t>CBP’s</a:t>
            </a:r>
            <a:r>
              <a:rPr spc="-10" dirty="0"/>
              <a:t> </a:t>
            </a:r>
            <a:r>
              <a:rPr dirty="0"/>
              <a:t>Customs</a:t>
            </a:r>
            <a:r>
              <a:rPr spc="-10" dirty="0"/>
              <a:t> Brokers</a:t>
            </a:r>
          </a:p>
          <a:p>
            <a:pPr algn="ctr">
              <a:lnSpc>
                <a:spcPct val="100000"/>
              </a:lnSpc>
              <a:spcBef>
                <a:spcPts val="95"/>
              </a:spcBef>
            </a:pPr>
            <a:r>
              <a:rPr spc="-10" dirty="0"/>
              <a:t>Continuing </a:t>
            </a:r>
            <a:r>
              <a:rPr spc="-25" dirty="0"/>
              <a:t>Education</a:t>
            </a:r>
            <a:r>
              <a:rPr spc="5" dirty="0"/>
              <a:t> </a:t>
            </a:r>
            <a:r>
              <a:rPr spc="-10" dirty="0"/>
              <a:t>Program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TotalTime>
  <Words>1926</Words>
  <Application>Microsoft Office PowerPoint</Application>
  <PresentationFormat>Custom</PresentationFormat>
  <Paragraphs>215</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Aptos</vt:lpstr>
      <vt:lpstr>Arial</vt:lpstr>
      <vt:lpstr>Arial Black</vt:lpstr>
      <vt:lpstr>Arial Narrow</vt:lpstr>
      <vt:lpstr>Brush Script MT</vt:lpstr>
      <vt:lpstr>Calibri</vt:lpstr>
      <vt:lpstr>Lucida Sans</vt:lpstr>
      <vt:lpstr>Lucida Sans Unicode</vt:lpstr>
      <vt:lpstr>Symbol</vt:lpstr>
      <vt:lpstr>Trebuchet MS</vt:lpstr>
      <vt:lpstr>Wingdings</vt:lpstr>
      <vt:lpstr>Office Theme</vt:lpstr>
      <vt:lpstr>LCB Continuing Education</vt:lpstr>
      <vt:lpstr>Continuing Education Priorities</vt:lpstr>
      <vt:lpstr>Continuing Education Priorities </vt:lpstr>
      <vt:lpstr>Why Now?</vt:lpstr>
      <vt:lpstr>Who is Impacted? </vt:lpstr>
      <vt:lpstr>Licensed Customs Broker Requirements </vt:lpstr>
      <vt:lpstr>Licensed Customs Broker Requirements </vt:lpstr>
      <vt:lpstr>Licensed Customs Broker Requirements </vt:lpstr>
      <vt:lpstr>Licensed Customs Broker Requirements </vt:lpstr>
      <vt:lpstr>Licensed Customs Broker Requirements </vt:lpstr>
      <vt:lpstr>Licensed Customs Broker Requirements </vt:lpstr>
      <vt:lpstr>Licensed Customs Broker Requirements </vt:lpstr>
      <vt:lpstr>Licensed Customs Broker Requirements </vt:lpstr>
      <vt:lpstr>Accreditor Responsibilities </vt:lpstr>
      <vt:lpstr>Accreditor Responsibilities </vt:lpstr>
      <vt:lpstr>Accreditor Responsibilities </vt:lpstr>
      <vt:lpstr>Accreditor Responsibilities </vt:lpstr>
      <vt:lpstr>Educational Provider Responsibilities </vt:lpstr>
      <vt:lpstr>CBP’s Responsibilities </vt:lpstr>
      <vt:lpstr>Recordkeeping </vt:lpstr>
      <vt:lpstr> How to Enter UIC/Verification Code </vt:lpstr>
      <vt:lpstr>Recordkeeping </vt:lpstr>
      <vt:lpstr>Recordkeeping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Assoc Dir NEI</dc:creator>
  <cp:lastModifiedBy>Chris Gillis</cp:lastModifiedBy>
  <cp:revision>2</cp:revision>
  <dcterms:created xsi:type="dcterms:W3CDTF">2025-03-27T13:48:01Z</dcterms:created>
  <dcterms:modified xsi:type="dcterms:W3CDTF">2025-03-31T13:12:22Z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2025-03-26T00:00:00Z</vt:filetime>
  </property>
  <property fmtid="{D5CDD505-2E9C-101B-9397-08002B2CF9AE}" pid="3" name="Creator">
    <vt:lpwstr>Microsoft® PowerPoint® for Microsoft 365</vt:lpwstr>
  </property>
  <property fmtid="{D5CDD505-2E9C-101B-9397-08002B2CF9AE}" pid="4" name="LastSaved">
    <vt:filetime>2025-03-27T00:00:00Z</vt:filetime>
  </property>
  <property fmtid="{D5CDD505-2E9C-101B-9397-08002B2CF9AE}" pid="5" name="Producer">
    <vt:lpwstr>Microsoft® PowerPoint® for Microsoft 365</vt:lpwstr>
  </property>
</Properties>
</file>