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91" r:id="rId6"/>
    <p:sldId id="256" r:id="rId7"/>
    <p:sldId id="265" r:id="rId8"/>
    <p:sldId id="257" r:id="rId9"/>
    <p:sldId id="258" r:id="rId10"/>
    <p:sldId id="266" r:id="rId11"/>
    <p:sldId id="269" r:id="rId12"/>
    <p:sldId id="280" r:id="rId13"/>
    <p:sldId id="259" r:id="rId14"/>
    <p:sldId id="260" r:id="rId15"/>
    <p:sldId id="286" r:id="rId16"/>
    <p:sldId id="287" r:id="rId17"/>
    <p:sldId id="261" r:id="rId18"/>
    <p:sldId id="277" r:id="rId19"/>
    <p:sldId id="278" r:id="rId20"/>
    <p:sldId id="262" r:id="rId21"/>
    <p:sldId id="263" r:id="rId22"/>
    <p:sldId id="264" r:id="rId23"/>
    <p:sldId id="271" r:id="rId24"/>
    <p:sldId id="288" r:id="rId25"/>
    <p:sldId id="285" r:id="rId26"/>
    <p:sldId id="281" r:id="rId27"/>
    <p:sldId id="282" r:id="rId28"/>
    <p:sldId id="267" r:id="rId29"/>
    <p:sldId id="289" r:id="rId30"/>
    <p:sldId id="279" r:id="rId31"/>
    <p:sldId id="268" r:id="rId32"/>
    <p:sldId id="272" r:id="rId33"/>
    <p:sldId id="275" r:id="rId34"/>
    <p:sldId id="276" r:id="rId35"/>
    <p:sldId id="283" r:id="rId36"/>
    <p:sldId id="284" r:id="rId37"/>
    <p:sldId id="290" r:id="rId38"/>
    <p:sldId id="2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37654-B003-4906-83BD-3BF6C65BBD6C}" v="11" dt="2025-04-02T21:23:20.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9CC44-A7BA-4F7C-A964-897A6AD074CE}" type="datetimeFigureOut">
              <a:rPr lang="en-US" smtClean="0"/>
              <a:t>4/9/2025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3B756-0D3F-433A-9075-D26DF752FE3D}" type="slidenum">
              <a:rPr lang="en-US" smtClean="0"/>
              <a:t>‹#›</a:t>
            </a:fld>
            <a:endParaRPr lang="en-US" dirty="0"/>
          </a:p>
        </p:txBody>
      </p:sp>
    </p:spTree>
    <p:extLst>
      <p:ext uri="{BB962C8B-B14F-4D97-AF65-F5344CB8AC3E}">
        <p14:creationId xmlns:p14="http://schemas.microsoft.com/office/powerpoint/2010/main" val="231713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cfr.gov/current/title-19/chapter-III/part-351/subpart-B/section-351.228" TargetMode="External"/><Relationship Id="rId7" Type="http://schemas.openxmlformats.org/officeDocument/2006/relationships/hyperlink" Target="https://www.ecfr.gov/current/title-19/section-351.228#p-351.228(b)(1)(ii)"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ecfr.gov/current/title-19/section-351.228#p-351.228(b)(1)(i)" TargetMode="External"/><Relationship Id="rId5" Type="http://schemas.openxmlformats.org/officeDocument/2006/relationships/hyperlink" Target="https://www.ecfr.gov/current/title-19/section-351.228#p-351.228(a)" TargetMode="External"/><Relationship Id="rId4" Type="http://schemas.openxmlformats.org/officeDocument/2006/relationships/hyperlink" Target="https://www.ecfr.gov/current/title-19/section-351.228#p-351.228(a)(1)"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1454F78-00C1-4141-8D31-604BFA81E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310A77B-21E5-4EBC-8906-82AE362D3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18B2DA62-8A11-4A98-BCF8-1B08364D4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CFF1A34-8E00-43ED-92B7-427221692C8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E288E-59AC-7AC4-B3EB-51364B9DF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580CB-C84F-871F-2A50-BD3286E91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E0D55-26D5-446B-BE28-23AC1EFA1763}"/>
              </a:ext>
            </a:extLst>
          </p:cNvPr>
          <p:cNvSpPr>
            <a:spLocks noGrp="1"/>
          </p:cNvSpPr>
          <p:nvPr>
            <p:ph type="body" idx="1"/>
          </p:nvPr>
        </p:nvSpPr>
        <p:spPr/>
        <p:txBody>
          <a:bodyPr/>
          <a:lstStyle/>
          <a:p>
            <a:r>
              <a:rPr lang="en-US" dirty="0"/>
              <a:t>William </a:t>
            </a:r>
          </a:p>
          <a:p>
            <a:endParaRPr lang="en-US" dirty="0"/>
          </a:p>
          <a:p>
            <a:r>
              <a:rPr lang="en-US" dirty="0"/>
              <a:t>Add additional verbiage :  Subject merchandise also includes wooden cabinets and vanities and in-scope components that have been further processed in a third country, including but not limited to one or more of the following: Trimming, cutting, notching, punching, drilling, painting, staining, finishing, assembly, or any other processing that would not otherwise remove the merchandise from the scope of the investigation if performed in the country of manufacture of the in-scope product.</a:t>
            </a:r>
          </a:p>
          <a:p>
            <a:endParaRPr lang="en-US" dirty="0"/>
          </a:p>
          <a:p>
            <a:r>
              <a:rPr lang="en-US" dirty="0"/>
              <a:t>ADD SLIDE FOR 3 Scenarios https://statics.teams.cdn.office.net/evergreen-assets/safelinks/1/atp-safelinks.html</a:t>
            </a:r>
          </a:p>
        </p:txBody>
      </p:sp>
      <p:sp>
        <p:nvSpPr>
          <p:cNvPr id="4" name="Slide Number Placeholder 3">
            <a:extLst>
              <a:ext uri="{FF2B5EF4-FFF2-40B4-BE49-F238E27FC236}">
                <a16:creationId xmlns:a16="http://schemas.microsoft.com/office/drawing/2014/main" id="{898B2FC6-A373-739D-DA94-06ADD1746B50}"/>
              </a:ext>
            </a:extLst>
          </p:cNvPr>
          <p:cNvSpPr>
            <a:spLocks noGrp="1"/>
          </p:cNvSpPr>
          <p:nvPr>
            <p:ph type="sldNum" sz="quarter" idx="5"/>
          </p:nvPr>
        </p:nvSpPr>
        <p:spPr/>
        <p:txBody>
          <a:bodyPr/>
          <a:lstStyle/>
          <a:p>
            <a:fld id="{8AF3B756-0D3F-433A-9075-D26DF752FE3D}" type="slidenum">
              <a:rPr lang="en-US" smtClean="0"/>
              <a:t>11</a:t>
            </a:fld>
            <a:endParaRPr lang="en-US" dirty="0"/>
          </a:p>
        </p:txBody>
      </p:sp>
    </p:spTree>
    <p:extLst>
      <p:ext uri="{BB962C8B-B14F-4D97-AF65-F5344CB8AC3E}">
        <p14:creationId xmlns:p14="http://schemas.microsoft.com/office/powerpoint/2010/main" val="418458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80D83-6B19-0054-9400-536484379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B00E3-4F9E-FF74-C95C-0843DD01A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AD46C-FF7D-F7B8-D380-3F2907F1AA3D}"/>
              </a:ext>
            </a:extLst>
          </p:cNvPr>
          <p:cNvSpPr>
            <a:spLocks noGrp="1"/>
          </p:cNvSpPr>
          <p:nvPr>
            <p:ph type="body" idx="1"/>
          </p:nvPr>
        </p:nvSpPr>
        <p:spPr/>
        <p:txBody>
          <a:bodyPr/>
          <a:lstStyle/>
          <a:p>
            <a:r>
              <a:rPr lang="en-US" dirty="0"/>
              <a:t>William </a:t>
            </a:r>
          </a:p>
          <a:p>
            <a:endParaRPr lang="en-US" dirty="0"/>
          </a:p>
          <a:p>
            <a:r>
              <a:rPr lang="en-US" dirty="0"/>
              <a:t>Add additional verbiage :  Subject merchandise also includes wooden cabinets and vanities and in-scope components that have been further processed in a third country, including but not limited to one or more of the following: Trimming, cutting, notching, punching, drilling, painting, staining, finishing, assembly, or any other processing that would not otherwise remove the merchandise from the scope of the investigation if performed in the country of manufacture of the in-scope product.</a:t>
            </a:r>
          </a:p>
          <a:p>
            <a:endParaRPr lang="en-US" dirty="0"/>
          </a:p>
          <a:p>
            <a:r>
              <a:rPr lang="en-US" dirty="0"/>
              <a:t>ADD SLIDE FOR 3 Scenarios https://statics.teams.cdn.office.net/evergreen-assets/safelinks/1/atp-safelinks.html</a:t>
            </a:r>
          </a:p>
        </p:txBody>
      </p:sp>
      <p:sp>
        <p:nvSpPr>
          <p:cNvPr id="4" name="Slide Number Placeholder 3">
            <a:extLst>
              <a:ext uri="{FF2B5EF4-FFF2-40B4-BE49-F238E27FC236}">
                <a16:creationId xmlns:a16="http://schemas.microsoft.com/office/drawing/2014/main" id="{194B9B53-BE31-3A09-84C1-CF2CDA4326F5}"/>
              </a:ext>
            </a:extLst>
          </p:cNvPr>
          <p:cNvSpPr>
            <a:spLocks noGrp="1"/>
          </p:cNvSpPr>
          <p:nvPr>
            <p:ph type="sldNum" sz="quarter" idx="5"/>
          </p:nvPr>
        </p:nvSpPr>
        <p:spPr/>
        <p:txBody>
          <a:bodyPr/>
          <a:lstStyle/>
          <a:p>
            <a:fld id="{8AF3B756-0D3F-433A-9075-D26DF752FE3D}" type="slidenum">
              <a:rPr lang="en-US" smtClean="0"/>
              <a:t>12</a:t>
            </a:fld>
            <a:endParaRPr lang="en-US" dirty="0"/>
          </a:p>
        </p:txBody>
      </p:sp>
    </p:spTree>
    <p:extLst>
      <p:ext uri="{BB962C8B-B14F-4D97-AF65-F5344CB8AC3E}">
        <p14:creationId xmlns:p14="http://schemas.microsoft.com/office/powerpoint/2010/main" val="390496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a:t>
            </a:r>
          </a:p>
        </p:txBody>
      </p:sp>
      <p:sp>
        <p:nvSpPr>
          <p:cNvPr id="4" name="Slide Number Placeholder 3"/>
          <p:cNvSpPr>
            <a:spLocks noGrp="1"/>
          </p:cNvSpPr>
          <p:nvPr>
            <p:ph type="sldNum" sz="quarter" idx="5"/>
          </p:nvPr>
        </p:nvSpPr>
        <p:spPr/>
        <p:txBody>
          <a:bodyPr/>
          <a:lstStyle/>
          <a:p>
            <a:fld id="{8AF3B756-0D3F-433A-9075-D26DF752FE3D}" type="slidenum">
              <a:rPr lang="en-US" smtClean="0"/>
              <a:t>13</a:t>
            </a:fld>
            <a:endParaRPr lang="en-US" dirty="0"/>
          </a:p>
        </p:txBody>
      </p:sp>
    </p:spTree>
    <p:extLst>
      <p:ext uri="{BB962C8B-B14F-4D97-AF65-F5344CB8AC3E}">
        <p14:creationId xmlns:p14="http://schemas.microsoft.com/office/powerpoint/2010/main" val="395037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13130-12D6-D86D-58CF-E37CFD83E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038AF-D5F8-BB04-3414-E5C7BC84E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0528F-7A05-8020-1416-8E6EF0DB5B7E}"/>
              </a:ext>
            </a:extLst>
          </p:cNvPr>
          <p:cNvSpPr>
            <a:spLocks noGrp="1"/>
          </p:cNvSpPr>
          <p:nvPr>
            <p:ph type="body" idx="1"/>
          </p:nvPr>
        </p:nvSpPr>
        <p:spPr/>
        <p:txBody>
          <a:bodyPr/>
          <a:lstStyle/>
          <a:p>
            <a:r>
              <a:rPr lang="en-US" dirty="0"/>
              <a:t>Patrick </a:t>
            </a:r>
          </a:p>
        </p:txBody>
      </p:sp>
      <p:sp>
        <p:nvSpPr>
          <p:cNvPr id="4" name="Slide Number Placeholder 3">
            <a:extLst>
              <a:ext uri="{FF2B5EF4-FFF2-40B4-BE49-F238E27FC236}">
                <a16:creationId xmlns:a16="http://schemas.microsoft.com/office/drawing/2014/main" id="{F4A80070-1696-42CB-9BAF-9CD60C65EAA8}"/>
              </a:ext>
            </a:extLst>
          </p:cNvPr>
          <p:cNvSpPr>
            <a:spLocks noGrp="1"/>
          </p:cNvSpPr>
          <p:nvPr>
            <p:ph type="sldNum" sz="quarter" idx="5"/>
          </p:nvPr>
        </p:nvSpPr>
        <p:spPr/>
        <p:txBody>
          <a:bodyPr/>
          <a:lstStyle/>
          <a:p>
            <a:fld id="{8AF3B756-0D3F-433A-9075-D26DF752FE3D}" type="slidenum">
              <a:rPr lang="en-US" smtClean="0"/>
              <a:t>14</a:t>
            </a:fld>
            <a:endParaRPr lang="en-US" dirty="0"/>
          </a:p>
        </p:txBody>
      </p:sp>
    </p:spTree>
    <p:extLst>
      <p:ext uri="{BB962C8B-B14F-4D97-AF65-F5344CB8AC3E}">
        <p14:creationId xmlns:p14="http://schemas.microsoft.com/office/powerpoint/2010/main" val="368987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1671-E20D-EADB-46F2-02A847902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4B63B-C1E4-ED23-D092-478E680A0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DA0BB-D6B6-2840-07CC-FDF2A344C6C1}"/>
              </a:ext>
            </a:extLst>
          </p:cNvPr>
          <p:cNvSpPr>
            <a:spLocks noGrp="1"/>
          </p:cNvSpPr>
          <p:nvPr>
            <p:ph type="body" idx="1"/>
          </p:nvPr>
        </p:nvSpPr>
        <p:spPr/>
        <p:txBody>
          <a:bodyPr/>
          <a:lstStyle/>
          <a:p>
            <a:r>
              <a:rPr lang="en-US" dirty="0"/>
              <a:t>Patrick </a:t>
            </a:r>
          </a:p>
        </p:txBody>
      </p:sp>
      <p:sp>
        <p:nvSpPr>
          <p:cNvPr id="4" name="Slide Number Placeholder 3">
            <a:extLst>
              <a:ext uri="{FF2B5EF4-FFF2-40B4-BE49-F238E27FC236}">
                <a16:creationId xmlns:a16="http://schemas.microsoft.com/office/drawing/2014/main" id="{A7D54A80-A9DB-EBF7-27E1-86FA99D3E124}"/>
              </a:ext>
            </a:extLst>
          </p:cNvPr>
          <p:cNvSpPr>
            <a:spLocks noGrp="1"/>
          </p:cNvSpPr>
          <p:nvPr>
            <p:ph type="sldNum" sz="quarter" idx="5"/>
          </p:nvPr>
        </p:nvSpPr>
        <p:spPr/>
        <p:txBody>
          <a:bodyPr/>
          <a:lstStyle/>
          <a:p>
            <a:fld id="{8AF3B756-0D3F-433A-9075-D26DF752FE3D}" type="slidenum">
              <a:rPr lang="en-US" smtClean="0"/>
              <a:t>15</a:t>
            </a:fld>
            <a:endParaRPr lang="en-US" dirty="0"/>
          </a:p>
        </p:txBody>
      </p:sp>
    </p:spTree>
    <p:extLst>
      <p:ext uri="{BB962C8B-B14F-4D97-AF65-F5344CB8AC3E}">
        <p14:creationId xmlns:p14="http://schemas.microsoft.com/office/powerpoint/2010/main" val="299278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a:t>
            </a:r>
          </a:p>
          <a:p>
            <a:endParaRPr lang="en-US" dirty="0"/>
          </a:p>
          <a:p>
            <a:r>
              <a:rPr lang="en-US" dirty="0"/>
              <a:t>Possibly collaborative </a:t>
            </a:r>
          </a:p>
          <a:p>
            <a:endParaRPr lang="en-US" dirty="0"/>
          </a:p>
          <a:p>
            <a:r>
              <a:rPr lang="en-US" dirty="0"/>
              <a:t>Retroactive certifications </a:t>
            </a:r>
          </a:p>
        </p:txBody>
      </p:sp>
      <p:sp>
        <p:nvSpPr>
          <p:cNvPr id="4" name="Slide Number Placeholder 3"/>
          <p:cNvSpPr>
            <a:spLocks noGrp="1"/>
          </p:cNvSpPr>
          <p:nvPr>
            <p:ph type="sldNum" sz="quarter" idx="5"/>
          </p:nvPr>
        </p:nvSpPr>
        <p:spPr/>
        <p:txBody>
          <a:bodyPr/>
          <a:lstStyle/>
          <a:p>
            <a:fld id="{8AF3B756-0D3F-433A-9075-D26DF752FE3D}" type="slidenum">
              <a:rPr lang="en-US" smtClean="0"/>
              <a:t>16</a:t>
            </a:fld>
            <a:endParaRPr lang="en-US" dirty="0"/>
          </a:p>
        </p:txBody>
      </p:sp>
    </p:spTree>
    <p:extLst>
      <p:ext uri="{BB962C8B-B14F-4D97-AF65-F5344CB8AC3E}">
        <p14:creationId xmlns:p14="http://schemas.microsoft.com/office/powerpoint/2010/main" val="2021385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&amp; William Collaborate </a:t>
            </a:r>
          </a:p>
          <a:p>
            <a:endParaRPr lang="en-US" dirty="0"/>
          </a:p>
          <a:p>
            <a:r>
              <a:rPr lang="en-US" dirty="0"/>
              <a:t>Moderator Question:  What do you do for a new client to avoid these types of issues? </a:t>
            </a:r>
          </a:p>
          <a:p>
            <a:endParaRPr lang="en-US" dirty="0"/>
          </a:p>
          <a:p>
            <a:r>
              <a:rPr lang="en-US" dirty="0"/>
              <a:t>What happens if Certification requirements are not met? </a:t>
            </a:r>
          </a:p>
          <a:p>
            <a:endParaRPr lang="en-US" dirty="0"/>
          </a:p>
          <a:p>
            <a:r>
              <a:rPr lang="en-US" dirty="0"/>
              <a:t>Broker Liability </a:t>
            </a:r>
          </a:p>
          <a:p>
            <a:endParaRPr lang="en-US" dirty="0"/>
          </a:p>
          <a:p>
            <a:r>
              <a:rPr lang="en-US" dirty="0" err="1">
                <a:hlinkClick r:id="rId3"/>
              </a:rPr>
              <a:t>eCFR</a:t>
            </a:r>
            <a:r>
              <a:rPr lang="en-US" dirty="0">
                <a:hlinkClick r:id="rId3"/>
              </a:rPr>
              <a:t> :: 19 CFR 351.228 -- Certification by importer or other interested party.</a:t>
            </a:r>
            <a:endParaRPr lang="en-US" dirty="0"/>
          </a:p>
          <a:p>
            <a:endParaRPr lang="en-US" dirty="0"/>
          </a:p>
          <a:p>
            <a:r>
              <a:rPr lang="en-US" b="1" dirty="0">
                <a:effectLst/>
              </a:rPr>
              <a:t>§ 351.228 Certification by importer or other interested party.</a:t>
            </a:r>
          </a:p>
          <a:p>
            <a:r>
              <a:rPr lang="en-US" dirty="0">
                <a:effectLst/>
              </a:rPr>
              <a:t>(a) </a:t>
            </a:r>
            <a:r>
              <a:rPr lang="en-US" b="1" i="1" dirty="0">
                <a:effectLst/>
              </a:rPr>
              <a:t>Certification requirements.</a:t>
            </a:r>
            <a:r>
              <a:rPr lang="en-US" dirty="0">
                <a:effectLst/>
              </a:rPr>
              <a:t> </a:t>
            </a:r>
          </a:p>
          <a:p>
            <a:r>
              <a:rPr lang="en-US" dirty="0">
                <a:effectLst/>
              </a:rPr>
              <a:t>(1) The Secretary may determine in the context of an antidumping or countervailing duty proceeding that an importer or other interested party shall:</a:t>
            </a:r>
          </a:p>
          <a:p>
            <a:r>
              <a:rPr lang="en-US" dirty="0">
                <a:effectLst/>
              </a:rPr>
              <a:t>(</a:t>
            </a:r>
            <a:r>
              <a:rPr lang="en-US" dirty="0" err="1">
                <a:effectLst/>
              </a:rPr>
              <a:t>i</a:t>
            </a:r>
            <a:r>
              <a:rPr lang="en-US" dirty="0">
                <a:effectLst/>
              </a:rPr>
              <a:t>) Maintain a certification for entries of merchandise into the customs territory of the United States;</a:t>
            </a:r>
          </a:p>
          <a:p>
            <a:r>
              <a:rPr lang="en-US" dirty="0">
                <a:effectLst/>
              </a:rPr>
              <a:t>(ii) Provide a certification by electronic means at the time of entry or entry summary; or</a:t>
            </a:r>
          </a:p>
          <a:p>
            <a:r>
              <a:rPr lang="en-US" dirty="0">
                <a:effectLst/>
              </a:rPr>
              <a:t>(iii) Otherwise demonstrate compliance with a certification requirement as determined by the Secretary, in consultation with U.S. Customs and Border Protection.</a:t>
            </a:r>
          </a:p>
          <a:p>
            <a:r>
              <a:rPr lang="en-US" dirty="0">
                <a:effectLst/>
              </a:rPr>
              <a:t>(2) Where the certification is required to be maintained by the importer or other interested party under </a:t>
            </a:r>
            <a:r>
              <a:rPr lang="en-US" dirty="0">
                <a:effectLst/>
                <a:hlinkClick r:id="rId4"/>
              </a:rPr>
              <a:t>paragraph (a)(1)</a:t>
            </a:r>
            <a:r>
              <a:rPr lang="en-US" dirty="0">
                <a:effectLst/>
              </a:rPr>
              <a:t> of this section, the Secretary and/or U.S. Customs and Border Protection may require the importer or other interested party to provide such a certification to the requesting agency upon request.</a:t>
            </a:r>
          </a:p>
          <a:p>
            <a:r>
              <a:rPr lang="en-US" dirty="0">
                <a:effectLst/>
              </a:rPr>
              <a:t>(b) </a:t>
            </a:r>
            <a:r>
              <a:rPr lang="en-US" b="1" i="1" dirty="0">
                <a:effectLst/>
              </a:rPr>
              <a:t>Consequences for no provision of a certificate; provision of a false certificate.</a:t>
            </a:r>
            <a:r>
              <a:rPr lang="en-US" dirty="0">
                <a:effectLst/>
              </a:rPr>
              <a:t> </a:t>
            </a:r>
          </a:p>
          <a:p>
            <a:r>
              <a:rPr lang="en-US" dirty="0">
                <a:effectLst/>
              </a:rPr>
              <a:t>(1) The Secretary may instruct U.S. Customs and Border Protection to suspend liquidation of entries of the importer or entries associated with the other interested party and require a cash deposit of estimated duties at the applicable rate if:</a:t>
            </a:r>
          </a:p>
          <a:p>
            <a:r>
              <a:rPr lang="en-US" dirty="0">
                <a:effectLst/>
              </a:rPr>
              <a:t>(</a:t>
            </a:r>
            <a:r>
              <a:rPr lang="en-US" dirty="0" err="1">
                <a:effectLst/>
              </a:rPr>
              <a:t>i</a:t>
            </a:r>
            <a:r>
              <a:rPr lang="en-US" dirty="0">
                <a:effectLst/>
              </a:rPr>
              <a:t>) The importer or other interested party has not provided to the Secretary or U.S. Customs and Border Protection, as appropriate, the certification described under </a:t>
            </a:r>
            <a:r>
              <a:rPr lang="en-US" dirty="0">
                <a:effectLst/>
                <a:hlinkClick r:id="rId5"/>
              </a:rPr>
              <a:t>paragraph (a)</a:t>
            </a:r>
            <a:r>
              <a:rPr lang="en-US" dirty="0">
                <a:effectLst/>
              </a:rPr>
              <a:t> of this section either as required or upon request for such entries; or</a:t>
            </a:r>
          </a:p>
          <a:p>
            <a:r>
              <a:rPr lang="en-US" dirty="0">
                <a:effectLst/>
              </a:rPr>
              <a:t>(ii) The importer or other interested party provided a certification in accordance with </a:t>
            </a:r>
            <a:r>
              <a:rPr lang="en-US" dirty="0">
                <a:effectLst/>
                <a:hlinkClick r:id="rId5"/>
              </a:rPr>
              <a:t>paragraph (a)</a:t>
            </a:r>
            <a:r>
              <a:rPr lang="en-US" dirty="0">
                <a:effectLst/>
              </a:rPr>
              <a:t> of this section for such entries, but the certification contained materially false, fictitious or fraudulent statements or representations, or contained material omissions.</a:t>
            </a:r>
          </a:p>
          <a:p>
            <a:r>
              <a:rPr lang="en-US" dirty="0">
                <a:effectLst/>
              </a:rPr>
              <a:t>(2) Under </a:t>
            </a:r>
            <a:r>
              <a:rPr lang="en-US" dirty="0">
                <a:effectLst/>
                <a:hlinkClick r:id="rId6"/>
              </a:rPr>
              <a:t>paragraph (b)(1)(</a:t>
            </a:r>
            <a:r>
              <a:rPr lang="en-US" dirty="0" err="1">
                <a:effectLst/>
                <a:hlinkClick r:id="rId6"/>
              </a:rPr>
              <a:t>i</a:t>
            </a:r>
            <a:r>
              <a:rPr lang="en-US" dirty="0">
                <a:effectLst/>
                <a:hlinkClick r:id="rId6"/>
              </a:rPr>
              <a:t>)</a:t>
            </a:r>
            <a:r>
              <a:rPr lang="en-US" dirty="0">
                <a:effectLst/>
              </a:rPr>
              <a:t> or </a:t>
            </a:r>
            <a:r>
              <a:rPr lang="en-US" dirty="0">
                <a:effectLst/>
                <a:hlinkClick r:id="rId7"/>
              </a:rPr>
              <a:t>(ii)</a:t>
            </a:r>
            <a:r>
              <a:rPr lang="en-US" dirty="0">
                <a:effectLst/>
              </a:rPr>
              <a:t> of this section, the Secretary may also instruct U.S. Customs and Border Protection to assess antidumping or countervailing duties, as the case may be, at the applicable rate.</a:t>
            </a:r>
          </a:p>
          <a:p>
            <a:endParaRPr lang="en-US" dirty="0"/>
          </a:p>
        </p:txBody>
      </p:sp>
      <p:sp>
        <p:nvSpPr>
          <p:cNvPr id="4" name="Slide Number Placeholder 3"/>
          <p:cNvSpPr>
            <a:spLocks noGrp="1"/>
          </p:cNvSpPr>
          <p:nvPr>
            <p:ph type="sldNum" sz="quarter" idx="5"/>
          </p:nvPr>
        </p:nvSpPr>
        <p:spPr/>
        <p:txBody>
          <a:bodyPr/>
          <a:lstStyle/>
          <a:p>
            <a:fld id="{8AF3B756-0D3F-433A-9075-D26DF752FE3D}" type="slidenum">
              <a:rPr lang="en-US" smtClean="0"/>
              <a:t>17</a:t>
            </a:fld>
            <a:endParaRPr lang="en-US" dirty="0"/>
          </a:p>
        </p:txBody>
      </p:sp>
    </p:spTree>
    <p:extLst>
      <p:ext uri="{BB962C8B-B14F-4D97-AF65-F5344CB8AC3E}">
        <p14:creationId xmlns:p14="http://schemas.microsoft.com/office/powerpoint/2010/main" val="167813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a:t>
            </a:r>
          </a:p>
        </p:txBody>
      </p:sp>
      <p:sp>
        <p:nvSpPr>
          <p:cNvPr id="4" name="Slide Number Placeholder 3"/>
          <p:cNvSpPr>
            <a:spLocks noGrp="1"/>
          </p:cNvSpPr>
          <p:nvPr>
            <p:ph type="sldNum" sz="quarter" idx="5"/>
          </p:nvPr>
        </p:nvSpPr>
        <p:spPr/>
        <p:txBody>
          <a:bodyPr/>
          <a:lstStyle/>
          <a:p>
            <a:fld id="{8AF3B756-0D3F-433A-9075-D26DF752FE3D}" type="slidenum">
              <a:rPr lang="en-US" smtClean="0"/>
              <a:t>18</a:t>
            </a:fld>
            <a:endParaRPr lang="en-US" dirty="0"/>
          </a:p>
        </p:txBody>
      </p:sp>
    </p:spTree>
    <p:extLst>
      <p:ext uri="{BB962C8B-B14F-4D97-AF65-F5344CB8AC3E}">
        <p14:creationId xmlns:p14="http://schemas.microsoft.com/office/powerpoint/2010/main" val="2321737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William </a:t>
            </a:r>
          </a:p>
          <a:p>
            <a:endParaRPr lang="en-US" dirty="0"/>
          </a:p>
          <a:p>
            <a:endParaRPr lang="en-US" dirty="0"/>
          </a:p>
          <a:p>
            <a:r>
              <a:rPr lang="en-US" dirty="0"/>
              <a:t>This declaration code represents a claim that, for example, the entered merchandise is entitled to a specific company AD and/or CVD rate or, alternatively, a claim that the entered merchandise is not subject to AD and/or CVD order. </a:t>
            </a:r>
          </a:p>
          <a:p>
            <a:endParaRPr lang="en-US" dirty="0"/>
          </a:p>
          <a:p>
            <a:endParaRPr lang="en-US" dirty="0"/>
          </a:p>
        </p:txBody>
      </p:sp>
      <p:sp>
        <p:nvSpPr>
          <p:cNvPr id="4" name="Slide Number Placeholder 3"/>
          <p:cNvSpPr>
            <a:spLocks noGrp="1"/>
          </p:cNvSpPr>
          <p:nvPr>
            <p:ph type="sldNum" sz="quarter" idx="5"/>
          </p:nvPr>
        </p:nvSpPr>
        <p:spPr/>
        <p:txBody>
          <a:bodyPr/>
          <a:lstStyle/>
          <a:p>
            <a:fld id="{8AF3B756-0D3F-433A-9075-D26DF752FE3D}" type="slidenum">
              <a:rPr lang="en-US" smtClean="0"/>
              <a:t>19</a:t>
            </a:fld>
            <a:endParaRPr lang="en-US" dirty="0"/>
          </a:p>
        </p:txBody>
      </p:sp>
    </p:spTree>
    <p:extLst>
      <p:ext uri="{BB962C8B-B14F-4D97-AF65-F5344CB8AC3E}">
        <p14:creationId xmlns:p14="http://schemas.microsoft.com/office/powerpoint/2010/main" val="1345425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F7487-446A-AE94-5451-052B3FCE4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F3A1A-06B9-8285-7EA0-9AC65B50E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EF2E2-C0B6-D7EF-E02C-572BDE1D29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William </a:t>
            </a:r>
          </a:p>
          <a:p>
            <a:endParaRPr lang="en-US" dirty="0"/>
          </a:p>
          <a:p>
            <a:endParaRPr lang="en-US" dirty="0"/>
          </a:p>
          <a:p>
            <a:r>
              <a:rPr lang="en-US" dirty="0"/>
              <a:t>This declaration code represents a claim that, for example, the entered merchandise is entitled to a specific company AD and/or CVD rate or, alternatively, a claim that the entered merchandise is not subject to AD and/or CVD order. </a:t>
            </a:r>
          </a:p>
          <a:p>
            <a:endParaRPr lang="en-US" dirty="0"/>
          </a:p>
          <a:p>
            <a:endParaRPr lang="en-US" dirty="0"/>
          </a:p>
        </p:txBody>
      </p:sp>
      <p:sp>
        <p:nvSpPr>
          <p:cNvPr id="4" name="Slide Number Placeholder 3">
            <a:extLst>
              <a:ext uri="{FF2B5EF4-FFF2-40B4-BE49-F238E27FC236}">
                <a16:creationId xmlns:a16="http://schemas.microsoft.com/office/drawing/2014/main" id="{9CF85E0E-CF42-5618-B79C-58164EC877BA}"/>
              </a:ext>
            </a:extLst>
          </p:cNvPr>
          <p:cNvSpPr>
            <a:spLocks noGrp="1"/>
          </p:cNvSpPr>
          <p:nvPr>
            <p:ph type="sldNum" sz="quarter" idx="5"/>
          </p:nvPr>
        </p:nvSpPr>
        <p:spPr/>
        <p:txBody>
          <a:bodyPr/>
          <a:lstStyle/>
          <a:p>
            <a:fld id="{8AF3B756-0D3F-433A-9075-D26DF752FE3D}" type="slidenum">
              <a:rPr lang="en-US" smtClean="0"/>
              <a:t>20</a:t>
            </a:fld>
            <a:endParaRPr lang="en-US" dirty="0"/>
          </a:p>
        </p:txBody>
      </p:sp>
    </p:spTree>
    <p:extLst>
      <p:ext uri="{BB962C8B-B14F-4D97-AF65-F5344CB8AC3E}">
        <p14:creationId xmlns:p14="http://schemas.microsoft.com/office/powerpoint/2010/main" val="122647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dirty="0">
              <a:effectLst/>
              <a:latin typeface="Aptos" panose="020B0004020202020204" pitchFamily="34" charset="0"/>
              <a:cs typeface="Times New Roman" panose="02020603050405020304" pitchFamily="18" charset="0"/>
            </a:endParaRPr>
          </a:p>
          <a:p>
            <a:pPr marL="0" marR="0">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8AF3B756-0D3F-433A-9075-D26DF752FE3D}" type="slidenum">
              <a:rPr lang="en-US" smtClean="0"/>
              <a:t>2</a:t>
            </a:fld>
            <a:endParaRPr lang="en-US" dirty="0"/>
          </a:p>
        </p:txBody>
      </p:sp>
    </p:spTree>
    <p:extLst>
      <p:ext uri="{BB962C8B-B14F-4D97-AF65-F5344CB8AC3E}">
        <p14:creationId xmlns:p14="http://schemas.microsoft.com/office/powerpoint/2010/main" val="312002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1169E-C7C4-15A1-56F0-8BE922DA6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B4110-DA72-0DA5-5FD9-F2220A7B2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C44A7B-4DE2-58F0-D9CE-E4A3BBDD81B9}"/>
              </a:ext>
            </a:extLst>
          </p:cNvPr>
          <p:cNvSpPr>
            <a:spLocks noGrp="1"/>
          </p:cNvSpPr>
          <p:nvPr>
            <p:ph type="body" idx="1"/>
          </p:nvPr>
        </p:nvSpPr>
        <p:spPr/>
        <p:txBody>
          <a:bodyPr/>
          <a:lstStyle/>
          <a:p>
            <a:pPr marL="0" marR="0"/>
            <a:r>
              <a:rPr lang="en-US" sz="1800" dirty="0">
                <a:effectLst/>
                <a:latin typeface="Calibri" panose="020F0502020204030204" pitchFamily="34" charset="0"/>
              </a:rPr>
              <a:t>William </a:t>
            </a:r>
          </a:p>
          <a:p>
            <a:pPr marL="0" marR="0"/>
            <a:r>
              <a:rPr lang="en-US" sz="1800" dirty="0">
                <a:effectLst/>
                <a:latin typeface="Calibri" panose="020F0502020204030204" pitchFamily="34" charset="0"/>
              </a:rPr>
              <a:t> </a:t>
            </a:r>
          </a:p>
          <a:p>
            <a:r>
              <a:rPr lang="en-US" dirty="0"/>
              <a:t>Stat’s from CBP (Per Sandy) </a:t>
            </a:r>
          </a:p>
          <a:p>
            <a:pPr marL="0" marR="0"/>
            <a:r>
              <a:rPr lang="en-US" sz="1800" dirty="0">
                <a:solidFill>
                  <a:srgbClr val="1F497D"/>
                </a:solidFill>
                <a:effectLst/>
                <a:latin typeface="Calibri" panose="020F0502020204030204" pitchFamily="34" charset="0"/>
                <a:ea typeface="Aptos" panose="020B0004020202020204" pitchFamily="34" charset="0"/>
              </a:rPr>
              <a:t>63 AD/CVD certifications</a:t>
            </a:r>
            <a:endParaRPr lang="en-US" sz="1800" dirty="0">
              <a:effectLst/>
              <a:latin typeface="Calibri" panose="020F0502020204030204" pitchFamily="34" charset="0"/>
              <a:ea typeface="Aptos" panose="020B0004020202020204" pitchFamily="34" charset="0"/>
            </a:endParaRPr>
          </a:p>
          <a:p>
            <a:pPr marL="0" marR="0"/>
            <a:r>
              <a:rPr lang="en-US" sz="1800" dirty="0">
                <a:solidFill>
                  <a:srgbClr val="1F497D"/>
                </a:solidFill>
                <a:effectLst/>
                <a:latin typeface="Calibri" panose="020F0502020204030204" pitchFamily="34" charset="0"/>
                <a:ea typeface="Aptos" panose="020B0004020202020204" pitchFamily="34" charset="0"/>
              </a:rPr>
              <a:t>732 Orders </a:t>
            </a:r>
            <a:endParaRPr lang="en-US" sz="1800" dirty="0">
              <a:effectLst/>
              <a:latin typeface="Calibri" panose="020F0502020204030204" pitchFamily="34" charset="0"/>
              <a:ea typeface="Aptos" panose="020B0004020202020204" pitchFamily="34" charset="0"/>
            </a:endParaRPr>
          </a:p>
          <a:p>
            <a:pPr marL="0" marR="0"/>
            <a:r>
              <a:rPr lang="en-US" sz="1800" dirty="0">
                <a:solidFill>
                  <a:srgbClr val="1F497D"/>
                </a:solidFill>
                <a:effectLst/>
                <a:latin typeface="Calibri" panose="020F0502020204030204" pitchFamily="34" charset="0"/>
                <a:ea typeface="Aptos" panose="020B0004020202020204" pitchFamily="34" charset="0"/>
              </a:rPr>
              <a:t>111 Investigations</a:t>
            </a:r>
            <a:endParaRPr lang="en-US" sz="1800" dirty="0">
              <a:effectLst/>
              <a:latin typeface="Calibri" panose="020F0502020204030204" pitchFamily="34" charset="0"/>
              <a:ea typeface="Aptos" panose="020B00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F497D"/>
                </a:solidFill>
                <a:effectLst/>
                <a:latin typeface="Calibri" panose="020F0502020204030204" pitchFamily="34" charset="0"/>
                <a:ea typeface="Aptos" panose="020B0004020202020204" pitchFamily="34" charset="0"/>
              </a:rPr>
              <a:t>Commerce has created a new Message Type to capture the Certification Messages.  The goal is to go back to the original 68 but for now, it is a going-forward flagging </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5CD3A2A8-CED5-B35C-7210-203F41868820}"/>
              </a:ext>
            </a:extLst>
          </p:cNvPr>
          <p:cNvSpPr>
            <a:spLocks noGrp="1"/>
          </p:cNvSpPr>
          <p:nvPr>
            <p:ph type="sldNum" sz="quarter" idx="5"/>
          </p:nvPr>
        </p:nvSpPr>
        <p:spPr/>
        <p:txBody>
          <a:bodyPr/>
          <a:lstStyle/>
          <a:p>
            <a:fld id="{8AF3B756-0D3F-433A-9075-D26DF752FE3D}" type="slidenum">
              <a:rPr lang="en-US" smtClean="0"/>
              <a:t>21</a:t>
            </a:fld>
            <a:endParaRPr lang="en-US" dirty="0"/>
          </a:p>
        </p:txBody>
      </p:sp>
    </p:spTree>
    <p:extLst>
      <p:ext uri="{BB962C8B-B14F-4D97-AF65-F5344CB8AC3E}">
        <p14:creationId xmlns:p14="http://schemas.microsoft.com/office/powerpoint/2010/main" val="194525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D61B0-82C0-2124-2A1A-22E54A975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5F48B-DC98-A56B-B691-24BAF6272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C1E3A-012D-B5E4-C89D-5BC7ECA483D3}"/>
              </a:ext>
            </a:extLst>
          </p:cNvPr>
          <p:cNvSpPr>
            <a:spLocks noGrp="1"/>
          </p:cNvSpPr>
          <p:nvPr>
            <p:ph type="body" idx="1"/>
          </p:nvPr>
        </p:nvSpPr>
        <p:spPr/>
        <p:txBody>
          <a:bodyPr/>
          <a:lstStyle/>
          <a:p>
            <a:pPr algn="l">
              <a:spcAft>
                <a:spcPts val="750"/>
              </a:spcAft>
            </a:pPr>
            <a:r>
              <a:rPr lang="en-US" dirty="0"/>
              <a:t>William </a:t>
            </a:r>
          </a:p>
        </p:txBody>
      </p:sp>
      <p:sp>
        <p:nvSpPr>
          <p:cNvPr id="4" name="Slide Number Placeholder 3">
            <a:extLst>
              <a:ext uri="{FF2B5EF4-FFF2-40B4-BE49-F238E27FC236}">
                <a16:creationId xmlns:a16="http://schemas.microsoft.com/office/drawing/2014/main" id="{77C42665-BC3B-1EE9-9FAD-723D4D1B5EA7}"/>
              </a:ext>
            </a:extLst>
          </p:cNvPr>
          <p:cNvSpPr>
            <a:spLocks noGrp="1"/>
          </p:cNvSpPr>
          <p:nvPr>
            <p:ph type="sldNum" sz="quarter" idx="5"/>
          </p:nvPr>
        </p:nvSpPr>
        <p:spPr/>
        <p:txBody>
          <a:bodyPr/>
          <a:lstStyle/>
          <a:p>
            <a:fld id="{8AF3B756-0D3F-433A-9075-D26DF752FE3D}" type="slidenum">
              <a:rPr lang="en-US" smtClean="0"/>
              <a:t>22</a:t>
            </a:fld>
            <a:endParaRPr lang="en-US" dirty="0"/>
          </a:p>
        </p:txBody>
      </p:sp>
    </p:spTree>
    <p:extLst>
      <p:ext uri="{BB962C8B-B14F-4D97-AF65-F5344CB8AC3E}">
        <p14:creationId xmlns:p14="http://schemas.microsoft.com/office/powerpoint/2010/main" val="39474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9BA7-AFF4-1E4B-FCE8-0B97F5C86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53298-D272-8E9C-77E4-8BD64CAF6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0DA83-FAF9-9E88-AF91-7AC51C5E8423}"/>
              </a:ext>
            </a:extLst>
          </p:cNvPr>
          <p:cNvSpPr>
            <a:spLocks noGrp="1"/>
          </p:cNvSpPr>
          <p:nvPr>
            <p:ph type="body" idx="1"/>
          </p:nvPr>
        </p:nvSpPr>
        <p:spPr/>
        <p:txBody>
          <a:bodyPr/>
          <a:lstStyle/>
          <a:p>
            <a:pPr algn="l">
              <a:spcAft>
                <a:spcPts val="750"/>
              </a:spcAft>
            </a:pPr>
            <a:r>
              <a:rPr lang="en-US" dirty="0"/>
              <a:t>William </a:t>
            </a:r>
          </a:p>
        </p:txBody>
      </p:sp>
      <p:sp>
        <p:nvSpPr>
          <p:cNvPr id="4" name="Slide Number Placeholder 3">
            <a:extLst>
              <a:ext uri="{FF2B5EF4-FFF2-40B4-BE49-F238E27FC236}">
                <a16:creationId xmlns:a16="http://schemas.microsoft.com/office/drawing/2014/main" id="{A6579A20-D1B8-E197-394D-E083FDA0BA59}"/>
              </a:ext>
            </a:extLst>
          </p:cNvPr>
          <p:cNvSpPr>
            <a:spLocks noGrp="1"/>
          </p:cNvSpPr>
          <p:nvPr>
            <p:ph type="sldNum" sz="quarter" idx="5"/>
          </p:nvPr>
        </p:nvSpPr>
        <p:spPr/>
        <p:txBody>
          <a:bodyPr/>
          <a:lstStyle/>
          <a:p>
            <a:fld id="{8AF3B756-0D3F-433A-9075-D26DF752FE3D}" type="slidenum">
              <a:rPr lang="en-US" smtClean="0"/>
              <a:t>23</a:t>
            </a:fld>
            <a:endParaRPr lang="en-US" dirty="0"/>
          </a:p>
        </p:txBody>
      </p:sp>
    </p:spTree>
    <p:extLst>
      <p:ext uri="{BB962C8B-B14F-4D97-AF65-F5344CB8AC3E}">
        <p14:creationId xmlns:p14="http://schemas.microsoft.com/office/powerpoint/2010/main" val="316322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750"/>
              </a:spcAft>
            </a:pPr>
            <a:r>
              <a:rPr lang="en-US" dirty="0"/>
              <a:t>William </a:t>
            </a:r>
          </a:p>
        </p:txBody>
      </p:sp>
      <p:sp>
        <p:nvSpPr>
          <p:cNvPr id="4" name="Slide Number Placeholder 3"/>
          <p:cNvSpPr>
            <a:spLocks noGrp="1"/>
          </p:cNvSpPr>
          <p:nvPr>
            <p:ph type="sldNum" sz="quarter" idx="5"/>
          </p:nvPr>
        </p:nvSpPr>
        <p:spPr/>
        <p:txBody>
          <a:bodyPr/>
          <a:lstStyle/>
          <a:p>
            <a:fld id="{8AF3B756-0D3F-433A-9075-D26DF752FE3D}" type="slidenum">
              <a:rPr lang="en-US" smtClean="0"/>
              <a:t>24</a:t>
            </a:fld>
            <a:endParaRPr lang="en-US" dirty="0"/>
          </a:p>
        </p:txBody>
      </p:sp>
    </p:spTree>
    <p:extLst>
      <p:ext uri="{BB962C8B-B14F-4D97-AF65-F5344CB8AC3E}">
        <p14:creationId xmlns:p14="http://schemas.microsoft.com/office/powerpoint/2010/main" val="2128264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D2716-A6F1-8E81-F309-76D46E9FB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ADCD1-7AA7-8296-EC00-4FC1E165C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10C1E-5998-6107-B38B-7F0CBCC8D3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5E51B7-B76D-B967-A850-7B3FD103DC9D}"/>
              </a:ext>
            </a:extLst>
          </p:cNvPr>
          <p:cNvSpPr>
            <a:spLocks noGrp="1"/>
          </p:cNvSpPr>
          <p:nvPr>
            <p:ph type="sldNum" sz="quarter" idx="5"/>
          </p:nvPr>
        </p:nvSpPr>
        <p:spPr/>
        <p:txBody>
          <a:bodyPr/>
          <a:lstStyle/>
          <a:p>
            <a:fld id="{8AF3B756-0D3F-433A-9075-D26DF752FE3D}" type="slidenum">
              <a:rPr lang="en-US" smtClean="0"/>
              <a:t>25</a:t>
            </a:fld>
            <a:endParaRPr lang="en-US" dirty="0"/>
          </a:p>
        </p:txBody>
      </p:sp>
    </p:spTree>
    <p:extLst>
      <p:ext uri="{BB962C8B-B14F-4D97-AF65-F5344CB8AC3E}">
        <p14:creationId xmlns:p14="http://schemas.microsoft.com/office/powerpoint/2010/main" val="3534705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3B756-0D3F-433A-9075-D26DF752FE3D}" type="slidenum">
              <a:rPr lang="en-US" smtClean="0"/>
              <a:t>26</a:t>
            </a:fld>
            <a:endParaRPr lang="en-US" dirty="0"/>
          </a:p>
        </p:txBody>
      </p:sp>
    </p:spTree>
    <p:extLst>
      <p:ext uri="{BB962C8B-B14F-4D97-AF65-F5344CB8AC3E}">
        <p14:creationId xmlns:p14="http://schemas.microsoft.com/office/powerpoint/2010/main" val="3518787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3B756-0D3F-433A-9075-D26DF752FE3D}" type="slidenum">
              <a:rPr lang="en-US" smtClean="0"/>
              <a:t>27</a:t>
            </a:fld>
            <a:endParaRPr lang="en-US" dirty="0"/>
          </a:p>
        </p:txBody>
      </p:sp>
    </p:spTree>
    <p:extLst>
      <p:ext uri="{BB962C8B-B14F-4D97-AF65-F5344CB8AC3E}">
        <p14:creationId xmlns:p14="http://schemas.microsoft.com/office/powerpoint/2010/main" val="4130229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6E9BF-E445-E199-D55F-B671D3AED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FF4AA-A508-E26A-AF29-13543AC33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7DD1B-7622-6B03-F3B9-975012F3F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69D3B0-CC77-36F2-BCB9-6CF3262394C7}"/>
              </a:ext>
            </a:extLst>
          </p:cNvPr>
          <p:cNvSpPr>
            <a:spLocks noGrp="1"/>
          </p:cNvSpPr>
          <p:nvPr>
            <p:ph type="sldNum" sz="quarter" idx="5"/>
          </p:nvPr>
        </p:nvSpPr>
        <p:spPr/>
        <p:txBody>
          <a:bodyPr/>
          <a:lstStyle/>
          <a:p>
            <a:fld id="{8AF3B756-0D3F-433A-9075-D26DF752FE3D}" type="slidenum">
              <a:rPr lang="en-US" smtClean="0"/>
              <a:t>28</a:t>
            </a:fld>
            <a:endParaRPr lang="en-US" dirty="0"/>
          </a:p>
        </p:txBody>
      </p:sp>
    </p:spTree>
    <p:extLst>
      <p:ext uri="{BB962C8B-B14F-4D97-AF65-F5344CB8AC3E}">
        <p14:creationId xmlns:p14="http://schemas.microsoft.com/office/powerpoint/2010/main" val="3102577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BFC3B-B307-495B-53B7-A3215A14B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B059B-C176-09BC-2C05-15803CA1D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2B2F6-1192-FF66-0B66-F8FCC8DA41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5346DF-F109-F627-09E1-EF2E6476E0C7}"/>
              </a:ext>
            </a:extLst>
          </p:cNvPr>
          <p:cNvSpPr>
            <a:spLocks noGrp="1"/>
          </p:cNvSpPr>
          <p:nvPr>
            <p:ph type="sldNum" sz="quarter" idx="5"/>
          </p:nvPr>
        </p:nvSpPr>
        <p:spPr/>
        <p:txBody>
          <a:bodyPr/>
          <a:lstStyle/>
          <a:p>
            <a:fld id="{8AF3B756-0D3F-433A-9075-D26DF752FE3D}" type="slidenum">
              <a:rPr lang="en-US" smtClean="0"/>
              <a:t>29</a:t>
            </a:fld>
            <a:endParaRPr lang="en-US" dirty="0"/>
          </a:p>
        </p:txBody>
      </p:sp>
    </p:spTree>
    <p:extLst>
      <p:ext uri="{BB962C8B-B14F-4D97-AF65-F5344CB8AC3E}">
        <p14:creationId xmlns:p14="http://schemas.microsoft.com/office/powerpoint/2010/main" val="282990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A8ACE-176D-DF35-2564-68DFB32DC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5470D-668B-F1BB-3626-6F5BC39F5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EA1BC-16CD-6FEA-8C0E-CB5CE57ECF20}"/>
              </a:ext>
            </a:extLst>
          </p:cNvPr>
          <p:cNvSpPr>
            <a:spLocks noGrp="1"/>
          </p:cNvSpPr>
          <p:nvPr>
            <p:ph type="body" idx="1"/>
          </p:nvPr>
        </p:nvSpPr>
        <p:spPr/>
        <p:txBody>
          <a:bodyPr/>
          <a:lstStyle/>
          <a:p>
            <a:pPr marL="0" marR="0"/>
            <a:r>
              <a:rPr lang="en-US" sz="1800" dirty="0">
                <a:effectLst/>
                <a:latin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9BD02B43-2185-717E-0CEA-89131AFE0226}"/>
              </a:ext>
            </a:extLst>
          </p:cNvPr>
          <p:cNvSpPr>
            <a:spLocks noGrp="1"/>
          </p:cNvSpPr>
          <p:nvPr>
            <p:ph type="sldNum" sz="quarter" idx="5"/>
          </p:nvPr>
        </p:nvSpPr>
        <p:spPr/>
        <p:txBody>
          <a:bodyPr/>
          <a:lstStyle/>
          <a:p>
            <a:fld id="{8AF3B756-0D3F-433A-9075-D26DF752FE3D}" type="slidenum">
              <a:rPr lang="en-US" smtClean="0"/>
              <a:t>30</a:t>
            </a:fld>
            <a:endParaRPr lang="en-US" dirty="0"/>
          </a:p>
        </p:txBody>
      </p:sp>
    </p:spTree>
    <p:extLst>
      <p:ext uri="{BB962C8B-B14F-4D97-AF65-F5344CB8AC3E}">
        <p14:creationId xmlns:p14="http://schemas.microsoft.com/office/powerpoint/2010/main" val="228408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a:t>
            </a:r>
          </a:p>
        </p:txBody>
      </p:sp>
      <p:sp>
        <p:nvSpPr>
          <p:cNvPr id="4" name="Slide Number Placeholder 3"/>
          <p:cNvSpPr>
            <a:spLocks noGrp="1"/>
          </p:cNvSpPr>
          <p:nvPr>
            <p:ph type="sldNum" sz="quarter" idx="5"/>
          </p:nvPr>
        </p:nvSpPr>
        <p:spPr/>
        <p:txBody>
          <a:bodyPr/>
          <a:lstStyle/>
          <a:p>
            <a:fld id="{8AF3B756-0D3F-433A-9075-D26DF752FE3D}" type="slidenum">
              <a:rPr lang="en-US" smtClean="0"/>
              <a:t>4</a:t>
            </a:fld>
            <a:endParaRPr lang="en-US" dirty="0"/>
          </a:p>
        </p:txBody>
      </p:sp>
    </p:spTree>
    <p:extLst>
      <p:ext uri="{BB962C8B-B14F-4D97-AF65-F5344CB8AC3E}">
        <p14:creationId xmlns:p14="http://schemas.microsoft.com/office/powerpoint/2010/main" val="98748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1820-080A-B8A8-E96B-B0E8B01DD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95540-D0ED-9BF7-433C-ABD315D01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56A10-8B47-3FC4-9763-D9AEF7B8F2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 </a:t>
            </a:r>
          </a:p>
          <a:p>
            <a:pPr marL="0" marR="0"/>
            <a:endParaRPr lang="en-US" sz="1800" dirty="0">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7E38F08-1D55-5333-D062-F3813352DE39}"/>
              </a:ext>
            </a:extLst>
          </p:cNvPr>
          <p:cNvSpPr>
            <a:spLocks noGrp="1"/>
          </p:cNvSpPr>
          <p:nvPr>
            <p:ph type="sldNum" sz="quarter" idx="5"/>
          </p:nvPr>
        </p:nvSpPr>
        <p:spPr/>
        <p:txBody>
          <a:bodyPr/>
          <a:lstStyle/>
          <a:p>
            <a:fld id="{8AF3B756-0D3F-433A-9075-D26DF752FE3D}" type="slidenum">
              <a:rPr lang="en-US" smtClean="0"/>
              <a:t>31</a:t>
            </a:fld>
            <a:endParaRPr lang="en-US" dirty="0"/>
          </a:p>
        </p:txBody>
      </p:sp>
    </p:spTree>
    <p:extLst>
      <p:ext uri="{BB962C8B-B14F-4D97-AF65-F5344CB8AC3E}">
        <p14:creationId xmlns:p14="http://schemas.microsoft.com/office/powerpoint/2010/main" val="3148152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7450-CCFF-D210-16A3-3593B5469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283CC-3C11-13DE-DFDB-41BFDA5FE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DC3EA-994F-5FCE-A80C-36B550C7C863}"/>
              </a:ext>
            </a:extLst>
          </p:cNvPr>
          <p:cNvSpPr>
            <a:spLocks noGrp="1"/>
          </p:cNvSpPr>
          <p:nvPr>
            <p:ph type="body" idx="1"/>
          </p:nvPr>
        </p:nvSpPr>
        <p:spPr/>
        <p:txBody>
          <a:bodyPr/>
          <a:lstStyle/>
          <a:p>
            <a:pPr marL="0" marR="0"/>
            <a:r>
              <a:rPr lang="en-US" sz="1800" dirty="0">
                <a:effectLst/>
                <a:latin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4EC7B381-D59D-4434-D173-BC51F4E4205B}"/>
              </a:ext>
            </a:extLst>
          </p:cNvPr>
          <p:cNvSpPr>
            <a:spLocks noGrp="1"/>
          </p:cNvSpPr>
          <p:nvPr>
            <p:ph type="sldNum" sz="quarter" idx="5"/>
          </p:nvPr>
        </p:nvSpPr>
        <p:spPr/>
        <p:txBody>
          <a:bodyPr/>
          <a:lstStyle/>
          <a:p>
            <a:fld id="{8AF3B756-0D3F-433A-9075-D26DF752FE3D}" type="slidenum">
              <a:rPr lang="en-US" smtClean="0"/>
              <a:t>32</a:t>
            </a:fld>
            <a:endParaRPr lang="en-US" dirty="0"/>
          </a:p>
        </p:txBody>
      </p:sp>
    </p:spTree>
    <p:extLst>
      <p:ext uri="{BB962C8B-B14F-4D97-AF65-F5344CB8AC3E}">
        <p14:creationId xmlns:p14="http://schemas.microsoft.com/office/powerpoint/2010/main" val="2748077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FAD06-5997-1D19-7B49-F7D7ACC99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1C5D0-4681-116E-351B-5AB91A0A0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0B4F2-8068-9E75-77E5-6D19A7E77853}"/>
              </a:ext>
            </a:extLst>
          </p:cNvPr>
          <p:cNvSpPr>
            <a:spLocks noGrp="1"/>
          </p:cNvSpPr>
          <p:nvPr>
            <p:ph type="body" idx="1"/>
          </p:nvPr>
        </p:nvSpPr>
        <p:spPr/>
        <p:txBody>
          <a:bodyPr/>
          <a:lstStyle/>
          <a:p>
            <a:pPr marL="0" marR="0"/>
            <a:r>
              <a:rPr lang="en-US" sz="1800" dirty="0">
                <a:effectLst/>
                <a:latin typeface="Calibri" panose="020F0502020204030204" pitchFamily="34" charset="0"/>
              </a:rPr>
              <a:t>William </a:t>
            </a:r>
          </a:p>
          <a:p>
            <a:pPr marL="0" marR="0"/>
            <a:r>
              <a:rPr lang="en-US" sz="1800" dirty="0">
                <a:effectLst/>
                <a:latin typeface="Calibri" panose="020F0502020204030204" pitchFamily="34" charset="0"/>
              </a:rPr>
              <a:t> </a:t>
            </a:r>
          </a:p>
          <a:p>
            <a:r>
              <a:rPr lang="en-US" dirty="0"/>
              <a:t>Stat’s from CBP (Per Sandy) </a:t>
            </a:r>
          </a:p>
          <a:p>
            <a:pPr marL="0" marR="0"/>
            <a:r>
              <a:rPr lang="en-US" sz="1800" dirty="0">
                <a:solidFill>
                  <a:srgbClr val="1F497D"/>
                </a:solidFill>
                <a:effectLst/>
                <a:latin typeface="Calibri" panose="020F0502020204030204" pitchFamily="34" charset="0"/>
                <a:ea typeface="Aptos" panose="020B0004020202020204" pitchFamily="34" charset="0"/>
              </a:rPr>
              <a:t>63 AD/CVD certifications</a:t>
            </a:r>
            <a:endParaRPr lang="en-US" sz="1800" dirty="0">
              <a:effectLst/>
              <a:latin typeface="Calibri" panose="020F0502020204030204" pitchFamily="34" charset="0"/>
              <a:ea typeface="Aptos" panose="020B0004020202020204" pitchFamily="34" charset="0"/>
            </a:endParaRPr>
          </a:p>
          <a:p>
            <a:pPr marL="0" marR="0"/>
            <a:r>
              <a:rPr lang="en-US" sz="1800" dirty="0">
                <a:solidFill>
                  <a:srgbClr val="1F497D"/>
                </a:solidFill>
                <a:effectLst/>
                <a:latin typeface="Calibri" panose="020F0502020204030204" pitchFamily="34" charset="0"/>
                <a:ea typeface="Aptos" panose="020B0004020202020204" pitchFamily="34" charset="0"/>
              </a:rPr>
              <a:t>732 Orders </a:t>
            </a:r>
            <a:endParaRPr lang="en-US" sz="1800" dirty="0">
              <a:effectLst/>
              <a:latin typeface="Calibri" panose="020F0502020204030204" pitchFamily="34" charset="0"/>
              <a:ea typeface="Aptos" panose="020B0004020202020204" pitchFamily="34" charset="0"/>
            </a:endParaRPr>
          </a:p>
          <a:p>
            <a:pPr marL="0" marR="0"/>
            <a:r>
              <a:rPr lang="en-US" sz="1800" dirty="0">
                <a:solidFill>
                  <a:srgbClr val="1F497D"/>
                </a:solidFill>
                <a:effectLst/>
                <a:latin typeface="Calibri" panose="020F0502020204030204" pitchFamily="34" charset="0"/>
                <a:ea typeface="Aptos" panose="020B0004020202020204" pitchFamily="34" charset="0"/>
              </a:rPr>
              <a:t>111 Investigations</a:t>
            </a:r>
            <a:endParaRPr lang="en-US" sz="1800" dirty="0">
              <a:effectLst/>
              <a:latin typeface="Calibri" panose="020F0502020204030204" pitchFamily="34" charset="0"/>
              <a:ea typeface="Aptos" panose="020B00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F497D"/>
                </a:solidFill>
                <a:effectLst/>
                <a:latin typeface="Calibri" panose="020F0502020204030204" pitchFamily="34" charset="0"/>
                <a:ea typeface="Aptos" panose="020B0004020202020204" pitchFamily="34" charset="0"/>
              </a:rPr>
              <a:t>Commerce has created a new Message Type to capture the Certification Messages.  The goal is to go back to the original 68 but for now, it is a going-forward flagging </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E6884D87-A24C-F585-C590-8471C6AAABD4}"/>
              </a:ext>
            </a:extLst>
          </p:cNvPr>
          <p:cNvSpPr>
            <a:spLocks noGrp="1"/>
          </p:cNvSpPr>
          <p:nvPr>
            <p:ph type="sldNum" sz="quarter" idx="5"/>
          </p:nvPr>
        </p:nvSpPr>
        <p:spPr/>
        <p:txBody>
          <a:bodyPr/>
          <a:lstStyle/>
          <a:p>
            <a:fld id="{8AF3B756-0D3F-433A-9075-D26DF752FE3D}" type="slidenum">
              <a:rPr lang="en-US" smtClean="0"/>
              <a:t>33</a:t>
            </a:fld>
            <a:endParaRPr lang="en-US" dirty="0"/>
          </a:p>
        </p:txBody>
      </p:sp>
    </p:spTree>
    <p:extLst>
      <p:ext uri="{BB962C8B-B14F-4D97-AF65-F5344CB8AC3E}">
        <p14:creationId xmlns:p14="http://schemas.microsoft.com/office/powerpoint/2010/main" val="3903185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3B756-0D3F-433A-9075-D26DF752FE3D}" type="slidenum">
              <a:rPr lang="en-US" smtClean="0"/>
              <a:t>34</a:t>
            </a:fld>
            <a:endParaRPr lang="en-US" dirty="0"/>
          </a:p>
        </p:txBody>
      </p:sp>
    </p:spTree>
    <p:extLst>
      <p:ext uri="{BB962C8B-B14F-4D97-AF65-F5344CB8AC3E}">
        <p14:creationId xmlns:p14="http://schemas.microsoft.com/office/powerpoint/2010/main" val="31278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a:t>
            </a:r>
          </a:p>
          <a:p>
            <a:endParaRPr lang="en-US" dirty="0"/>
          </a:p>
          <a:p>
            <a:r>
              <a:rPr lang="en-US" dirty="0"/>
              <a:t>Prompt over to William </a:t>
            </a:r>
          </a:p>
          <a:p>
            <a:endParaRPr lang="en-US" dirty="0"/>
          </a:p>
        </p:txBody>
      </p:sp>
      <p:sp>
        <p:nvSpPr>
          <p:cNvPr id="4" name="Slide Number Placeholder 3"/>
          <p:cNvSpPr>
            <a:spLocks noGrp="1"/>
          </p:cNvSpPr>
          <p:nvPr>
            <p:ph type="sldNum" sz="quarter" idx="5"/>
          </p:nvPr>
        </p:nvSpPr>
        <p:spPr/>
        <p:txBody>
          <a:bodyPr/>
          <a:lstStyle/>
          <a:p>
            <a:fld id="{8AF3B756-0D3F-433A-9075-D26DF752FE3D}" type="slidenum">
              <a:rPr lang="en-US" smtClean="0"/>
              <a:t>5</a:t>
            </a:fld>
            <a:endParaRPr lang="en-US" dirty="0"/>
          </a:p>
        </p:txBody>
      </p:sp>
    </p:spTree>
    <p:extLst>
      <p:ext uri="{BB962C8B-B14F-4D97-AF65-F5344CB8AC3E}">
        <p14:creationId xmlns:p14="http://schemas.microsoft.com/office/powerpoint/2010/main" val="108196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 </a:t>
            </a:r>
          </a:p>
          <a:p>
            <a:endParaRPr lang="en-US" dirty="0"/>
          </a:p>
          <a:p>
            <a:r>
              <a:rPr lang="en-US" dirty="0"/>
              <a:t>CS Question:  19 CFR 351.228 – Is there any new reporting functionality in ACE that allows an Importer to enter an additional declaration code at the time of entry, identifying whether the merchandise entering the Customs Territory of the US is subject to an AD CVD certification requirement.   I believe the DOC in coordination with CBP announced a new feature allowing the IOR to identify entries that are subject to an AD CVD certification.  </a:t>
            </a:r>
          </a:p>
        </p:txBody>
      </p:sp>
      <p:sp>
        <p:nvSpPr>
          <p:cNvPr id="4" name="Slide Number Placeholder 3"/>
          <p:cNvSpPr>
            <a:spLocks noGrp="1"/>
          </p:cNvSpPr>
          <p:nvPr>
            <p:ph type="sldNum" sz="quarter" idx="5"/>
          </p:nvPr>
        </p:nvSpPr>
        <p:spPr/>
        <p:txBody>
          <a:bodyPr/>
          <a:lstStyle/>
          <a:p>
            <a:fld id="{8AF3B756-0D3F-433A-9075-D26DF752FE3D}" type="slidenum">
              <a:rPr lang="en-US" smtClean="0"/>
              <a:t>6</a:t>
            </a:fld>
            <a:endParaRPr lang="en-US" dirty="0"/>
          </a:p>
        </p:txBody>
      </p:sp>
    </p:spTree>
    <p:extLst>
      <p:ext uri="{BB962C8B-B14F-4D97-AF65-F5344CB8AC3E}">
        <p14:creationId xmlns:p14="http://schemas.microsoft.com/office/powerpoint/2010/main" val="52204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a:t>
            </a:r>
          </a:p>
          <a:p>
            <a:endParaRPr lang="en-US" dirty="0"/>
          </a:p>
          <a:p>
            <a:r>
              <a:rPr lang="en-US" dirty="0"/>
              <a:t>Insert Slide for NRS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80808"/>
                </a:solidFill>
                <a:effectLst/>
                <a:latin typeface="Nunito Sans" pitchFamily="2" charset="0"/>
              </a:rPr>
              <a:t>The current Department of Commerce (Commerce) regulations require that, prior to liquidation and the assessment of antidumping (AD) duties, the importer is required to file a certificate advising whether it has entered into an agreement or otherwise has received reimbursement of AD duties. If an importer fails to provide a statement of reimbursement prior to liquidation, CBP should presume reimbursement and double the duties</a:t>
            </a:r>
            <a:r>
              <a:rPr lang="en-US" sz="800" b="0" i="0" dirty="0">
                <a:solidFill>
                  <a:srgbClr val="080808"/>
                </a:solidFill>
                <a:effectLst/>
                <a:latin typeface="Nunito Sans" pitchFamily="2" charset="0"/>
              </a:rPr>
              <a:t>.</a:t>
            </a:r>
            <a:endParaRPr lang="en-US" sz="800" dirty="0">
              <a:latin typeface="Nunito Sans" pitchFamily="2" charset="0"/>
            </a:endParaRPr>
          </a:p>
          <a:p>
            <a:endParaRPr lang="en-US" dirty="0"/>
          </a:p>
        </p:txBody>
      </p:sp>
      <p:sp>
        <p:nvSpPr>
          <p:cNvPr id="4" name="Slide Number Placeholder 3"/>
          <p:cNvSpPr>
            <a:spLocks noGrp="1"/>
          </p:cNvSpPr>
          <p:nvPr>
            <p:ph type="sldNum" sz="quarter" idx="5"/>
          </p:nvPr>
        </p:nvSpPr>
        <p:spPr/>
        <p:txBody>
          <a:bodyPr/>
          <a:lstStyle/>
          <a:p>
            <a:fld id="{8AF3B756-0D3F-433A-9075-D26DF752FE3D}" type="slidenum">
              <a:rPr lang="en-US" smtClean="0"/>
              <a:t>7</a:t>
            </a:fld>
            <a:endParaRPr lang="en-US" dirty="0"/>
          </a:p>
        </p:txBody>
      </p:sp>
    </p:spTree>
    <p:extLst>
      <p:ext uri="{BB962C8B-B14F-4D97-AF65-F5344CB8AC3E}">
        <p14:creationId xmlns:p14="http://schemas.microsoft.com/office/powerpoint/2010/main" val="12118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8B8D-DFC2-3120-5E7D-6F21DA2F0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E5EF8-8239-8E3C-B1D8-1706F4FD2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6062B-8203-5A7F-17BB-FE4FC9285346}"/>
              </a:ext>
            </a:extLst>
          </p:cNvPr>
          <p:cNvSpPr>
            <a:spLocks noGrp="1"/>
          </p:cNvSpPr>
          <p:nvPr>
            <p:ph type="body" idx="1"/>
          </p:nvPr>
        </p:nvSpPr>
        <p:spPr/>
        <p:txBody>
          <a:bodyPr/>
          <a:lstStyle/>
          <a:p>
            <a:r>
              <a:rPr lang="en-US" dirty="0"/>
              <a:t>William </a:t>
            </a:r>
          </a:p>
          <a:p>
            <a:endParaRPr lang="en-US" dirty="0"/>
          </a:p>
        </p:txBody>
      </p:sp>
      <p:sp>
        <p:nvSpPr>
          <p:cNvPr id="4" name="Slide Number Placeholder 3">
            <a:extLst>
              <a:ext uri="{FF2B5EF4-FFF2-40B4-BE49-F238E27FC236}">
                <a16:creationId xmlns:a16="http://schemas.microsoft.com/office/drawing/2014/main" id="{DF2218B5-0A62-B0AF-1D5E-1878790FF7E3}"/>
              </a:ext>
            </a:extLst>
          </p:cNvPr>
          <p:cNvSpPr>
            <a:spLocks noGrp="1"/>
          </p:cNvSpPr>
          <p:nvPr>
            <p:ph type="sldNum" sz="quarter" idx="5"/>
          </p:nvPr>
        </p:nvSpPr>
        <p:spPr/>
        <p:txBody>
          <a:bodyPr/>
          <a:lstStyle/>
          <a:p>
            <a:fld id="{8AF3B756-0D3F-433A-9075-D26DF752FE3D}" type="slidenum">
              <a:rPr lang="en-US" smtClean="0"/>
              <a:t>8</a:t>
            </a:fld>
            <a:endParaRPr lang="en-US" dirty="0"/>
          </a:p>
        </p:txBody>
      </p:sp>
    </p:spTree>
    <p:extLst>
      <p:ext uri="{BB962C8B-B14F-4D97-AF65-F5344CB8AC3E}">
        <p14:creationId xmlns:p14="http://schemas.microsoft.com/office/powerpoint/2010/main" val="384858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a:t>
            </a:r>
          </a:p>
        </p:txBody>
      </p:sp>
      <p:sp>
        <p:nvSpPr>
          <p:cNvPr id="4" name="Slide Number Placeholder 3"/>
          <p:cNvSpPr>
            <a:spLocks noGrp="1"/>
          </p:cNvSpPr>
          <p:nvPr>
            <p:ph type="sldNum" sz="quarter" idx="5"/>
          </p:nvPr>
        </p:nvSpPr>
        <p:spPr/>
        <p:txBody>
          <a:bodyPr/>
          <a:lstStyle/>
          <a:p>
            <a:fld id="{8AF3B756-0D3F-433A-9075-D26DF752FE3D}" type="slidenum">
              <a:rPr lang="en-US" smtClean="0"/>
              <a:t>9</a:t>
            </a:fld>
            <a:endParaRPr lang="en-US" dirty="0"/>
          </a:p>
        </p:txBody>
      </p:sp>
    </p:spTree>
    <p:extLst>
      <p:ext uri="{BB962C8B-B14F-4D97-AF65-F5344CB8AC3E}">
        <p14:creationId xmlns:p14="http://schemas.microsoft.com/office/powerpoint/2010/main" val="278988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a:t>
            </a:r>
          </a:p>
          <a:p>
            <a:endParaRPr lang="en-US" dirty="0"/>
          </a:p>
          <a:p>
            <a:r>
              <a:rPr lang="en-US" dirty="0"/>
              <a:t> Subject merchandise also includes wooden cabinets and vanities and in-scope components that have been further processed in a third country, including but not limited to one or more of the following: Trimming, cutting, notching, punching, drilling, painting, staining, finishing, assembly, or any other processing that would not otherwise remove the merchandise from the scope of the investigation if performed in the country of manufacture of the in-scope product.</a:t>
            </a:r>
          </a:p>
          <a:p>
            <a:endParaRPr lang="en-US" dirty="0"/>
          </a:p>
          <a:p>
            <a:r>
              <a:rPr lang="en-US" dirty="0"/>
              <a:t>ADD SLIDE FOR 3 Scenarios https://statics.teams.cdn.office.net/evergreen-assets/safelinks/1/atp-safelinks.html</a:t>
            </a:r>
          </a:p>
        </p:txBody>
      </p:sp>
      <p:sp>
        <p:nvSpPr>
          <p:cNvPr id="4" name="Slide Number Placeholder 3"/>
          <p:cNvSpPr>
            <a:spLocks noGrp="1"/>
          </p:cNvSpPr>
          <p:nvPr>
            <p:ph type="sldNum" sz="quarter" idx="5"/>
          </p:nvPr>
        </p:nvSpPr>
        <p:spPr/>
        <p:txBody>
          <a:bodyPr/>
          <a:lstStyle/>
          <a:p>
            <a:fld id="{8AF3B756-0D3F-433A-9075-D26DF752FE3D}" type="slidenum">
              <a:rPr lang="en-US" smtClean="0"/>
              <a:t>10</a:t>
            </a:fld>
            <a:endParaRPr lang="en-US" dirty="0"/>
          </a:p>
        </p:txBody>
      </p:sp>
    </p:spTree>
    <p:extLst>
      <p:ext uri="{BB962C8B-B14F-4D97-AF65-F5344CB8AC3E}">
        <p14:creationId xmlns:p14="http://schemas.microsoft.com/office/powerpoint/2010/main" val="360925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133022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2382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77584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404565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14037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229338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286619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387985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227411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33016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521B-4CDC-42C8-B0D2-7347A2A52E8A}"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195713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5521B-4CDC-42C8-B0D2-7347A2A52E8A}" type="datetimeFigureOut">
              <a:rPr lang="en-US" smtClean="0"/>
              <a:t>4/9/2025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7BF4F-CDC1-43F7-B39C-7D50D59A7DF2}" type="slidenum">
              <a:rPr lang="en-US" smtClean="0"/>
              <a:t>‹#›</a:t>
            </a:fld>
            <a:endParaRPr lang="en-US" dirty="0"/>
          </a:p>
        </p:txBody>
      </p:sp>
    </p:spTree>
    <p:extLst>
      <p:ext uri="{BB962C8B-B14F-4D97-AF65-F5344CB8AC3E}">
        <p14:creationId xmlns:p14="http://schemas.microsoft.com/office/powerpoint/2010/main" val="209421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footnote-7-p58111"/></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www.federalregister.gov/documents/2024/02/02/2024-02114/announcing-an-importers-additional-declaration-in-the-automated-commercial-environment-specific-t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ace.cbp.gov/s/login/?startURL=%2Fidp%2Flogin%3Fapp%3D0spt0000000XZB0%26RelayState%3Duuidfc9ba081-c65c-4b62-adf1-8df09ef6b666%26binding%3DHttpPost%26inresponseto%3DFIMREQ_5db10f8a-0181-1216-9c50-c86c2f24f13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hyperlink" Target="https://enforcement.trade.gov/petitioncounseling/pcp-glossary.html" TargetMode="External"/><Relationship Id="rId3" Type="http://schemas.openxmlformats.org/officeDocument/2006/relationships/image" Target="../media/image6.png"/><Relationship Id="rId7" Type="http://schemas.openxmlformats.org/officeDocument/2006/relationships/hyperlink" Target="https://www.usitc.gov/trade_remedy/adcvd_handbook.ht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bing.com/ck/a?!&amp;&amp;p=1380459af214d28b8d64db642ed883a1f67204aaecd147b3074fdfce68fd9944JmltdHM9MTc0MzM3OTIwMA&amp;ptn=3&amp;ver=2&amp;hsh=4&amp;fclid=1cfbcef4-9ad0-6fc0-33cf-dd449b2e6e58&amp;psq=dept+of+commerce+messages+for+ad+cvd&amp;u=a1aHR0cHM6Ly93d3cuY2JwLmdvdi90cmFkZS9wcmlvcml0eS1pc3N1ZXMvYWRjdmQvYW50aWR1bXBpbmctYW5kLWNvdW50ZXJ2YWlsaW5nLWR1dGllcy1hZGN2ZC1mcmVxdWVudGx5LWFza2VkLXF1ZXN0aW9ucw&amp;ntb=1" TargetMode="External"/><Relationship Id="rId5" Type="http://schemas.openxmlformats.org/officeDocument/2006/relationships/hyperlink" Target="https://www.bing.com/ck/a?!&amp;&amp;p=7c3b866f4d48b6c55e20ebaf826a96132a5f7b67f89119b02087cb8b3b765158JmltdHM9MTc0MzM3OTIwMA&amp;ptn=3&amp;ver=2&amp;hsh=4&amp;fclid=1cfbcef4-9ad0-6fc0-33cf-dd449b2e6e58&amp;psq=dept+of+commerce+messages+for+ad+cvd&amp;u=a1aHR0cHM6Ly9hY2Nlc3MudHJhZGUuZ292L0FEQ1ZEX1NlYXJjaC5hc3B4&amp;ntb=1" TargetMode="External"/><Relationship Id="rId4" Type="http://schemas.openxmlformats.org/officeDocument/2006/relationships/hyperlink" Target="https://trade.cbp.gov/ADCVDTradeRemedies/s/" TargetMode="External"/><Relationship Id="rId9" Type="http://schemas.openxmlformats.org/officeDocument/2006/relationships/hyperlink" Target="https://url.us.m.mimecastprotect.com/s/M7tqC68zDkfoMLr7JIpfLU5mFbI?domain=ncbfaa.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access.trade.gov/ADCVD_Search.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trade.cbp.dhs.gov/ace/adcvd/adcvd-publi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ace.cbp.gov/s/login/?startURL=%2Fidp%2Flogin%3Fapp%3D0spt0000000XZB0%26RelayState%3Duuidfc9ba081-c65c-4b62-adf1-8df09ef6b666%26binding%3DHttpPost%26inresponseto%3DFIMREQ_5db10f8a-0181-1216-9c50-c86c2f24f13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ace.cbp.gov/s/login/?startURL=%2Fidp%2Flogin%3Fapp%3D0spt0000000XZB0%26RelayState%3Duuidfc9ba081-c65c-4b62-adf1-8df09ef6b666%26binding%3DHttpPost%26inresponseto%3DFIMREQ_5db10f8a-0181-1216-9c50-c86c2f24f13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cbp.gov/document/guidance/guidance-reimbursement-certificates"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ABE985-DF51-4081-BF8E-0EAE10DA8C57}"/>
              </a:ext>
            </a:extLst>
          </p:cNvPr>
          <p:cNvSpPr>
            <a:spLocks noGrp="1"/>
          </p:cNvSpPr>
          <p:nvPr>
            <p:ph type="ctrTitle"/>
          </p:nvPr>
        </p:nvSpPr>
        <p:spPr>
          <a:xfrm>
            <a:off x="601244" y="1283976"/>
            <a:ext cx="7941510" cy="813045"/>
          </a:xfrm>
        </p:spPr>
        <p:txBody>
          <a:bodyPr>
            <a:noAutofit/>
          </a:bodyPr>
          <a:lstStyle/>
          <a:p>
            <a:pPr eaLnBrk="1" hangingPunct="1"/>
            <a:r>
              <a:rPr lang="en-US" altLang="en-US" sz="2400" b="1" dirty="0">
                <a:latin typeface="Arial" panose="020B0604020202020204" pitchFamily="34" charset="0"/>
                <a:cs typeface="Arial" panose="020B0604020202020204" pitchFamily="34" charset="0"/>
              </a:rPr>
              <a:t>Scope and Mirrors: Mastering AD/CVD and Certification, don't get lost in the orders.</a:t>
            </a:r>
            <a:endParaRPr lang="en-US" altLang="en-US" sz="2400" b="1" i="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66E5A09-C113-47CE-A48D-96D3FB1D0EBE}"/>
              </a:ext>
            </a:extLst>
          </p:cNvPr>
          <p:cNvSpPr>
            <a:spLocks noGrp="1"/>
          </p:cNvSpPr>
          <p:nvPr>
            <p:ph type="ftr" sz="quarter" idx="11"/>
          </p:nvPr>
        </p:nvSpPr>
        <p:spPr>
          <a:xfrm>
            <a:off x="1200150" y="6024469"/>
            <a:ext cx="2800350" cy="3845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Brush Script MT" panose="03060802040406070304" pitchFamily="66" charset="0"/>
                <a:ea typeface="+mn-ea"/>
                <a:cs typeface="+mn-cs"/>
              </a:rPr>
              <a:t>Program Sponsored by</a:t>
            </a:r>
          </a:p>
        </p:txBody>
      </p:sp>
      <p:pic>
        <p:nvPicPr>
          <p:cNvPr id="7172" name="Picture 22">
            <a:extLst>
              <a:ext uri="{FF2B5EF4-FFF2-40B4-BE49-F238E27FC236}">
                <a16:creationId xmlns:a16="http://schemas.microsoft.com/office/drawing/2014/main" id="{D1BC8DA5-3750-4165-8619-EAEABE032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5372101"/>
            <a:ext cx="1312069"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extLst>
              <a:ext uri="{FF2B5EF4-FFF2-40B4-BE49-F238E27FC236}">
                <a16:creationId xmlns:a16="http://schemas.microsoft.com/office/drawing/2014/main" id="{C24548E4-A754-4148-BFA9-C50F7AE196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317" y="5880402"/>
            <a:ext cx="1426369"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a:extLst>
              <a:ext uri="{FF2B5EF4-FFF2-40B4-BE49-F238E27FC236}">
                <a16:creationId xmlns:a16="http://schemas.microsoft.com/office/drawing/2014/main" id="{CCEA0F34-84C0-4FD9-B1DA-9B5617417D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8169" y="466544"/>
            <a:ext cx="2227661" cy="67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id="{D3105905-B7C3-9015-E299-3CD2F80909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200" y="5791200"/>
            <a:ext cx="2045557" cy="702374"/>
          </a:xfrm>
          <a:prstGeom prst="rect">
            <a:avLst/>
          </a:prstGeom>
        </p:spPr>
      </p:pic>
      <p:grpSp>
        <p:nvGrpSpPr>
          <p:cNvPr id="10" name="Group 9">
            <a:extLst>
              <a:ext uri="{FF2B5EF4-FFF2-40B4-BE49-F238E27FC236}">
                <a16:creationId xmlns:a16="http://schemas.microsoft.com/office/drawing/2014/main" id="{73D98F27-7FFA-A59C-561B-BF1BF30DEFEB}"/>
              </a:ext>
            </a:extLst>
          </p:cNvPr>
          <p:cNvGrpSpPr/>
          <p:nvPr/>
        </p:nvGrpSpPr>
        <p:grpSpPr>
          <a:xfrm>
            <a:off x="1016263" y="2362200"/>
            <a:ext cx="7111476" cy="2790310"/>
            <a:chOff x="1128996" y="2006600"/>
            <a:chExt cx="9481968" cy="3720413"/>
          </a:xfrm>
        </p:grpSpPr>
        <p:sp>
          <p:nvSpPr>
            <p:cNvPr id="7177" name="TextBox 10">
              <a:extLst>
                <a:ext uri="{FF2B5EF4-FFF2-40B4-BE49-F238E27FC236}">
                  <a16:creationId xmlns:a16="http://schemas.microsoft.com/office/drawing/2014/main" id="{51D2DE82-36B3-408B-97E4-4F5E17EAFC95}"/>
                </a:ext>
              </a:extLst>
            </p:cNvPr>
            <p:cNvSpPr txBox="1">
              <a:spLocks noChangeArrowheads="1"/>
            </p:cNvSpPr>
            <p:nvPr/>
          </p:nvSpPr>
          <p:spPr bwMode="auto">
            <a:xfrm>
              <a:off x="6027575" y="2008188"/>
              <a:ext cx="43573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rPr>
                <a:t>Moderators:</a:t>
              </a:r>
              <a:endParaRPr kumimoji="0" lang="en-US" altLang="en-US" sz="1500" b="0" i="0" u="none" strike="noStrike" kern="1200" cap="none" spc="0" normalizeH="0" baseline="0" noProof="0" dirty="0">
                <a:ln>
                  <a:noFill/>
                </a:ln>
                <a:solidFill>
                  <a:srgbClr val="4F81BD">
                    <a:lumMod val="75000"/>
                  </a:srgbClr>
                </a:solidFill>
                <a:effectLst/>
                <a:uLnTx/>
                <a:uFillTx/>
                <a:latin typeface="Arial Narrow" panose="020B0606020202030204" pitchFamily="34" charset="0"/>
                <a:ea typeface="+mn-ea"/>
                <a:cs typeface="+mn-cs"/>
              </a:endParaRPr>
            </a:p>
          </p:txBody>
        </p:sp>
        <p:sp>
          <p:nvSpPr>
            <p:cNvPr id="7178" name="TextBox 2">
              <a:extLst>
                <a:ext uri="{FF2B5EF4-FFF2-40B4-BE49-F238E27FC236}">
                  <a16:creationId xmlns:a16="http://schemas.microsoft.com/office/drawing/2014/main" id="{20596A0D-E1E2-4EE3-B9DC-25C13E48AD82}"/>
                </a:ext>
              </a:extLst>
            </p:cNvPr>
            <p:cNvSpPr txBox="1">
              <a:spLocks noChangeArrowheads="1"/>
            </p:cNvSpPr>
            <p:nvPr/>
          </p:nvSpPr>
          <p:spPr bwMode="auto">
            <a:xfrm>
              <a:off x="1128996" y="2546091"/>
              <a:ext cx="481284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William Jansen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NCBFAA Customs Committee Member; Director of Customs Brokerage Services, Seko Customs Brokerage, Inc.</a:t>
              </a:r>
            </a:p>
          </p:txBody>
        </p:sp>
        <p:sp>
          <p:nvSpPr>
            <p:cNvPr id="7179" name="TextBox 2">
              <a:extLst>
                <a:ext uri="{FF2B5EF4-FFF2-40B4-BE49-F238E27FC236}">
                  <a16:creationId xmlns:a16="http://schemas.microsoft.com/office/drawing/2014/main" id="{E3473627-BE83-4E82-ACF4-448AED837D33}"/>
                </a:ext>
              </a:extLst>
            </p:cNvPr>
            <p:cNvSpPr txBox="1">
              <a:spLocks noChangeArrowheads="1"/>
            </p:cNvSpPr>
            <p:nvPr/>
          </p:nvSpPr>
          <p:spPr bwMode="auto">
            <a:xfrm>
              <a:off x="1128996" y="2006600"/>
              <a:ext cx="46691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mn-cs"/>
                </a:rPr>
                <a:t>Panelists:</a:t>
              </a:r>
              <a:endParaRPr kumimoji="0" lang="en-US" altLang="en-US" sz="1350" b="0" i="0" u="none" strike="noStrike" kern="1200" cap="none" spc="0" normalizeH="0" baseline="0" noProof="0" dirty="0">
                <a:ln>
                  <a:noFill/>
                </a:ln>
                <a:solidFill>
                  <a:srgbClr val="4F81BD">
                    <a:lumMod val="75000"/>
                  </a:srgbClr>
                </a:solidFill>
                <a:effectLst/>
                <a:uLnTx/>
                <a:uFillTx/>
                <a:latin typeface="Arial Narrow" panose="020B0606020202030204" pitchFamily="34" charset="0"/>
                <a:ea typeface="+mn-ea"/>
                <a:cs typeface="+mn-cs"/>
              </a:endParaRPr>
            </a:p>
          </p:txBody>
        </p:sp>
        <p:sp>
          <p:nvSpPr>
            <p:cNvPr id="7180" name="TextBox 13">
              <a:extLst>
                <a:ext uri="{FF2B5EF4-FFF2-40B4-BE49-F238E27FC236}">
                  <a16:creationId xmlns:a16="http://schemas.microsoft.com/office/drawing/2014/main" id="{2E6B1392-B92F-49F4-ACEC-738E2FDF60C6}"/>
                </a:ext>
              </a:extLst>
            </p:cNvPr>
            <p:cNvSpPr txBox="1">
              <a:spLocks noChangeArrowheads="1"/>
            </p:cNvSpPr>
            <p:nvPr/>
          </p:nvSpPr>
          <p:spPr bwMode="auto">
            <a:xfrm>
              <a:off x="6027584" y="2538143"/>
              <a:ext cx="458338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Christine Sliwinski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NCBFAA Customs Committee Member; CHB Compliance Manager, Maersk Customs Services USA, Inc.</a:t>
              </a:r>
            </a:p>
          </p:txBody>
        </p:sp>
        <p:cxnSp>
          <p:nvCxnSpPr>
            <p:cNvPr id="7" name="Straight Connector 6">
              <a:extLst>
                <a:ext uri="{FF2B5EF4-FFF2-40B4-BE49-F238E27FC236}">
                  <a16:creationId xmlns:a16="http://schemas.microsoft.com/office/drawing/2014/main" id="{73894D8C-EA0A-3E6C-216B-F35115374132}"/>
                </a:ext>
              </a:extLst>
            </p:cNvPr>
            <p:cNvCxnSpPr>
              <a:cxnSpLocks/>
            </p:cNvCxnSpPr>
            <p:nvPr/>
          </p:nvCxnSpPr>
          <p:spPr>
            <a:xfrm flipH="1">
              <a:off x="5798114" y="2653886"/>
              <a:ext cx="1" cy="307312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2">
            <a:extLst>
              <a:ext uri="{FF2B5EF4-FFF2-40B4-BE49-F238E27FC236}">
                <a16:creationId xmlns:a16="http://schemas.microsoft.com/office/drawing/2014/main" id="{6FB95A4C-E40C-D226-AC48-B15F71EEDF17}"/>
              </a:ext>
            </a:extLst>
          </p:cNvPr>
          <p:cNvSpPr txBox="1">
            <a:spLocks noChangeArrowheads="1"/>
          </p:cNvSpPr>
          <p:nvPr/>
        </p:nvSpPr>
        <p:spPr bwMode="auto">
          <a:xfrm>
            <a:off x="1016263" y="3719996"/>
            <a:ext cx="3416826"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Patrick Caulfield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Partner, Grunfeld, Desiderio, Lebowitz, Silverman </a:t>
            </a:r>
            <a:br>
              <a:rPr kumimoji="0" lang="de-DE"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de-DE"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&amp; Klestadt LLP</a:t>
            </a:r>
            <a:endPar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5" name="TextBox 13">
            <a:extLst>
              <a:ext uri="{FF2B5EF4-FFF2-40B4-BE49-F238E27FC236}">
                <a16:creationId xmlns:a16="http://schemas.microsoft.com/office/drawing/2014/main" id="{CB48036E-020C-F059-83FB-05F7303A866A}"/>
              </a:ext>
            </a:extLst>
          </p:cNvPr>
          <p:cNvSpPr txBox="1">
            <a:spLocks noChangeArrowheads="1"/>
          </p:cNvSpPr>
          <p:nvPr/>
        </p:nvSpPr>
        <p:spPr bwMode="auto">
          <a:xfrm>
            <a:off x="4690203" y="3503929"/>
            <a:ext cx="3437535"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Kim Roebke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NCBFAA Customs Committee Member; Director, Regulatory and Compliance, LCB, CCS, RIM logistics, Ltd.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p:cNvSpPr>
            <a:spLocks noGrp="1"/>
          </p:cNvSpPr>
          <p:nvPr>
            <p:ph type="ctrTitle"/>
          </p:nvPr>
        </p:nvSpPr>
        <p:spPr>
          <a:xfrm>
            <a:off x="533400" y="691445"/>
            <a:ext cx="7772400" cy="381000"/>
          </a:xfrm>
        </p:spPr>
        <p:txBody>
          <a:bodyPr>
            <a:noAutofit/>
          </a:bodyPr>
          <a:lstStyle/>
          <a:p>
            <a:r>
              <a:rPr lang="en-US" sz="3600" dirty="0">
                <a:latin typeface="Nunito Sans" pitchFamily="2" charset="0"/>
              </a:rPr>
              <a:t>Example 1: Wooden Cabinets and Vanities from Vietnam and Malaysia</a:t>
            </a:r>
          </a:p>
        </p:txBody>
      </p:sp>
      <p:sp>
        <p:nvSpPr>
          <p:cNvPr id="3" name="Subtitle 2"/>
          <p:cNvSpPr>
            <a:spLocks noGrp="1"/>
          </p:cNvSpPr>
          <p:nvPr>
            <p:ph type="subTitle" idx="1"/>
          </p:nvPr>
        </p:nvSpPr>
        <p:spPr>
          <a:xfrm>
            <a:off x="685800" y="1600200"/>
            <a:ext cx="7772400" cy="4267200"/>
          </a:xfrm>
        </p:spPr>
        <p:txBody>
          <a:bodyPr>
            <a:noAutofit/>
          </a:bodyPr>
          <a:lstStyle/>
          <a:p>
            <a:pPr algn="l"/>
            <a:r>
              <a:rPr lang="en-US" sz="1800" dirty="0">
                <a:solidFill>
                  <a:schemeClr val="tx1"/>
                </a:solidFill>
                <a:latin typeface="Nunito Sans" pitchFamily="2" charset="0"/>
              </a:rPr>
              <a:t>Large-scale scope investigation based upon underlying AD/CVD Orders on Wooden Cabinets and Vanities from China (A-570-106 and C-570-107).</a:t>
            </a:r>
          </a:p>
          <a:p>
            <a:pPr algn="l"/>
            <a:endParaRPr lang="en-US" sz="1800" dirty="0">
              <a:solidFill>
                <a:schemeClr val="tx1"/>
              </a:solidFill>
              <a:latin typeface="Nunito Sans" pitchFamily="2" charset="0"/>
            </a:endParaRPr>
          </a:p>
          <a:p>
            <a:pPr algn="l"/>
            <a:r>
              <a:rPr lang="en-US" sz="1800" dirty="0">
                <a:solidFill>
                  <a:schemeClr val="tx1"/>
                </a:solidFill>
                <a:latin typeface="Nunito Sans" pitchFamily="2" charset="0"/>
              </a:rPr>
              <a:t>Initiated at the request of Petitioners seeking to determine whether wooden cabinets and vanities manufactured in Malaysia and Vietnam were within the scope of the Chinese orders given the manufacture of these products in Malaysia and Vietnam using Chinese components.</a:t>
            </a:r>
          </a:p>
          <a:p>
            <a:pPr algn="l"/>
            <a:endParaRPr lang="en-US" sz="1800" dirty="0">
              <a:solidFill>
                <a:schemeClr val="tx1"/>
              </a:solidFill>
              <a:latin typeface="Nunito Sans" pitchFamily="2" charset="0"/>
            </a:endParaRPr>
          </a:p>
          <a:p>
            <a:pPr algn="l"/>
            <a:r>
              <a:rPr lang="en-US" sz="1800" dirty="0">
                <a:solidFill>
                  <a:schemeClr val="tx1"/>
                </a:solidFill>
                <a:latin typeface="Nunito Sans" pitchFamily="2" charset="0"/>
              </a:rPr>
              <a:t>DOC determined that wooden cabinets and vanities from these countries manufactured in certain scenarios were, in fact, within the scope of the Chinese AD/CVD order.  If, however, the cabinets were manufactured in a manner different from these scenarios, importers can avoid the AD/CVD by filing a certification to that effect.</a:t>
            </a:r>
          </a:p>
        </p:txBody>
      </p:sp>
    </p:spTree>
    <p:extLst>
      <p:ext uri="{BB962C8B-B14F-4D97-AF65-F5344CB8AC3E}">
        <p14:creationId xmlns:p14="http://schemas.microsoft.com/office/powerpoint/2010/main" val="372817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C87A-2EC8-B324-1DD8-0FE93062CB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C0FEFB-07FE-D6FB-3D5B-0BD125B51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a:extLst>
              <a:ext uri="{FF2B5EF4-FFF2-40B4-BE49-F238E27FC236}">
                <a16:creationId xmlns:a16="http://schemas.microsoft.com/office/drawing/2014/main" id="{16A8BC14-59CB-3241-416F-1804FC8F774F}"/>
              </a:ext>
            </a:extLst>
          </p:cNvPr>
          <p:cNvSpPr>
            <a:spLocks noGrp="1"/>
          </p:cNvSpPr>
          <p:nvPr>
            <p:ph type="ctrTitle"/>
          </p:nvPr>
        </p:nvSpPr>
        <p:spPr>
          <a:xfrm>
            <a:off x="533400" y="691445"/>
            <a:ext cx="7772400" cy="381000"/>
          </a:xfrm>
        </p:spPr>
        <p:txBody>
          <a:bodyPr>
            <a:noAutofit/>
          </a:bodyPr>
          <a:lstStyle/>
          <a:p>
            <a:r>
              <a:rPr lang="en-US" sz="3600" dirty="0">
                <a:latin typeface="Nunito Sans" pitchFamily="2" charset="0"/>
              </a:rPr>
              <a:t>Example 1: Wooden Cabinets and Vanities from Vietnam and Malaysia</a:t>
            </a:r>
          </a:p>
        </p:txBody>
      </p:sp>
      <p:sp>
        <p:nvSpPr>
          <p:cNvPr id="3" name="Subtitle 2">
            <a:extLst>
              <a:ext uri="{FF2B5EF4-FFF2-40B4-BE49-F238E27FC236}">
                <a16:creationId xmlns:a16="http://schemas.microsoft.com/office/drawing/2014/main" id="{B3C01A42-61B2-2201-3B2F-EB903A566453}"/>
              </a:ext>
            </a:extLst>
          </p:cNvPr>
          <p:cNvSpPr>
            <a:spLocks noGrp="1"/>
          </p:cNvSpPr>
          <p:nvPr>
            <p:ph type="subTitle" idx="1"/>
          </p:nvPr>
        </p:nvSpPr>
        <p:spPr>
          <a:xfrm>
            <a:off x="685800" y="1600200"/>
            <a:ext cx="7772400" cy="4476045"/>
          </a:xfrm>
        </p:spPr>
        <p:txBody>
          <a:bodyPr>
            <a:noAutofit/>
          </a:bodyPr>
          <a:lstStyle/>
          <a:p>
            <a:pPr algn="l"/>
            <a:r>
              <a:rPr lang="en-US" sz="1100" b="1" dirty="0">
                <a:solidFill>
                  <a:schemeClr val="tx1"/>
                </a:solidFill>
              </a:rPr>
              <a:t>These scope and circumvention inquiries cover wooden cabinets exported to the United States that were completed in Malaysia or Vietnam under the following scenarios:</a:t>
            </a:r>
            <a:endParaRPr lang="en-US" sz="1800" b="1" dirty="0">
              <a:solidFill>
                <a:schemeClr val="tx1"/>
              </a:solidFill>
              <a:latin typeface="Nunito Sans" pitchFamily="2" charset="0"/>
            </a:endParaRPr>
          </a:p>
        </p:txBody>
      </p:sp>
      <p:sp>
        <p:nvSpPr>
          <p:cNvPr id="5" name="TextBox 4">
            <a:extLst>
              <a:ext uri="{FF2B5EF4-FFF2-40B4-BE49-F238E27FC236}">
                <a16:creationId xmlns:a16="http://schemas.microsoft.com/office/drawing/2014/main" id="{845653D1-7648-2E15-C755-E38FFC3A31E9}"/>
              </a:ext>
            </a:extLst>
          </p:cNvPr>
          <p:cNvSpPr txBox="1"/>
          <p:nvPr/>
        </p:nvSpPr>
        <p:spPr>
          <a:xfrm>
            <a:off x="685800" y="2136705"/>
            <a:ext cx="2613454" cy="1785104"/>
          </a:xfrm>
          <a:prstGeom prst="rect">
            <a:avLst/>
          </a:prstGeom>
          <a:noFill/>
        </p:spPr>
        <p:txBody>
          <a:bodyPr wrap="square" rtlCol="0">
            <a:spAutoFit/>
          </a:bodyPr>
          <a:lstStyle/>
          <a:p>
            <a:r>
              <a:rPr lang="en-US" sz="1000" b="1" i="1" dirty="0">
                <a:latin typeface="Nunito Sans" pitchFamily="2" charset="0"/>
              </a:rPr>
              <a:t>Scenario 1:</a:t>
            </a:r>
            <a:r>
              <a:rPr lang="en-US" sz="1000" b="1" dirty="0">
                <a:latin typeface="Nunito Sans" pitchFamily="2" charset="0"/>
              </a:rPr>
              <a:t> </a:t>
            </a:r>
            <a:r>
              <a:rPr lang="en-US" sz="1000" dirty="0">
                <a:latin typeface="Nunito Sans" pitchFamily="2" charset="0"/>
              </a:rPr>
              <a:t>A Malaysian or Vietnamese company imports finished wooden cabinet doors, drawer fronts, and frames that are produced in China. The Malaysian or Vietnamese company produces wooden cabinet boxes and drawer boxes in Malaysia or Vietnam and combines the wooden cabinet subassemblies from China and Malaysia or Vietnam, resulting in merchandise that still meets the description of the scope of the </a:t>
            </a:r>
            <a:r>
              <a:rPr lang="en-US" sz="1000" i="1" dirty="0">
                <a:latin typeface="Nunito Sans" pitchFamily="2" charset="0"/>
              </a:rPr>
              <a:t>Orders</a:t>
            </a:r>
            <a:endParaRPr lang="en-US" sz="1000" dirty="0">
              <a:latin typeface="Nunito Sans" pitchFamily="2" charset="0"/>
            </a:endParaRPr>
          </a:p>
        </p:txBody>
      </p:sp>
      <p:sp>
        <p:nvSpPr>
          <p:cNvPr id="7" name="TextBox 6">
            <a:extLst>
              <a:ext uri="{FF2B5EF4-FFF2-40B4-BE49-F238E27FC236}">
                <a16:creationId xmlns:a16="http://schemas.microsoft.com/office/drawing/2014/main" id="{73D6D7C3-BBFE-2399-632D-8A749FEAD2A4}"/>
              </a:ext>
            </a:extLst>
          </p:cNvPr>
          <p:cNvSpPr txBox="1"/>
          <p:nvPr/>
        </p:nvSpPr>
        <p:spPr>
          <a:xfrm>
            <a:off x="3394950" y="2136705"/>
            <a:ext cx="2133600" cy="3939540"/>
          </a:xfrm>
          <a:prstGeom prst="rect">
            <a:avLst/>
          </a:prstGeom>
          <a:noFill/>
        </p:spPr>
        <p:txBody>
          <a:bodyPr wrap="square" rtlCol="0">
            <a:spAutoFit/>
          </a:bodyPr>
          <a:lstStyle/>
          <a:p>
            <a:r>
              <a:rPr lang="en-US" sz="1000" b="1" i="1" dirty="0">
                <a:latin typeface="Nunito Sans" pitchFamily="2" charset="0"/>
              </a:rPr>
              <a:t>Scenario 2:</a:t>
            </a:r>
            <a:r>
              <a:rPr lang="en-US" sz="1000" b="1" dirty="0">
                <a:latin typeface="Nunito Sans" pitchFamily="2" charset="0"/>
              </a:rPr>
              <a:t> </a:t>
            </a:r>
            <a:r>
              <a:rPr lang="en-US" sz="1000" dirty="0">
                <a:latin typeface="Nunito Sans" pitchFamily="2" charset="0"/>
              </a:rPr>
              <a:t>A Malaysian or Vietnamese company imports semifinished wooden cabinet doors, drawer fronts, and frames that are produced in China and performs further processing of these components from China in Malaysia or Vietnam such as trimming, cutting, notching, punching, drilling, painting, staining, or other finishing processes. The Malaysian or Vietnamese company produced wooden cabinet boxes and drawer boxes in Malaysia or Vietnam and combines the wooden cabinet doors, drawer fronts, and frames that are produced in China with the wooden cabinet boxes and drawer boxes produced in Malaysia or Vietnam, resulting in merchandise that still meets the description of the scope of the </a:t>
            </a:r>
            <a:r>
              <a:rPr lang="en-US" sz="1000" i="1" dirty="0">
                <a:latin typeface="Nunito Sans" pitchFamily="2" charset="0"/>
              </a:rPr>
              <a:t>Orders.</a:t>
            </a:r>
            <a:endParaRPr lang="en-US" sz="1000" dirty="0">
              <a:latin typeface="Nunito Sans" pitchFamily="2" charset="0"/>
            </a:endParaRPr>
          </a:p>
        </p:txBody>
      </p:sp>
      <p:sp>
        <p:nvSpPr>
          <p:cNvPr id="8" name="TextBox 7">
            <a:extLst>
              <a:ext uri="{FF2B5EF4-FFF2-40B4-BE49-F238E27FC236}">
                <a16:creationId xmlns:a16="http://schemas.microsoft.com/office/drawing/2014/main" id="{A6BE18FE-60B1-88BA-34CF-42212ECAA31F}"/>
              </a:ext>
            </a:extLst>
          </p:cNvPr>
          <p:cNvSpPr txBox="1"/>
          <p:nvPr/>
        </p:nvSpPr>
        <p:spPr>
          <a:xfrm>
            <a:off x="5651740" y="2136984"/>
            <a:ext cx="2963701" cy="3631763"/>
          </a:xfrm>
          <a:prstGeom prst="rect">
            <a:avLst/>
          </a:prstGeom>
          <a:noFill/>
        </p:spPr>
        <p:txBody>
          <a:bodyPr wrap="square" rtlCol="0">
            <a:spAutoFit/>
          </a:bodyPr>
          <a:lstStyle/>
          <a:p>
            <a:r>
              <a:rPr lang="en-US" sz="1000" b="1" i="1" dirty="0">
                <a:latin typeface="Nunito Sans" pitchFamily="2" charset="0"/>
              </a:rPr>
              <a:t>Scenario 3</a:t>
            </a:r>
            <a:r>
              <a:rPr lang="en-US" sz="1000" i="1" dirty="0">
                <a:latin typeface="Nunito Sans" pitchFamily="2" charset="0"/>
              </a:rPr>
              <a:t>:</a:t>
            </a:r>
            <a:r>
              <a:rPr lang="en-US" sz="1000" dirty="0">
                <a:latin typeface="Nunito Sans" pitchFamily="2" charset="0"/>
              </a:rPr>
              <a:t> A Malaysian or Vietnamese company imports semifinished wooden component parts of wooden cabinet doors, drawer fronts, and frames that are produced in China. The wooden component parts of the wooden cabinet doors, drawer fronts, and frames include rails, stiles, and panels. The Malaysian or Vietnamese company performs further processing of these parts from China in Malaysia or Vietnam such as trimming, cutting, notching, punching, drilling, painting, staining, or other finishing processes, including the assembly of the wooden component parts into completed subassembly doors, drawer fronts, and frames. The Malaysian or Vietnamese company produces wooden cabinet boxes and drawer boxes in Malaysia or Vietnam. Finally, the Malaysian or Vietnamese company combines the wooden cabinet doors, drawer fronts, and frames that are produced in China with the wooden cabinet boxes and drawer boxes produced in Malaysia or Vietnam, resulting in merchandise that still meets the description of the scope of the </a:t>
            </a:r>
            <a:r>
              <a:rPr lang="en-US" sz="1000" i="1" dirty="0">
                <a:latin typeface="Nunito Sans" pitchFamily="2" charset="0"/>
              </a:rPr>
              <a:t>Orders</a:t>
            </a:r>
            <a:endParaRPr lang="en-US" sz="1000" dirty="0">
              <a:latin typeface="Nunito Sans" pitchFamily="2" charset="0"/>
            </a:endParaRPr>
          </a:p>
        </p:txBody>
      </p:sp>
    </p:spTree>
    <p:extLst>
      <p:ext uri="{BB962C8B-B14F-4D97-AF65-F5344CB8AC3E}">
        <p14:creationId xmlns:p14="http://schemas.microsoft.com/office/powerpoint/2010/main" val="22703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25D0-B21E-8E63-8761-9FCD4C88A1C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E23F6C9-C427-E933-1C60-84C608A39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63843"/>
            <a:ext cx="9135901" cy="6858000"/>
          </a:xfrm>
          <a:prstGeom prst="rect">
            <a:avLst/>
          </a:prstGeom>
        </p:spPr>
      </p:pic>
      <p:sp>
        <p:nvSpPr>
          <p:cNvPr id="2" name="Title 1">
            <a:extLst>
              <a:ext uri="{FF2B5EF4-FFF2-40B4-BE49-F238E27FC236}">
                <a16:creationId xmlns:a16="http://schemas.microsoft.com/office/drawing/2014/main" id="{0A64046A-EC66-9D9B-44DC-8AD7E30449FD}"/>
              </a:ext>
            </a:extLst>
          </p:cNvPr>
          <p:cNvSpPr>
            <a:spLocks noGrp="1"/>
          </p:cNvSpPr>
          <p:nvPr>
            <p:ph type="ctrTitle"/>
          </p:nvPr>
        </p:nvSpPr>
        <p:spPr>
          <a:xfrm>
            <a:off x="533400" y="691445"/>
            <a:ext cx="7772400" cy="381000"/>
          </a:xfrm>
        </p:spPr>
        <p:txBody>
          <a:bodyPr>
            <a:noAutofit/>
          </a:bodyPr>
          <a:lstStyle/>
          <a:p>
            <a:r>
              <a:rPr lang="en-US" sz="3600" dirty="0">
                <a:latin typeface="Nunito Sans" pitchFamily="2" charset="0"/>
              </a:rPr>
              <a:t>Example 1: Wooden Cabinets and Vanities from Vietnam and Malaysia</a:t>
            </a:r>
          </a:p>
        </p:txBody>
      </p:sp>
      <p:sp>
        <p:nvSpPr>
          <p:cNvPr id="3" name="Subtitle 2">
            <a:extLst>
              <a:ext uri="{FF2B5EF4-FFF2-40B4-BE49-F238E27FC236}">
                <a16:creationId xmlns:a16="http://schemas.microsoft.com/office/drawing/2014/main" id="{76A40C0B-173B-3A76-D22D-BD79DC673F38}"/>
              </a:ext>
            </a:extLst>
          </p:cNvPr>
          <p:cNvSpPr>
            <a:spLocks noGrp="1"/>
          </p:cNvSpPr>
          <p:nvPr>
            <p:ph type="subTitle" idx="1"/>
          </p:nvPr>
        </p:nvSpPr>
        <p:spPr>
          <a:xfrm>
            <a:off x="685800" y="1600200"/>
            <a:ext cx="7772400" cy="3962400"/>
          </a:xfrm>
        </p:spPr>
        <p:txBody>
          <a:bodyPr>
            <a:noAutofit/>
          </a:bodyPr>
          <a:lstStyle/>
          <a:p>
            <a:pPr algn="l"/>
            <a:r>
              <a:rPr lang="en-US" sz="1100" b="1" dirty="0">
                <a:solidFill>
                  <a:schemeClr val="tx1"/>
                </a:solidFill>
              </a:rPr>
              <a:t>These scope and circumvention inquiries cover wooden cabinets exported to the United States that were completed in Malaysia or Vietnam under the following scenarios:</a:t>
            </a:r>
            <a:endParaRPr lang="en-US" sz="1800" b="1" dirty="0">
              <a:solidFill>
                <a:schemeClr val="tx1"/>
              </a:solidFill>
              <a:latin typeface="Nunito Sans" pitchFamily="2" charset="0"/>
            </a:endParaRPr>
          </a:p>
        </p:txBody>
      </p:sp>
      <p:sp>
        <p:nvSpPr>
          <p:cNvPr id="6" name="TextBox 5">
            <a:extLst>
              <a:ext uri="{FF2B5EF4-FFF2-40B4-BE49-F238E27FC236}">
                <a16:creationId xmlns:a16="http://schemas.microsoft.com/office/drawing/2014/main" id="{DF94E24E-086B-88EF-D12E-80F909E34EDF}"/>
              </a:ext>
            </a:extLst>
          </p:cNvPr>
          <p:cNvSpPr txBox="1"/>
          <p:nvPr/>
        </p:nvSpPr>
        <p:spPr>
          <a:xfrm>
            <a:off x="914400" y="2165628"/>
            <a:ext cx="2895600" cy="2831544"/>
          </a:xfrm>
          <a:prstGeom prst="rect">
            <a:avLst/>
          </a:prstGeom>
          <a:noFill/>
        </p:spPr>
        <p:txBody>
          <a:bodyPr wrap="square" rtlCol="0">
            <a:spAutoFit/>
          </a:bodyPr>
          <a:lstStyle/>
          <a:p>
            <a:endParaRPr lang="en-US" dirty="0">
              <a:effectLst/>
            </a:endParaRPr>
          </a:p>
          <a:p>
            <a:r>
              <a:rPr lang="en-US" sz="1000" b="1" i="1" dirty="0">
                <a:latin typeface="Nunito Sans" pitchFamily="2" charset="0"/>
              </a:rPr>
              <a:t>Scenario 4</a:t>
            </a:r>
            <a:r>
              <a:rPr lang="en-US" sz="1000" i="1" dirty="0">
                <a:latin typeface="Nunito Sans" pitchFamily="2" charset="0"/>
              </a:rPr>
              <a:t>:</a:t>
            </a:r>
            <a:r>
              <a:rPr lang="en-US" sz="1000" dirty="0">
                <a:latin typeface="Nunito Sans" pitchFamily="2" charset="0"/>
              </a:rPr>
              <a:t> A Malaysian or Vietnamese company imports a finished wooden cabinet wooden component part, toe kick, that is produced in China. The Malaysian or Vietnamese company produces all other wooden cabinet component parts necessary to assemble a complete wooden cabinet in Malaysia or Vietnam. The Malaysian or Vietnamese company combines the wooden component part, cabinet box toe kick, produced in China with the other wooden cabinet component parts of the cabinet box, as well as the frame, doors, and drawer subassemblies made in Malaysia or Vietnam, resulting in merchandise that does not meet the description of the scope of the </a:t>
            </a:r>
            <a:r>
              <a:rPr lang="en-US" sz="1000" i="1" dirty="0">
                <a:latin typeface="Nunito Sans" pitchFamily="2" charset="0"/>
              </a:rPr>
              <a:t>Orders.</a:t>
            </a:r>
            <a:r>
              <a:rPr lang="en-US" sz="1000" baseline="30000" dirty="0">
                <a:latin typeface="Nunito Sans" pitchFamily="2" charset="0"/>
              </a:rPr>
              <a:t>[</a:t>
            </a:r>
            <a:r>
              <a:rPr lang="en-US" sz="1000" baseline="30000" dirty="0">
                <a:latin typeface="Nunito Sans" pitchFamily="2" charset="0"/>
                <a:hlinkClick r:id="rId4"/>
              </a:rPr>
              <a:t>7</a:t>
            </a:r>
            <a:r>
              <a:rPr lang="en-US" sz="1000" baseline="30000" dirty="0">
                <a:latin typeface="Nunito Sans" pitchFamily="2" charset="0"/>
              </a:rPr>
              <a:t>]</a:t>
            </a:r>
            <a:endParaRPr lang="en-US" sz="1000" dirty="0">
              <a:latin typeface="Nunito Sans" pitchFamily="2" charset="0"/>
            </a:endParaRPr>
          </a:p>
        </p:txBody>
      </p:sp>
    </p:spTree>
    <p:extLst>
      <p:ext uri="{BB962C8B-B14F-4D97-AF65-F5344CB8AC3E}">
        <p14:creationId xmlns:p14="http://schemas.microsoft.com/office/powerpoint/2010/main" val="140612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85800" y="533400"/>
            <a:ext cx="7772400" cy="914399"/>
          </a:xfrm>
        </p:spPr>
        <p:txBody>
          <a:bodyPr>
            <a:noAutofit/>
          </a:bodyPr>
          <a:lstStyle/>
          <a:p>
            <a:r>
              <a:rPr lang="en-US" sz="3600" dirty="0">
                <a:latin typeface="Nunito Sans" pitchFamily="2" charset="0"/>
              </a:rPr>
              <a:t>Example 2: Aluminum Foil from South Korea and Thailand</a:t>
            </a:r>
          </a:p>
        </p:txBody>
      </p:sp>
      <p:sp>
        <p:nvSpPr>
          <p:cNvPr id="3" name="Subtitle 2"/>
          <p:cNvSpPr>
            <a:spLocks noGrp="1"/>
          </p:cNvSpPr>
          <p:nvPr>
            <p:ph type="subTitle" idx="1"/>
          </p:nvPr>
        </p:nvSpPr>
        <p:spPr>
          <a:xfrm>
            <a:off x="838200" y="1752600"/>
            <a:ext cx="7620000" cy="4038600"/>
          </a:xfrm>
        </p:spPr>
        <p:txBody>
          <a:bodyPr>
            <a:noAutofit/>
          </a:bodyPr>
          <a:lstStyle/>
          <a:p>
            <a:pPr algn="l"/>
            <a:r>
              <a:rPr lang="en-US" sz="1800" dirty="0">
                <a:solidFill>
                  <a:schemeClr val="tx1"/>
                </a:solidFill>
                <a:latin typeface="Nunito Sans" pitchFamily="2" charset="0"/>
              </a:rPr>
              <a:t>Inquiry initiated by the Department of Commerce to determine whether aluminum foil manufactured in South Korea and Thailand was “circumventing” AD/CVD orders on Chinese aluminum foil (A-570-053 and C-570-054).</a:t>
            </a:r>
          </a:p>
          <a:p>
            <a:pPr algn="l"/>
            <a:endParaRPr lang="en-US" sz="1800" dirty="0">
              <a:solidFill>
                <a:schemeClr val="tx1"/>
              </a:solidFill>
              <a:latin typeface="Nunito Sans" pitchFamily="2" charset="0"/>
            </a:endParaRPr>
          </a:p>
          <a:p>
            <a:pPr algn="l"/>
            <a:r>
              <a:rPr lang="en-US" sz="1800" dirty="0">
                <a:solidFill>
                  <a:schemeClr val="tx1"/>
                </a:solidFill>
                <a:latin typeface="Nunito Sans" pitchFamily="2" charset="0"/>
              </a:rPr>
              <a:t>DOC investigated whether manufacturers in these countries were using significant Chinese inputs and investments to such an extent that they should be covered by the Chinese AD/CVD order.</a:t>
            </a:r>
          </a:p>
          <a:p>
            <a:pPr algn="l"/>
            <a:endParaRPr lang="en-US" sz="1800" dirty="0">
              <a:solidFill>
                <a:schemeClr val="tx1"/>
              </a:solidFill>
              <a:latin typeface="Nunito Sans" pitchFamily="2" charset="0"/>
            </a:endParaRPr>
          </a:p>
          <a:p>
            <a:pPr algn="l"/>
            <a:r>
              <a:rPr lang="en-US" sz="1800" dirty="0">
                <a:solidFill>
                  <a:schemeClr val="tx1"/>
                </a:solidFill>
                <a:latin typeface="Nunito Sans" pitchFamily="2" charset="0"/>
              </a:rPr>
              <a:t>DOC determined this was the case, but only where South Korean and Thai producers relied on Chinese-cast aluminum to manufacture the foil.  Thus, importers can enter foil from these countries without AD/CVD provided they can certify the foil is made from aluminum cast outside of China. </a:t>
            </a:r>
          </a:p>
        </p:txBody>
      </p:sp>
    </p:spTree>
    <p:extLst>
      <p:ext uri="{BB962C8B-B14F-4D97-AF65-F5344CB8AC3E}">
        <p14:creationId xmlns:p14="http://schemas.microsoft.com/office/powerpoint/2010/main" val="52790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AC44E-C534-7129-DAB4-D72BC225A41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EF63AC-3244-AF3C-3109-C8871CAFA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a:extLst>
              <a:ext uri="{FF2B5EF4-FFF2-40B4-BE49-F238E27FC236}">
                <a16:creationId xmlns:a16="http://schemas.microsoft.com/office/drawing/2014/main" id="{67C16B1A-4AAF-7E7E-D6B9-3C2A26D2F2C2}"/>
              </a:ext>
            </a:extLst>
          </p:cNvPr>
          <p:cNvSpPr>
            <a:spLocks noGrp="1"/>
          </p:cNvSpPr>
          <p:nvPr>
            <p:ph type="ctrTitle"/>
          </p:nvPr>
        </p:nvSpPr>
        <p:spPr>
          <a:xfrm>
            <a:off x="681750" y="149353"/>
            <a:ext cx="7772400" cy="1066799"/>
          </a:xfrm>
        </p:spPr>
        <p:txBody>
          <a:bodyPr>
            <a:normAutofit/>
          </a:bodyPr>
          <a:lstStyle/>
          <a:p>
            <a:r>
              <a:rPr lang="en-US" dirty="0">
                <a:latin typeface="Nunito Sans" pitchFamily="2" charset="0"/>
              </a:rPr>
              <a:t>AD/CVD: Certifications</a:t>
            </a:r>
          </a:p>
        </p:txBody>
      </p:sp>
      <p:sp>
        <p:nvSpPr>
          <p:cNvPr id="3" name="Subtitle 2">
            <a:extLst>
              <a:ext uri="{FF2B5EF4-FFF2-40B4-BE49-F238E27FC236}">
                <a16:creationId xmlns:a16="http://schemas.microsoft.com/office/drawing/2014/main" id="{E1CA8CDC-59FA-77EA-C92C-E5E95317B1B9}"/>
              </a:ext>
            </a:extLst>
          </p:cNvPr>
          <p:cNvSpPr>
            <a:spLocks noGrp="1"/>
          </p:cNvSpPr>
          <p:nvPr>
            <p:ph type="subTitle" idx="1"/>
          </p:nvPr>
        </p:nvSpPr>
        <p:spPr>
          <a:xfrm>
            <a:off x="609600" y="1524000"/>
            <a:ext cx="2819400" cy="4114800"/>
          </a:xfrm>
        </p:spPr>
        <p:txBody>
          <a:bodyPr>
            <a:normAutofit/>
          </a:bodyPr>
          <a:lstStyle/>
          <a:p>
            <a:pPr algn="l"/>
            <a:r>
              <a:rPr lang="en-US" sz="1800" dirty="0">
                <a:solidFill>
                  <a:schemeClr val="tx1"/>
                </a:solidFill>
                <a:latin typeface="Nunito Sans" pitchFamily="2" charset="0"/>
              </a:rPr>
              <a:t>Importer Certification for Wooden Cabinets and Vanities from Vietnam and Malaysia </a:t>
            </a:r>
          </a:p>
        </p:txBody>
      </p:sp>
      <p:pic>
        <p:nvPicPr>
          <p:cNvPr id="6" name="Picture 5">
            <a:extLst>
              <a:ext uri="{FF2B5EF4-FFF2-40B4-BE49-F238E27FC236}">
                <a16:creationId xmlns:a16="http://schemas.microsoft.com/office/drawing/2014/main" id="{445A2E7B-C094-F2E6-AF2A-20A0D1E17F0C}"/>
              </a:ext>
            </a:extLst>
          </p:cNvPr>
          <p:cNvPicPr>
            <a:picLocks noChangeAspect="1"/>
          </p:cNvPicPr>
          <p:nvPr/>
        </p:nvPicPr>
        <p:blipFill>
          <a:blip r:embed="rId4"/>
          <a:stretch>
            <a:fillRect/>
          </a:stretch>
        </p:blipFill>
        <p:spPr>
          <a:xfrm>
            <a:off x="3657600" y="1118970"/>
            <a:ext cx="3962400" cy="4620060"/>
          </a:xfrm>
          <a:prstGeom prst="rect">
            <a:avLst/>
          </a:prstGeom>
        </p:spPr>
      </p:pic>
    </p:spTree>
    <p:extLst>
      <p:ext uri="{BB962C8B-B14F-4D97-AF65-F5344CB8AC3E}">
        <p14:creationId xmlns:p14="http://schemas.microsoft.com/office/powerpoint/2010/main" val="53469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C30A-FFFE-27F7-740D-AEE74222E1D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7A8E9C-54C3-189E-A3C9-129AF487F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a:extLst>
              <a:ext uri="{FF2B5EF4-FFF2-40B4-BE49-F238E27FC236}">
                <a16:creationId xmlns:a16="http://schemas.microsoft.com/office/drawing/2014/main" id="{FB38C561-18F3-AF11-5220-BC2662538BF8}"/>
              </a:ext>
            </a:extLst>
          </p:cNvPr>
          <p:cNvSpPr>
            <a:spLocks noGrp="1"/>
          </p:cNvSpPr>
          <p:nvPr>
            <p:ph type="ctrTitle"/>
          </p:nvPr>
        </p:nvSpPr>
        <p:spPr>
          <a:xfrm>
            <a:off x="681750" y="149353"/>
            <a:ext cx="7772400" cy="1066799"/>
          </a:xfrm>
        </p:spPr>
        <p:txBody>
          <a:bodyPr>
            <a:normAutofit/>
          </a:bodyPr>
          <a:lstStyle/>
          <a:p>
            <a:r>
              <a:rPr lang="en-US" dirty="0">
                <a:latin typeface="Nunito Sans" pitchFamily="2" charset="0"/>
              </a:rPr>
              <a:t>AD/CVD: Certifications</a:t>
            </a:r>
          </a:p>
        </p:txBody>
      </p:sp>
      <p:sp>
        <p:nvSpPr>
          <p:cNvPr id="3" name="Subtitle 2">
            <a:extLst>
              <a:ext uri="{FF2B5EF4-FFF2-40B4-BE49-F238E27FC236}">
                <a16:creationId xmlns:a16="http://schemas.microsoft.com/office/drawing/2014/main" id="{D00F966A-55B0-62C7-30C1-B5F01A2DD127}"/>
              </a:ext>
            </a:extLst>
          </p:cNvPr>
          <p:cNvSpPr>
            <a:spLocks noGrp="1"/>
          </p:cNvSpPr>
          <p:nvPr>
            <p:ph type="subTitle" idx="1"/>
          </p:nvPr>
        </p:nvSpPr>
        <p:spPr>
          <a:xfrm>
            <a:off x="609600" y="1524000"/>
            <a:ext cx="2819400" cy="4114800"/>
          </a:xfrm>
        </p:spPr>
        <p:txBody>
          <a:bodyPr>
            <a:normAutofit/>
          </a:bodyPr>
          <a:lstStyle/>
          <a:p>
            <a:pPr algn="l"/>
            <a:r>
              <a:rPr lang="en-US" sz="1800" dirty="0">
                <a:solidFill>
                  <a:schemeClr val="tx1"/>
                </a:solidFill>
                <a:latin typeface="Nunito Sans" pitchFamily="2" charset="0"/>
              </a:rPr>
              <a:t>Exporter Certification for Wooden Cabinets and Vanities from Vietnam and Malaysia </a:t>
            </a:r>
          </a:p>
        </p:txBody>
      </p:sp>
      <p:pic>
        <p:nvPicPr>
          <p:cNvPr id="6" name="Picture 5">
            <a:extLst>
              <a:ext uri="{FF2B5EF4-FFF2-40B4-BE49-F238E27FC236}">
                <a16:creationId xmlns:a16="http://schemas.microsoft.com/office/drawing/2014/main" id="{DFDBA956-8698-5F42-B28B-4CF02E1D1327}"/>
              </a:ext>
            </a:extLst>
          </p:cNvPr>
          <p:cNvPicPr>
            <a:picLocks noChangeAspect="1"/>
          </p:cNvPicPr>
          <p:nvPr/>
        </p:nvPicPr>
        <p:blipFill>
          <a:blip r:embed="rId4"/>
          <a:stretch>
            <a:fillRect/>
          </a:stretch>
        </p:blipFill>
        <p:spPr>
          <a:xfrm>
            <a:off x="3657600" y="988191"/>
            <a:ext cx="3856533" cy="4881617"/>
          </a:xfrm>
          <a:prstGeom prst="rect">
            <a:avLst/>
          </a:prstGeom>
        </p:spPr>
      </p:pic>
    </p:spTree>
    <p:extLst>
      <p:ext uri="{BB962C8B-B14F-4D97-AF65-F5344CB8AC3E}">
        <p14:creationId xmlns:p14="http://schemas.microsoft.com/office/powerpoint/2010/main" val="70343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457200" y="344424"/>
            <a:ext cx="7772400" cy="990600"/>
          </a:xfrm>
        </p:spPr>
        <p:txBody>
          <a:bodyPr>
            <a:normAutofit fontScale="90000"/>
          </a:bodyPr>
          <a:lstStyle/>
          <a:p>
            <a:r>
              <a:rPr lang="en-US" dirty="0">
                <a:latin typeface="Nunito Sans" pitchFamily="2" charset="0"/>
              </a:rPr>
              <a:t>General Certification Requirements</a:t>
            </a:r>
          </a:p>
        </p:txBody>
      </p:sp>
      <p:sp>
        <p:nvSpPr>
          <p:cNvPr id="3" name="Subtitle 2"/>
          <p:cNvSpPr>
            <a:spLocks noGrp="1"/>
          </p:cNvSpPr>
          <p:nvPr>
            <p:ph type="subTitle" idx="1"/>
          </p:nvPr>
        </p:nvSpPr>
        <p:spPr>
          <a:xfrm>
            <a:off x="588264" y="1716024"/>
            <a:ext cx="8111252" cy="3425951"/>
          </a:xfrm>
        </p:spPr>
        <p:txBody>
          <a:bodyPr>
            <a:normAutofit/>
          </a:bodyPr>
          <a:lstStyle/>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sz="1800" dirty="0">
                <a:solidFill>
                  <a:schemeClr val="tx1"/>
                </a:solidFill>
                <a:latin typeface="Nunito Sans" pitchFamily="2" charset="0"/>
              </a:rPr>
              <a:t>Generally, both an importer and exporter certification are required.</a:t>
            </a:r>
          </a:p>
          <a:p>
            <a:pPr marL="457200" indent="-457200" algn="l">
              <a:buFont typeface="Arial" panose="020B0604020202020204" pitchFamily="34" charset="0"/>
              <a:buChar char="•"/>
            </a:pPr>
            <a:endParaRPr lang="en-US" sz="1800" dirty="0">
              <a:solidFill>
                <a:schemeClr val="tx1"/>
              </a:solidFill>
              <a:latin typeface="Nunito Sans" pitchFamily="2" charset="0"/>
            </a:endParaRPr>
          </a:p>
          <a:p>
            <a:pPr marL="457200" indent="-457200" algn="l">
              <a:buFont typeface="Arial" panose="020B0604020202020204" pitchFamily="34" charset="0"/>
              <a:buChar char="•"/>
            </a:pPr>
            <a:r>
              <a:rPr lang="en-US" sz="1800" dirty="0">
                <a:solidFill>
                  <a:schemeClr val="tx1"/>
                </a:solidFill>
                <a:latin typeface="Nunito Sans" pitchFamily="2" charset="0"/>
              </a:rPr>
              <a:t>Certifications must be signed and dated within specific timelines (CAVEAT: recent litigation suggests that CBP has flexibility on timing).</a:t>
            </a:r>
          </a:p>
          <a:p>
            <a:pPr marL="457200" indent="-457200" algn="l">
              <a:buFont typeface="Arial" panose="020B0604020202020204" pitchFamily="34" charset="0"/>
              <a:buChar char="•"/>
            </a:pPr>
            <a:endParaRPr lang="en-US" sz="1800" dirty="0">
              <a:solidFill>
                <a:schemeClr val="tx1"/>
              </a:solidFill>
              <a:latin typeface="Nunito Sans" pitchFamily="2" charset="0"/>
            </a:endParaRPr>
          </a:p>
          <a:p>
            <a:pPr marL="457200" indent="-457200" algn="l">
              <a:buFont typeface="Arial" panose="020B0604020202020204" pitchFamily="34" charset="0"/>
              <a:buChar char="•"/>
            </a:pPr>
            <a:r>
              <a:rPr lang="en-US" sz="1800" dirty="0">
                <a:solidFill>
                  <a:schemeClr val="tx1"/>
                </a:solidFill>
                <a:latin typeface="Nunito Sans" pitchFamily="2" charset="0"/>
              </a:rPr>
              <a:t>Uploaded into Document Imaging System.</a:t>
            </a:r>
          </a:p>
          <a:p>
            <a:pPr algn="l"/>
            <a:endParaRPr lang="en-US" sz="1800" dirty="0">
              <a:solidFill>
                <a:schemeClr val="tx1"/>
              </a:solidFill>
              <a:latin typeface="Nunito Sans" pitchFamily="2" charset="0"/>
            </a:endParaRPr>
          </a:p>
          <a:p>
            <a:pPr marL="457200" indent="-457200" algn="l">
              <a:buFont typeface="Arial" panose="020B0604020202020204" pitchFamily="34" charset="0"/>
              <a:buChar char="•"/>
            </a:pPr>
            <a:r>
              <a:rPr lang="en-US" sz="1800" dirty="0">
                <a:solidFill>
                  <a:schemeClr val="tx1"/>
                </a:solidFill>
                <a:latin typeface="Nunito Sans" pitchFamily="2" charset="0"/>
              </a:rPr>
              <a:t>One per shipment (except for retroactively required certificates)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46327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533400" y="176784"/>
            <a:ext cx="7772400" cy="1066800"/>
          </a:xfrm>
        </p:spPr>
        <p:txBody>
          <a:bodyPr/>
          <a:lstStyle/>
          <a:p>
            <a:r>
              <a:rPr lang="en-US" dirty="0">
                <a:latin typeface="Nunito Sans" pitchFamily="2" charset="0"/>
              </a:rPr>
              <a:t>Certification Issues</a:t>
            </a:r>
          </a:p>
        </p:txBody>
      </p:sp>
      <p:sp>
        <p:nvSpPr>
          <p:cNvPr id="3" name="Subtitle 2"/>
          <p:cNvSpPr>
            <a:spLocks noGrp="1"/>
          </p:cNvSpPr>
          <p:nvPr>
            <p:ph type="subTitle" idx="1"/>
          </p:nvPr>
        </p:nvSpPr>
        <p:spPr>
          <a:xfrm>
            <a:off x="838200" y="1295400"/>
            <a:ext cx="7239000" cy="4343400"/>
          </a:xfrm>
        </p:spPr>
        <p:txBody>
          <a:bodyPr>
            <a:normAutofit/>
          </a:bodyPr>
          <a:lstStyle/>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sz="1800" dirty="0">
                <a:solidFill>
                  <a:schemeClr val="tx1"/>
                </a:solidFill>
                <a:latin typeface="Nunito Sans" pitchFamily="2" charset="0"/>
              </a:rPr>
              <a:t>Retroactive liability</a:t>
            </a:r>
          </a:p>
          <a:p>
            <a:pPr marL="457200" indent="-457200" algn="l">
              <a:buFont typeface="Arial" panose="020B0604020202020204" pitchFamily="34" charset="0"/>
              <a:buChar char="•"/>
            </a:pPr>
            <a:endParaRPr lang="en-US" sz="1800" dirty="0">
              <a:solidFill>
                <a:schemeClr val="tx1"/>
              </a:solidFill>
              <a:latin typeface="Nunito Sans" pitchFamily="2" charset="0"/>
            </a:endParaRPr>
          </a:p>
          <a:p>
            <a:pPr marL="457200" indent="-457200" algn="l">
              <a:buFont typeface="Arial" panose="020B0604020202020204" pitchFamily="34" charset="0"/>
              <a:buChar char="•"/>
            </a:pPr>
            <a:r>
              <a:rPr lang="en-US" sz="1800" dirty="0">
                <a:solidFill>
                  <a:schemeClr val="tx1"/>
                </a:solidFill>
                <a:latin typeface="Nunito Sans" pitchFamily="2" charset="0"/>
              </a:rPr>
              <a:t>Subject to verification</a:t>
            </a:r>
          </a:p>
          <a:p>
            <a:pPr algn="l"/>
            <a:endParaRPr lang="en-US" sz="1800" dirty="0">
              <a:solidFill>
                <a:schemeClr val="tx1"/>
              </a:solidFill>
              <a:latin typeface="Nunito Sans" pitchFamily="2" charset="0"/>
            </a:endParaRPr>
          </a:p>
          <a:p>
            <a:pPr marL="457200" indent="-457200" algn="l">
              <a:buFont typeface="Arial" panose="020B0604020202020204" pitchFamily="34" charset="0"/>
              <a:buChar char="•"/>
            </a:pPr>
            <a:r>
              <a:rPr lang="en-US" sz="1800" dirty="0">
                <a:solidFill>
                  <a:schemeClr val="tx1"/>
                </a:solidFill>
                <a:latin typeface="Nunito Sans" pitchFamily="2" charset="0"/>
              </a:rPr>
              <a:t>Recordkeeping Requirements</a:t>
            </a:r>
          </a:p>
          <a:p>
            <a:pPr algn="l"/>
            <a:endParaRPr lang="en-US" sz="1800" dirty="0">
              <a:solidFill>
                <a:schemeClr val="tx1"/>
              </a:solidFill>
              <a:latin typeface="Nunito Sans" pitchFamily="2" charset="0"/>
            </a:endParaRPr>
          </a:p>
          <a:p>
            <a:pPr marL="457200" indent="-457200" algn="l">
              <a:buFont typeface="Arial" panose="020B0604020202020204" pitchFamily="34" charset="0"/>
              <a:buChar char="•"/>
            </a:pPr>
            <a:r>
              <a:rPr lang="en-US" sz="1800" dirty="0">
                <a:solidFill>
                  <a:schemeClr val="tx1"/>
                </a:solidFill>
                <a:latin typeface="Nunito Sans" pitchFamily="2" charset="0"/>
              </a:rPr>
              <a:t>Can deny the ability to certify based upon a single failure.</a:t>
            </a:r>
          </a:p>
          <a:p>
            <a:pPr algn="l"/>
            <a:endParaRPr lang="en-US" sz="1800" dirty="0">
              <a:solidFill>
                <a:schemeClr val="tx1"/>
              </a:solidFill>
              <a:latin typeface="Nunito Sans" pitchFamily="2" charset="0"/>
            </a:endParaRPr>
          </a:p>
          <a:p>
            <a:pPr marL="457200" indent="-457200" algn="l">
              <a:buFont typeface="Arial" panose="020B0604020202020204" pitchFamily="34" charset="0"/>
              <a:buChar char="•"/>
            </a:pPr>
            <a:r>
              <a:rPr lang="en-US" sz="1800" dirty="0">
                <a:solidFill>
                  <a:schemeClr val="tx1"/>
                </a:solidFill>
                <a:latin typeface="Nunito Sans" pitchFamily="2" charset="0"/>
              </a:rPr>
              <a:t>BROKER SPECIFIC: How can brokers know which cases require certifications?</a:t>
            </a:r>
          </a:p>
        </p:txBody>
      </p:sp>
    </p:spTree>
    <p:extLst>
      <p:ext uri="{BB962C8B-B14F-4D97-AF65-F5344CB8AC3E}">
        <p14:creationId xmlns:p14="http://schemas.microsoft.com/office/powerpoint/2010/main" val="1457569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457200" y="304801"/>
            <a:ext cx="7772400" cy="1219200"/>
          </a:xfrm>
        </p:spPr>
        <p:txBody>
          <a:bodyPr>
            <a:normAutofit fontScale="90000"/>
          </a:bodyPr>
          <a:lstStyle/>
          <a:p>
            <a:r>
              <a:rPr lang="en-US" dirty="0">
                <a:latin typeface="Nunito Sans" pitchFamily="2" charset="0"/>
              </a:rPr>
              <a:t>Notable Cases with Certification Requirements</a:t>
            </a:r>
          </a:p>
        </p:txBody>
      </p:sp>
      <p:sp>
        <p:nvSpPr>
          <p:cNvPr id="3" name="Subtitle 2"/>
          <p:cNvSpPr>
            <a:spLocks noGrp="1"/>
          </p:cNvSpPr>
          <p:nvPr>
            <p:ph type="subTitle" idx="1"/>
          </p:nvPr>
        </p:nvSpPr>
        <p:spPr>
          <a:xfrm>
            <a:off x="685800" y="1569159"/>
            <a:ext cx="8001000" cy="3809998"/>
          </a:xfrm>
        </p:spPr>
        <p:txBody>
          <a:bodyPr>
            <a:normAutofit fontScale="25000" lnSpcReduction="20000"/>
          </a:bodyPr>
          <a:lstStyle/>
          <a:p>
            <a:pPr marL="457200" indent="-457200" algn="l">
              <a:spcAft>
                <a:spcPts val="1800"/>
              </a:spcAft>
              <a:buFont typeface="Arial" panose="020B0604020202020204" pitchFamily="34" charset="0"/>
              <a:buChar char="•"/>
            </a:pPr>
            <a:endParaRPr lang="en-US" sz="3200" dirty="0">
              <a:solidFill>
                <a:srgbClr val="000000"/>
              </a:solidFill>
              <a:latin typeface="Nunito Sans" pitchFamily="2" charset="0"/>
            </a:endParaRPr>
          </a:p>
          <a:p>
            <a:pPr marL="457200" indent="-457200" algn="l">
              <a:spcAft>
                <a:spcPts val="1800"/>
              </a:spcAft>
              <a:buFont typeface="Arial" panose="020B0604020202020204" pitchFamily="34" charset="0"/>
              <a:buChar char="•"/>
            </a:pPr>
            <a:r>
              <a:rPr lang="en-US" sz="7200" dirty="0">
                <a:solidFill>
                  <a:srgbClr val="000000"/>
                </a:solidFill>
                <a:latin typeface="Nunito Sans" pitchFamily="2" charset="0"/>
              </a:rPr>
              <a:t>Aluminum Sheet from China – minor alteration</a:t>
            </a:r>
          </a:p>
          <a:p>
            <a:pPr marL="457200" indent="-457200" algn="l">
              <a:spcAft>
                <a:spcPts val="1800"/>
              </a:spcAft>
              <a:buFont typeface="Arial" panose="020B0604020202020204" pitchFamily="34" charset="0"/>
              <a:buChar char="•"/>
            </a:pPr>
            <a:r>
              <a:rPr lang="en-US" sz="7200" dirty="0">
                <a:solidFill>
                  <a:srgbClr val="000000"/>
                </a:solidFill>
                <a:latin typeface="Nunito Sans" pitchFamily="2" charset="0"/>
              </a:rPr>
              <a:t>Various Pipe Products from China, Korea, India, Taiwan -  completed in Vietnam from hot-rolled steel from China, Korea India or Taiwan</a:t>
            </a:r>
          </a:p>
          <a:p>
            <a:pPr marL="457200" indent="-457200" algn="l">
              <a:spcAft>
                <a:spcPts val="1800"/>
              </a:spcAft>
              <a:buFont typeface="Arial" panose="020B0604020202020204" pitchFamily="34" charset="0"/>
              <a:buChar char="•"/>
            </a:pPr>
            <a:r>
              <a:rPr lang="en-US" sz="7200" dirty="0">
                <a:solidFill>
                  <a:srgbClr val="000000"/>
                </a:solidFill>
                <a:latin typeface="Nunito Sans" pitchFamily="2" charset="0"/>
              </a:rPr>
              <a:t>Aluminum Foil from China- completed in Korea and Thailand</a:t>
            </a:r>
          </a:p>
          <a:p>
            <a:pPr marL="457200" indent="-457200" algn="l">
              <a:spcAft>
                <a:spcPts val="1800"/>
              </a:spcAft>
              <a:buFont typeface="Arial" panose="020B0604020202020204" pitchFamily="34" charset="0"/>
              <a:buChar char="•"/>
            </a:pPr>
            <a:r>
              <a:rPr lang="en-US" sz="7200" dirty="0">
                <a:solidFill>
                  <a:srgbClr val="000000"/>
                </a:solidFill>
                <a:latin typeface="Nunito Sans" pitchFamily="2" charset="0"/>
              </a:rPr>
              <a:t>Solar Panels from China – completed in Malaysia, Thailand, Vietnam and Cambodia </a:t>
            </a:r>
          </a:p>
          <a:p>
            <a:pPr marL="457200" indent="-457200" algn="l">
              <a:spcAft>
                <a:spcPts val="1800"/>
              </a:spcAft>
              <a:buFont typeface="Arial" panose="020B0604020202020204" pitchFamily="34" charset="0"/>
              <a:buChar char="•"/>
            </a:pPr>
            <a:r>
              <a:rPr lang="en-US" sz="7200" dirty="0">
                <a:solidFill>
                  <a:srgbClr val="000000"/>
                </a:solidFill>
                <a:latin typeface="Nunito Sans" pitchFamily="2" charset="0"/>
              </a:rPr>
              <a:t>Wooden Cabinets from China – completed in Vietnam and Malaysia </a:t>
            </a:r>
          </a:p>
          <a:p>
            <a:pPr marL="457200" indent="-457200" algn="l">
              <a:spcAft>
                <a:spcPts val="1800"/>
              </a:spcAft>
              <a:buFont typeface="Arial" panose="020B0604020202020204" pitchFamily="34" charset="0"/>
              <a:buChar char="•"/>
            </a:pPr>
            <a:r>
              <a:rPr lang="en-US" sz="7200" dirty="0">
                <a:solidFill>
                  <a:srgbClr val="000000"/>
                </a:solidFill>
                <a:latin typeface="Nunito Sans" pitchFamily="2" charset="0"/>
              </a:rPr>
              <a:t>Vertical Shaft Engines from China- minor alteration</a:t>
            </a:r>
          </a:p>
          <a:p>
            <a:pPr marL="457200" indent="-457200" algn="l">
              <a:spcAft>
                <a:spcPts val="1800"/>
              </a:spcAft>
              <a:buFont typeface="Arial" panose="020B0604020202020204" pitchFamily="34" charset="0"/>
              <a:buChar char="•"/>
            </a:pPr>
            <a:r>
              <a:rPr lang="en-US" sz="7200" dirty="0">
                <a:solidFill>
                  <a:srgbClr val="000000"/>
                </a:solidFill>
                <a:latin typeface="Nunito Sans" pitchFamily="2" charset="0"/>
              </a:rPr>
              <a:t>Quartz Surface Products from China – completed in Malaysia </a:t>
            </a:r>
          </a:p>
          <a:p>
            <a:endParaRPr lang="en-US" dirty="0"/>
          </a:p>
        </p:txBody>
      </p:sp>
    </p:spTree>
    <p:extLst>
      <p:ext uri="{BB962C8B-B14F-4D97-AF65-F5344CB8AC3E}">
        <p14:creationId xmlns:p14="http://schemas.microsoft.com/office/powerpoint/2010/main" val="327346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80"/>
            <a:ext cx="9135901" cy="6858000"/>
          </a:xfrm>
          <a:prstGeom prst="rect">
            <a:avLst/>
          </a:prstGeom>
        </p:spPr>
      </p:pic>
      <p:sp>
        <p:nvSpPr>
          <p:cNvPr id="2" name="Title 1"/>
          <p:cNvSpPr>
            <a:spLocks noGrp="1"/>
          </p:cNvSpPr>
          <p:nvPr>
            <p:ph type="ctrTitle"/>
          </p:nvPr>
        </p:nvSpPr>
        <p:spPr>
          <a:xfrm>
            <a:off x="750498" y="152400"/>
            <a:ext cx="7162801" cy="1143000"/>
          </a:xfrm>
        </p:spPr>
        <p:txBody>
          <a:bodyPr>
            <a:normAutofit/>
          </a:bodyPr>
          <a:lstStyle/>
          <a:p>
            <a:r>
              <a:rPr lang="en-US" dirty="0"/>
              <a:t>ACE ABI Requirements 	</a:t>
            </a:r>
          </a:p>
        </p:txBody>
      </p:sp>
      <p:sp>
        <p:nvSpPr>
          <p:cNvPr id="3" name="Subtitle 2"/>
          <p:cNvSpPr>
            <a:spLocks noGrp="1"/>
          </p:cNvSpPr>
          <p:nvPr>
            <p:ph type="subTitle" idx="1"/>
          </p:nvPr>
        </p:nvSpPr>
        <p:spPr>
          <a:xfrm>
            <a:off x="454779" y="1146935"/>
            <a:ext cx="8065699" cy="906530"/>
          </a:xfrm>
        </p:spPr>
        <p:txBody>
          <a:bodyPr>
            <a:normAutofit lnSpcReduction="10000"/>
          </a:bodyPr>
          <a:lstStyle/>
          <a:p>
            <a:pPr algn="l"/>
            <a:r>
              <a:rPr lang="en-US" sz="1000" b="1" dirty="0">
                <a:solidFill>
                  <a:schemeClr val="tx1"/>
                </a:solidFill>
                <a:latin typeface="Nunito Sans" pitchFamily="2" charset="0"/>
              </a:rPr>
              <a:t>Importer Additional Declaration  – AD/CVD Certification Declaration – Code: 06  </a:t>
            </a:r>
          </a:p>
          <a:p>
            <a:pPr algn="l"/>
            <a:endParaRPr lang="en-US" sz="1000" dirty="0">
              <a:solidFill>
                <a:schemeClr val="tx1"/>
              </a:solidFill>
              <a:latin typeface="Nunito Sans" pitchFamily="2" charset="0"/>
            </a:endParaRPr>
          </a:p>
          <a:p>
            <a:pPr algn="l"/>
            <a:r>
              <a:rPr lang="en-US" sz="1000" dirty="0">
                <a:solidFill>
                  <a:schemeClr val="tx1"/>
                </a:solidFill>
                <a:latin typeface="Nunito Sans" pitchFamily="2" charset="0"/>
              </a:rPr>
              <a:t>The AD/CVD certification code is a new functionality in the ACE environment for importers entering merchandise that is the subject of an antidumping and/or countervailing duty (AD/CVD) certification.   Specifically, the capability will exist for importers to identify in the ACE entries that are the subject of an AD/CVD certification.</a:t>
            </a:r>
            <a:r>
              <a:rPr lang="en-US" sz="1000" dirty="0">
                <a:latin typeface="Nunito Sans" pitchFamily="2" charset="0"/>
              </a:rPr>
              <a:t> </a:t>
            </a:r>
          </a:p>
          <a:p>
            <a:pPr algn="l"/>
            <a:endParaRPr lang="en-US" sz="1000" dirty="0">
              <a:latin typeface="Nunito Sans" pitchFamily="2" charset="0"/>
            </a:endParaRPr>
          </a:p>
          <a:p>
            <a:pPr algn="l"/>
            <a:endParaRPr lang="en-US" sz="1000" dirty="0">
              <a:latin typeface="Nunito Sans" pitchFamily="2" charset="0"/>
            </a:endParaRPr>
          </a:p>
        </p:txBody>
      </p:sp>
      <p:sp>
        <p:nvSpPr>
          <p:cNvPr id="13" name="TextBox 12">
            <a:extLst>
              <a:ext uri="{FF2B5EF4-FFF2-40B4-BE49-F238E27FC236}">
                <a16:creationId xmlns:a16="http://schemas.microsoft.com/office/drawing/2014/main" id="{C21F0D5B-F13E-84F0-2197-9864E7841BCD}"/>
              </a:ext>
            </a:extLst>
          </p:cNvPr>
          <p:cNvSpPr txBox="1"/>
          <p:nvPr/>
        </p:nvSpPr>
        <p:spPr>
          <a:xfrm>
            <a:off x="497732" y="5454208"/>
            <a:ext cx="5369668" cy="246221"/>
          </a:xfrm>
          <a:prstGeom prst="rect">
            <a:avLst/>
          </a:prstGeom>
          <a:noFill/>
        </p:spPr>
        <p:txBody>
          <a:bodyPr wrap="square" rtlCol="0">
            <a:spAutoFit/>
          </a:bodyPr>
          <a:lstStyle/>
          <a:p>
            <a:endParaRPr lang="en-US" sz="1000" b="1" dirty="0">
              <a:latin typeface="Nunito Sans" pitchFamily="2" charset="0"/>
            </a:endParaRPr>
          </a:p>
        </p:txBody>
      </p:sp>
      <p:pic>
        <p:nvPicPr>
          <p:cNvPr id="7" name="Picture 6">
            <a:extLst>
              <a:ext uri="{FF2B5EF4-FFF2-40B4-BE49-F238E27FC236}">
                <a16:creationId xmlns:a16="http://schemas.microsoft.com/office/drawing/2014/main" id="{EFB8BBFC-EB49-3D1F-04D2-47C650C67614}"/>
              </a:ext>
            </a:extLst>
          </p:cNvPr>
          <p:cNvPicPr>
            <a:picLocks noChangeAspect="1"/>
          </p:cNvPicPr>
          <p:nvPr/>
        </p:nvPicPr>
        <p:blipFill>
          <a:blip r:embed="rId4"/>
          <a:stretch>
            <a:fillRect/>
          </a:stretch>
        </p:blipFill>
        <p:spPr>
          <a:xfrm>
            <a:off x="315440" y="1981200"/>
            <a:ext cx="4055420" cy="3901940"/>
          </a:xfrm>
          <a:prstGeom prst="rect">
            <a:avLst/>
          </a:prstGeom>
        </p:spPr>
      </p:pic>
      <p:pic>
        <p:nvPicPr>
          <p:cNvPr id="9" name="Picture 8">
            <a:extLst>
              <a:ext uri="{FF2B5EF4-FFF2-40B4-BE49-F238E27FC236}">
                <a16:creationId xmlns:a16="http://schemas.microsoft.com/office/drawing/2014/main" id="{B981692D-5122-0B24-9E15-47973F5992C1}"/>
              </a:ext>
            </a:extLst>
          </p:cNvPr>
          <p:cNvPicPr>
            <a:picLocks noChangeAspect="1"/>
          </p:cNvPicPr>
          <p:nvPr/>
        </p:nvPicPr>
        <p:blipFill>
          <a:blip r:embed="rId5"/>
          <a:stretch>
            <a:fillRect/>
          </a:stretch>
        </p:blipFill>
        <p:spPr>
          <a:xfrm>
            <a:off x="4802993" y="2049170"/>
            <a:ext cx="3708843" cy="3901940"/>
          </a:xfrm>
          <a:prstGeom prst="rect">
            <a:avLst/>
          </a:prstGeom>
        </p:spPr>
      </p:pic>
    </p:spTree>
    <p:extLst>
      <p:ext uri="{BB962C8B-B14F-4D97-AF65-F5344CB8AC3E}">
        <p14:creationId xmlns:p14="http://schemas.microsoft.com/office/powerpoint/2010/main" val="281085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p:cNvSpPr>
            <a:spLocks noGrp="1"/>
          </p:cNvSpPr>
          <p:nvPr>
            <p:ph type="ctrTitle"/>
          </p:nvPr>
        </p:nvSpPr>
        <p:spPr>
          <a:xfrm>
            <a:off x="685800" y="1600200"/>
            <a:ext cx="7620000" cy="2285999"/>
          </a:xfrm>
        </p:spPr>
        <p:txBody>
          <a:bodyPr>
            <a:normAutofit fontScale="90000"/>
          </a:bodyPr>
          <a:lstStyle/>
          <a:p>
            <a:r>
              <a:rPr lang="en-US" b="1" i="0" dirty="0">
                <a:solidFill>
                  <a:srgbClr val="313131"/>
                </a:solidFill>
                <a:effectLst/>
                <a:latin typeface="Nunito Sans" pitchFamily="2" charset="0"/>
              </a:rPr>
              <a:t>Scope and Mirrors: Mastering AD/CVD and Certification, Don’t </a:t>
            </a:r>
            <a:r>
              <a:rPr lang="en-US" b="1" dirty="0">
                <a:solidFill>
                  <a:srgbClr val="313131"/>
                </a:solidFill>
                <a:latin typeface="Nunito Sans" pitchFamily="2" charset="0"/>
              </a:rPr>
              <a:t>G</a:t>
            </a:r>
            <a:r>
              <a:rPr lang="en-US" b="1" i="0" dirty="0">
                <a:solidFill>
                  <a:srgbClr val="313131"/>
                </a:solidFill>
                <a:effectLst/>
                <a:latin typeface="Nunito Sans" pitchFamily="2" charset="0"/>
              </a:rPr>
              <a:t>et Lost in the Orders</a:t>
            </a:r>
            <a:endParaRPr lang="en-US" dirty="0">
              <a:latin typeface="Nunito Sans" pitchFamily="2" charset="0"/>
            </a:endParaRPr>
          </a:p>
        </p:txBody>
      </p:sp>
      <p:sp>
        <p:nvSpPr>
          <p:cNvPr id="4" name="TextBox 3">
            <a:extLst>
              <a:ext uri="{FF2B5EF4-FFF2-40B4-BE49-F238E27FC236}">
                <a16:creationId xmlns:a16="http://schemas.microsoft.com/office/drawing/2014/main" id="{D8B1F138-D2B2-2DF8-3D7B-25D817E2417D}"/>
              </a:ext>
            </a:extLst>
          </p:cNvPr>
          <p:cNvSpPr txBox="1"/>
          <p:nvPr/>
        </p:nvSpPr>
        <p:spPr>
          <a:xfrm>
            <a:off x="3657600" y="4953000"/>
            <a:ext cx="5029200" cy="1631216"/>
          </a:xfrm>
          <a:prstGeom prst="rect">
            <a:avLst/>
          </a:prstGeom>
          <a:noFill/>
        </p:spPr>
        <p:txBody>
          <a:bodyPr wrap="square" rtlCol="0">
            <a:spAutoFit/>
          </a:bodyPr>
          <a:lstStyle/>
          <a:p>
            <a:r>
              <a:rPr lang="en-US" sz="1000" b="1" dirty="0">
                <a:latin typeface="Nunito Sans" pitchFamily="2" charset="0"/>
              </a:rPr>
              <a:t>Panelist: </a:t>
            </a:r>
          </a:p>
          <a:p>
            <a:pPr marL="171450" indent="-171450">
              <a:buFont typeface="Arial" panose="020B0604020202020204" pitchFamily="34" charset="0"/>
              <a:buChar char="•"/>
            </a:pPr>
            <a:r>
              <a:rPr lang="en-US" sz="1000" dirty="0">
                <a:latin typeface="Nunito Sans" pitchFamily="2" charset="0"/>
              </a:rPr>
              <a:t>Patrick Caulfield, Partner, Grunfeld, Desiderio, Lebowitz, Silverman &amp; Klestadt LLP</a:t>
            </a:r>
          </a:p>
          <a:p>
            <a:pPr marL="171450" indent="-171450">
              <a:buFont typeface="Arial" panose="020B0604020202020204" pitchFamily="34" charset="0"/>
              <a:buChar char="•"/>
            </a:pPr>
            <a:r>
              <a:rPr lang="en-US" sz="1000" dirty="0">
                <a:latin typeface="Nunito Sans" pitchFamily="2" charset="0"/>
              </a:rPr>
              <a:t>William Jansen, Director of Customs and Trade Compliance, LCB, CCS, Seko Customs Brokerage, Inc. </a:t>
            </a:r>
          </a:p>
          <a:p>
            <a:endParaRPr lang="en-US" sz="1000" dirty="0">
              <a:latin typeface="Nunito Sans" pitchFamily="2" charset="0"/>
            </a:endParaRPr>
          </a:p>
          <a:p>
            <a:r>
              <a:rPr lang="en-US" sz="1000" b="1" dirty="0">
                <a:latin typeface="Nunito Sans" pitchFamily="2" charset="0"/>
              </a:rPr>
              <a:t>Moderators:</a:t>
            </a:r>
          </a:p>
          <a:p>
            <a:pPr marL="171450" indent="-171450">
              <a:buFont typeface="Arial" panose="020B0604020202020204" pitchFamily="34" charset="0"/>
              <a:buChar char="•"/>
            </a:pPr>
            <a:r>
              <a:rPr lang="en-US" sz="1000" dirty="0">
                <a:latin typeface="Nunito Sans" pitchFamily="2" charset="0"/>
              </a:rPr>
              <a:t>Christine Sliwinski, CHB Responsible Supervision &amp; Control Manager, LCB, CCS, Maersk Customs Services USA, Inc. </a:t>
            </a:r>
          </a:p>
          <a:p>
            <a:pPr marL="171450" indent="-171450">
              <a:buFont typeface="Arial" panose="020B0604020202020204" pitchFamily="34" charset="0"/>
              <a:buChar char="•"/>
            </a:pPr>
            <a:r>
              <a:rPr lang="en-US" sz="1000" dirty="0">
                <a:latin typeface="Nunito Sans" pitchFamily="2" charset="0"/>
              </a:rPr>
              <a:t>Kim Roebke, Director, Regulatory and Compliance, LCB, CCS, Rim logistics, ltd.</a:t>
            </a:r>
          </a:p>
        </p:txBody>
      </p:sp>
    </p:spTree>
    <p:extLst>
      <p:ext uri="{BB962C8B-B14F-4D97-AF65-F5344CB8AC3E}">
        <p14:creationId xmlns:p14="http://schemas.microsoft.com/office/powerpoint/2010/main" val="251862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E670F-A4DD-D92D-2420-F0B32268246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507078-0C99-5A6C-0D1D-1339A2014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80"/>
            <a:ext cx="9135901" cy="6858000"/>
          </a:xfrm>
          <a:prstGeom prst="rect">
            <a:avLst/>
          </a:prstGeom>
        </p:spPr>
      </p:pic>
      <p:sp>
        <p:nvSpPr>
          <p:cNvPr id="2" name="Title 1">
            <a:extLst>
              <a:ext uri="{FF2B5EF4-FFF2-40B4-BE49-F238E27FC236}">
                <a16:creationId xmlns:a16="http://schemas.microsoft.com/office/drawing/2014/main" id="{F6A6773B-BF82-7CDE-F13C-0E6874AFB18D}"/>
              </a:ext>
            </a:extLst>
          </p:cNvPr>
          <p:cNvSpPr>
            <a:spLocks noGrp="1"/>
          </p:cNvSpPr>
          <p:nvPr>
            <p:ph type="ctrTitle"/>
          </p:nvPr>
        </p:nvSpPr>
        <p:spPr>
          <a:xfrm>
            <a:off x="750498" y="152400"/>
            <a:ext cx="7162801" cy="1143000"/>
          </a:xfrm>
        </p:spPr>
        <p:txBody>
          <a:bodyPr>
            <a:normAutofit/>
          </a:bodyPr>
          <a:lstStyle/>
          <a:p>
            <a:r>
              <a:rPr lang="en-US" dirty="0"/>
              <a:t>ACE ABI Requirements 	</a:t>
            </a:r>
          </a:p>
        </p:txBody>
      </p:sp>
      <p:sp>
        <p:nvSpPr>
          <p:cNvPr id="3" name="Subtitle 2">
            <a:extLst>
              <a:ext uri="{FF2B5EF4-FFF2-40B4-BE49-F238E27FC236}">
                <a16:creationId xmlns:a16="http://schemas.microsoft.com/office/drawing/2014/main" id="{FFFAB429-9FB9-56AD-1AEF-9232B2FFE6AD}"/>
              </a:ext>
            </a:extLst>
          </p:cNvPr>
          <p:cNvSpPr>
            <a:spLocks noGrp="1"/>
          </p:cNvSpPr>
          <p:nvPr>
            <p:ph type="subTitle" idx="1"/>
          </p:nvPr>
        </p:nvSpPr>
        <p:spPr>
          <a:xfrm>
            <a:off x="454779" y="1146934"/>
            <a:ext cx="8065699" cy="1367665"/>
          </a:xfrm>
        </p:spPr>
        <p:txBody>
          <a:bodyPr>
            <a:normAutofit/>
          </a:bodyPr>
          <a:lstStyle/>
          <a:p>
            <a:pPr algn="l"/>
            <a:r>
              <a:rPr lang="en-US" sz="1000" b="1" dirty="0">
                <a:solidFill>
                  <a:schemeClr val="tx1"/>
                </a:solidFill>
                <a:latin typeface="Nunito Sans" pitchFamily="2" charset="0"/>
              </a:rPr>
              <a:t>Example of Importer Additional Declaration  – AD/CVD Certification Declaration – Code: 06  on Entry Summary (CF7501)</a:t>
            </a:r>
          </a:p>
          <a:p>
            <a:pPr algn="l"/>
            <a:endParaRPr lang="en-US" sz="1000" dirty="0">
              <a:solidFill>
                <a:schemeClr val="tx1"/>
              </a:solidFill>
              <a:latin typeface="Nunito Sans" pitchFamily="2" charset="0"/>
            </a:endParaRPr>
          </a:p>
          <a:p>
            <a:pPr algn="l"/>
            <a:r>
              <a:rPr lang="en-US" sz="1000" b="1" dirty="0">
                <a:solidFill>
                  <a:schemeClr val="tx1"/>
                </a:solidFill>
                <a:effectLst/>
                <a:latin typeface="Nunito Sans" pitchFamily="2" charset="0"/>
                <a:ea typeface="Times New Roman" panose="02020603050405020304" pitchFamily="18" charset="0"/>
              </a:rPr>
              <a:t>Per 89 FR 7372 – Commerce Dept. announce an Importer's Additional Declaration in the Automated Commercial Environment Specific to Antidumping/Countervailing Duty Certifications.  </a:t>
            </a:r>
          </a:p>
          <a:p>
            <a:pPr algn="l"/>
            <a:endParaRPr lang="en-US" sz="1000" b="1" dirty="0">
              <a:solidFill>
                <a:schemeClr val="tx1"/>
              </a:solidFill>
              <a:latin typeface="Nunito Sans" pitchFamily="2" charset="0"/>
              <a:hlinkClick r:id="rId4"/>
            </a:endParaRPr>
          </a:p>
          <a:p>
            <a:pPr algn="l"/>
            <a:r>
              <a:rPr lang="en-US" sz="1000" dirty="0">
                <a:latin typeface="Nunito Sans" pitchFamily="2" charset="0"/>
                <a:hlinkClick r:id="rId4"/>
              </a:rPr>
              <a:t>Federal Register :: Announcing an Importer's Additional Declaration in the Automated Commercial Environment Specific to Antidumping/Countervailing Duty Certifications</a:t>
            </a:r>
            <a:endParaRPr lang="en-US" sz="1000" b="1" dirty="0">
              <a:solidFill>
                <a:schemeClr val="tx1"/>
              </a:solidFill>
              <a:latin typeface="Nunito Sans" pitchFamily="2" charset="0"/>
            </a:endParaRPr>
          </a:p>
        </p:txBody>
      </p:sp>
      <p:sp>
        <p:nvSpPr>
          <p:cNvPr id="13" name="TextBox 12">
            <a:extLst>
              <a:ext uri="{FF2B5EF4-FFF2-40B4-BE49-F238E27FC236}">
                <a16:creationId xmlns:a16="http://schemas.microsoft.com/office/drawing/2014/main" id="{017DEAA9-964D-9294-8605-DAF49AA16680}"/>
              </a:ext>
            </a:extLst>
          </p:cNvPr>
          <p:cNvSpPr txBox="1"/>
          <p:nvPr/>
        </p:nvSpPr>
        <p:spPr>
          <a:xfrm>
            <a:off x="497732" y="5454208"/>
            <a:ext cx="5369668" cy="246221"/>
          </a:xfrm>
          <a:prstGeom prst="rect">
            <a:avLst/>
          </a:prstGeom>
          <a:noFill/>
        </p:spPr>
        <p:txBody>
          <a:bodyPr wrap="square" rtlCol="0">
            <a:spAutoFit/>
          </a:bodyPr>
          <a:lstStyle/>
          <a:p>
            <a:endParaRPr lang="en-US" sz="1000" b="1" dirty="0">
              <a:latin typeface="Nunito Sans" pitchFamily="2" charset="0"/>
            </a:endParaRPr>
          </a:p>
        </p:txBody>
      </p:sp>
      <p:pic>
        <p:nvPicPr>
          <p:cNvPr id="6" name="Picture 5">
            <a:extLst>
              <a:ext uri="{FF2B5EF4-FFF2-40B4-BE49-F238E27FC236}">
                <a16:creationId xmlns:a16="http://schemas.microsoft.com/office/drawing/2014/main" id="{3C14A9AA-FC55-4B6C-E325-C3078C216471}"/>
              </a:ext>
            </a:extLst>
          </p:cNvPr>
          <p:cNvPicPr>
            <a:picLocks noChangeAspect="1"/>
          </p:cNvPicPr>
          <p:nvPr/>
        </p:nvPicPr>
        <p:blipFill>
          <a:blip r:embed="rId5"/>
          <a:stretch>
            <a:fillRect/>
          </a:stretch>
        </p:blipFill>
        <p:spPr>
          <a:xfrm>
            <a:off x="423184" y="2819400"/>
            <a:ext cx="8462867" cy="2279867"/>
          </a:xfrm>
          <a:prstGeom prst="rect">
            <a:avLst/>
          </a:prstGeom>
        </p:spPr>
      </p:pic>
      <p:sp>
        <p:nvSpPr>
          <p:cNvPr id="10" name="Arrow: Left 9">
            <a:extLst>
              <a:ext uri="{FF2B5EF4-FFF2-40B4-BE49-F238E27FC236}">
                <a16:creationId xmlns:a16="http://schemas.microsoft.com/office/drawing/2014/main" id="{4D86E015-0879-FEC2-1EB8-338D4A99B423}"/>
              </a:ext>
            </a:extLst>
          </p:cNvPr>
          <p:cNvSpPr/>
          <p:nvPr/>
        </p:nvSpPr>
        <p:spPr>
          <a:xfrm>
            <a:off x="7357376" y="4405884"/>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83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8B98-BE28-5279-8DEA-1CDE79CAF6F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D21463D-7D38-814B-DC6D-83DFFFC89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a:extLst>
              <a:ext uri="{FF2B5EF4-FFF2-40B4-BE49-F238E27FC236}">
                <a16:creationId xmlns:a16="http://schemas.microsoft.com/office/drawing/2014/main" id="{7F724FEC-1105-71A2-F92C-4F2053522CB4}"/>
              </a:ext>
            </a:extLst>
          </p:cNvPr>
          <p:cNvSpPr>
            <a:spLocks noGrp="1"/>
          </p:cNvSpPr>
          <p:nvPr>
            <p:ph type="ctrTitle"/>
          </p:nvPr>
        </p:nvSpPr>
        <p:spPr>
          <a:xfrm>
            <a:off x="495299" y="0"/>
            <a:ext cx="8315534" cy="1524000"/>
          </a:xfrm>
        </p:spPr>
        <p:txBody>
          <a:bodyPr>
            <a:normAutofit/>
          </a:bodyPr>
          <a:lstStyle/>
          <a:p>
            <a:r>
              <a:rPr lang="en-US" sz="3200" dirty="0">
                <a:latin typeface="Nunito Sans" pitchFamily="2" charset="0"/>
              </a:rPr>
              <a:t>AD CVD Scopes with Certification Messages  	</a:t>
            </a:r>
          </a:p>
        </p:txBody>
      </p:sp>
      <p:sp>
        <p:nvSpPr>
          <p:cNvPr id="3" name="Subtitle 2">
            <a:extLst>
              <a:ext uri="{FF2B5EF4-FFF2-40B4-BE49-F238E27FC236}">
                <a16:creationId xmlns:a16="http://schemas.microsoft.com/office/drawing/2014/main" id="{FDE3B69C-F022-36D3-039B-32E823EF26F7}"/>
              </a:ext>
            </a:extLst>
          </p:cNvPr>
          <p:cNvSpPr>
            <a:spLocks noGrp="1"/>
          </p:cNvSpPr>
          <p:nvPr>
            <p:ph type="subTitle" idx="1"/>
          </p:nvPr>
        </p:nvSpPr>
        <p:spPr>
          <a:xfrm>
            <a:off x="672017" y="804571"/>
            <a:ext cx="7799966" cy="1621793"/>
          </a:xfrm>
        </p:spPr>
        <p:txBody>
          <a:bodyPr>
            <a:normAutofit fontScale="92500" lnSpcReduction="10000"/>
          </a:bodyPr>
          <a:lstStyle/>
          <a:p>
            <a:pPr algn="l"/>
            <a:r>
              <a:rPr lang="en-US" sz="1100" dirty="0">
                <a:solidFill>
                  <a:schemeClr val="tx1"/>
                </a:solidFill>
                <a:latin typeface="Nunito Sans" pitchFamily="2" charset="0"/>
              </a:rPr>
              <a:t>The Dept of Commerce (DOC) has recently created a new message type to capture the Certification Messages.. </a:t>
            </a:r>
          </a:p>
          <a:p>
            <a:pPr algn="l"/>
            <a:endParaRPr lang="en-US" sz="1100" dirty="0">
              <a:solidFill>
                <a:schemeClr val="tx1"/>
              </a:solidFill>
              <a:latin typeface="Nunito Sans" pitchFamily="2" charset="0"/>
            </a:endParaRPr>
          </a:p>
          <a:p>
            <a:pPr algn="l"/>
            <a:r>
              <a:rPr lang="en-US" sz="1100" b="1" dirty="0">
                <a:solidFill>
                  <a:srgbClr val="333333"/>
                </a:solidFill>
                <a:latin typeface="Nunito Sans" pitchFamily="2" charset="0"/>
              </a:rPr>
              <a:t>From the ACE Portal</a:t>
            </a:r>
            <a:r>
              <a:rPr lang="en-US" sz="1100" dirty="0">
                <a:solidFill>
                  <a:srgbClr val="333333"/>
                </a:solidFill>
                <a:latin typeface="Nunito Sans" pitchFamily="2" charset="0"/>
              </a:rPr>
              <a:t>: </a:t>
            </a:r>
            <a:r>
              <a:rPr lang="en-US" sz="1100" dirty="0">
                <a:latin typeface="Nunito Sans" pitchFamily="2" charset="0"/>
                <a:hlinkClick r:id="rId4"/>
              </a:rPr>
              <a:t>Login</a:t>
            </a:r>
            <a:endParaRPr lang="en-US" sz="1100" dirty="0">
              <a:latin typeface="Nunito Sans" pitchFamily="2" charset="0"/>
            </a:endParaRPr>
          </a:p>
          <a:p>
            <a:pPr marL="171450" indent="-171450" algn="l">
              <a:buFont typeface="Arial" panose="020B0604020202020204" pitchFamily="34" charset="0"/>
              <a:buChar char="•"/>
            </a:pPr>
            <a:r>
              <a:rPr lang="en-US" sz="1100" dirty="0">
                <a:solidFill>
                  <a:schemeClr val="tx1"/>
                </a:solidFill>
                <a:latin typeface="Nunito Sans" pitchFamily="2" charset="0"/>
              </a:rPr>
              <a:t>Log in </a:t>
            </a:r>
          </a:p>
          <a:p>
            <a:pPr marL="171450" indent="-171450" algn="l">
              <a:buFont typeface="Arial" panose="020B0604020202020204" pitchFamily="34" charset="0"/>
              <a:buChar char="•"/>
            </a:pPr>
            <a:r>
              <a:rPr lang="en-US" sz="1100" dirty="0">
                <a:solidFill>
                  <a:schemeClr val="tx1"/>
                </a:solidFill>
                <a:latin typeface="Nunito Sans" pitchFamily="2" charset="0"/>
              </a:rPr>
              <a:t>Go to “References”, then click on “AD/CVD” </a:t>
            </a:r>
          </a:p>
          <a:p>
            <a:pPr marL="171450" indent="-171450" algn="l">
              <a:buFont typeface="Arial" panose="020B0604020202020204" pitchFamily="34" charset="0"/>
              <a:buChar char="•"/>
            </a:pPr>
            <a:r>
              <a:rPr lang="en-US" sz="1100" dirty="0">
                <a:solidFill>
                  <a:schemeClr val="tx1"/>
                </a:solidFill>
                <a:latin typeface="Nunito Sans" pitchFamily="2" charset="0"/>
              </a:rPr>
              <a:t>Go to the “Advanced Search” option </a:t>
            </a:r>
          </a:p>
          <a:p>
            <a:pPr marL="171450" indent="-171450" algn="l">
              <a:buFont typeface="Arial" panose="020B0604020202020204" pitchFamily="34" charset="0"/>
              <a:buChar char="•"/>
            </a:pPr>
            <a:r>
              <a:rPr lang="en-US" sz="1100" dirty="0">
                <a:solidFill>
                  <a:schemeClr val="tx1"/>
                </a:solidFill>
                <a:latin typeface="Nunito Sans" pitchFamily="2" charset="0"/>
              </a:rPr>
              <a:t>Then, the “Messages Advanced Search” box will populate on your screen. </a:t>
            </a:r>
          </a:p>
          <a:p>
            <a:pPr marL="171450" indent="-171450" algn="l">
              <a:buFont typeface="Arial" panose="020B0604020202020204" pitchFamily="34" charset="0"/>
              <a:buChar char="•"/>
            </a:pPr>
            <a:r>
              <a:rPr lang="en-US" sz="1100" dirty="0">
                <a:solidFill>
                  <a:schemeClr val="tx1"/>
                </a:solidFill>
                <a:latin typeface="Nunito Sans" pitchFamily="2" charset="0"/>
              </a:rPr>
              <a:t>Select your Message Type from the Dropdown select INF – Informational </a:t>
            </a:r>
          </a:p>
          <a:p>
            <a:pPr marL="171450" indent="-171450" algn="l">
              <a:buFont typeface="Arial" panose="020B0604020202020204" pitchFamily="34" charset="0"/>
              <a:buChar char="•"/>
            </a:pPr>
            <a:r>
              <a:rPr lang="en-US" sz="1100" dirty="0">
                <a:solidFill>
                  <a:schemeClr val="tx1"/>
                </a:solidFill>
                <a:latin typeface="Nunito Sans" pitchFamily="2" charset="0"/>
              </a:rPr>
              <a:t>Select your Sub-Type from the Dropdown select CERT – Certification </a:t>
            </a:r>
          </a:p>
          <a:p>
            <a:pPr marL="171450" indent="-171450" algn="l">
              <a:buFont typeface="Arial" panose="020B0604020202020204" pitchFamily="34" charset="0"/>
              <a:buChar char="•"/>
            </a:pPr>
            <a:endParaRPr lang="en-US" sz="1100" dirty="0">
              <a:solidFill>
                <a:schemeClr val="tx1"/>
              </a:solidFill>
              <a:latin typeface="Nunito Sans" pitchFamily="2" charset="0"/>
            </a:endParaRPr>
          </a:p>
          <a:p>
            <a:pPr algn="l"/>
            <a:endParaRPr lang="en-US" sz="1000" dirty="0">
              <a:latin typeface="Nunito Sans" pitchFamily="2" charset="0"/>
            </a:endParaRPr>
          </a:p>
          <a:p>
            <a:pPr algn="l"/>
            <a:endParaRPr lang="en-US" sz="1000" dirty="0">
              <a:latin typeface="Nunito Sans" pitchFamily="2" charset="0"/>
            </a:endParaRPr>
          </a:p>
          <a:p>
            <a:pPr algn="l"/>
            <a:endParaRPr lang="en-US" sz="1000" dirty="0">
              <a:solidFill>
                <a:schemeClr val="tx1"/>
              </a:solidFill>
              <a:latin typeface="Nunito Sans" pitchFamily="2" charset="0"/>
            </a:endParaRPr>
          </a:p>
          <a:p>
            <a:pPr algn="l"/>
            <a:endParaRPr lang="en-US" sz="1000" dirty="0">
              <a:solidFill>
                <a:schemeClr val="tx1"/>
              </a:solidFill>
              <a:latin typeface="Nunito Sans" pitchFamily="2" charset="0"/>
            </a:endParaRPr>
          </a:p>
        </p:txBody>
      </p:sp>
      <p:pic>
        <p:nvPicPr>
          <p:cNvPr id="7" name="Picture 6">
            <a:extLst>
              <a:ext uri="{FF2B5EF4-FFF2-40B4-BE49-F238E27FC236}">
                <a16:creationId xmlns:a16="http://schemas.microsoft.com/office/drawing/2014/main" id="{2A911FA8-D628-729F-F9DB-B9ABF147D122}"/>
              </a:ext>
            </a:extLst>
          </p:cNvPr>
          <p:cNvPicPr>
            <a:picLocks noChangeAspect="1"/>
          </p:cNvPicPr>
          <p:nvPr/>
        </p:nvPicPr>
        <p:blipFill>
          <a:blip r:embed="rId5"/>
          <a:stretch>
            <a:fillRect/>
          </a:stretch>
        </p:blipFill>
        <p:spPr>
          <a:xfrm>
            <a:off x="1849069" y="2441607"/>
            <a:ext cx="6961764" cy="3504536"/>
          </a:xfrm>
          <a:prstGeom prst="rect">
            <a:avLst/>
          </a:prstGeom>
        </p:spPr>
      </p:pic>
    </p:spTree>
    <p:extLst>
      <p:ext uri="{BB962C8B-B14F-4D97-AF65-F5344CB8AC3E}">
        <p14:creationId xmlns:p14="http://schemas.microsoft.com/office/powerpoint/2010/main" val="406151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09EC0-A784-5986-F861-32E6F513829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FD3A49-1063-73F1-51DE-E70242998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a:extLst>
              <a:ext uri="{FF2B5EF4-FFF2-40B4-BE49-F238E27FC236}">
                <a16:creationId xmlns:a16="http://schemas.microsoft.com/office/drawing/2014/main" id="{DAD71EBB-5CA1-AC1A-80A1-D19EB6330C8D}"/>
              </a:ext>
            </a:extLst>
          </p:cNvPr>
          <p:cNvSpPr>
            <a:spLocks noGrp="1"/>
          </p:cNvSpPr>
          <p:nvPr>
            <p:ph type="ctrTitle"/>
          </p:nvPr>
        </p:nvSpPr>
        <p:spPr>
          <a:xfrm>
            <a:off x="2095500" y="309373"/>
            <a:ext cx="4953000" cy="914400"/>
          </a:xfrm>
        </p:spPr>
        <p:txBody>
          <a:bodyPr/>
          <a:lstStyle/>
          <a:p>
            <a:r>
              <a:rPr lang="en-US" dirty="0"/>
              <a:t>Key Resources</a:t>
            </a:r>
          </a:p>
        </p:txBody>
      </p:sp>
      <p:pic>
        <p:nvPicPr>
          <p:cNvPr id="6" name="Picture 5">
            <a:extLst>
              <a:ext uri="{FF2B5EF4-FFF2-40B4-BE49-F238E27FC236}">
                <a16:creationId xmlns:a16="http://schemas.microsoft.com/office/drawing/2014/main" id="{BEE0EE28-4432-C673-2CFA-BB0AE314BDAE}"/>
              </a:ext>
            </a:extLst>
          </p:cNvPr>
          <p:cNvPicPr>
            <a:picLocks noChangeAspect="1"/>
          </p:cNvPicPr>
          <p:nvPr/>
        </p:nvPicPr>
        <p:blipFill>
          <a:blip r:embed="rId4"/>
          <a:stretch>
            <a:fillRect/>
          </a:stretch>
        </p:blipFill>
        <p:spPr>
          <a:xfrm>
            <a:off x="1752600" y="1223773"/>
            <a:ext cx="5810655" cy="4557061"/>
          </a:xfrm>
          <a:prstGeom prst="rect">
            <a:avLst/>
          </a:prstGeom>
        </p:spPr>
      </p:pic>
    </p:spTree>
    <p:extLst>
      <p:ext uri="{BB962C8B-B14F-4D97-AF65-F5344CB8AC3E}">
        <p14:creationId xmlns:p14="http://schemas.microsoft.com/office/powerpoint/2010/main" val="3043035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1FB2-EA98-41CD-BCB6-9E05CB41C7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6AFC68-DDC2-F15F-63EF-23251C23A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a:extLst>
              <a:ext uri="{FF2B5EF4-FFF2-40B4-BE49-F238E27FC236}">
                <a16:creationId xmlns:a16="http://schemas.microsoft.com/office/drawing/2014/main" id="{18C6876A-2F5B-F77F-1E2E-D2EBE01AFD20}"/>
              </a:ext>
            </a:extLst>
          </p:cNvPr>
          <p:cNvSpPr>
            <a:spLocks noGrp="1"/>
          </p:cNvSpPr>
          <p:nvPr>
            <p:ph type="ctrTitle"/>
          </p:nvPr>
        </p:nvSpPr>
        <p:spPr>
          <a:xfrm>
            <a:off x="2095500" y="309373"/>
            <a:ext cx="4953000" cy="914400"/>
          </a:xfrm>
        </p:spPr>
        <p:txBody>
          <a:bodyPr/>
          <a:lstStyle/>
          <a:p>
            <a:r>
              <a:rPr lang="en-US" dirty="0"/>
              <a:t>Key Resources</a:t>
            </a:r>
          </a:p>
        </p:txBody>
      </p:sp>
      <p:pic>
        <p:nvPicPr>
          <p:cNvPr id="11" name="Picture 10">
            <a:extLst>
              <a:ext uri="{FF2B5EF4-FFF2-40B4-BE49-F238E27FC236}">
                <a16:creationId xmlns:a16="http://schemas.microsoft.com/office/drawing/2014/main" id="{40B5B420-C8E2-4366-FB90-A8084DF27C13}"/>
              </a:ext>
            </a:extLst>
          </p:cNvPr>
          <p:cNvPicPr>
            <a:picLocks noChangeAspect="1"/>
          </p:cNvPicPr>
          <p:nvPr/>
        </p:nvPicPr>
        <p:blipFill>
          <a:blip r:embed="rId4"/>
          <a:stretch>
            <a:fillRect/>
          </a:stretch>
        </p:blipFill>
        <p:spPr>
          <a:xfrm>
            <a:off x="594031" y="1600200"/>
            <a:ext cx="7955938" cy="3045599"/>
          </a:xfrm>
          <a:prstGeom prst="rect">
            <a:avLst/>
          </a:prstGeom>
        </p:spPr>
      </p:pic>
    </p:spTree>
    <p:extLst>
      <p:ext uri="{BB962C8B-B14F-4D97-AF65-F5344CB8AC3E}">
        <p14:creationId xmlns:p14="http://schemas.microsoft.com/office/powerpoint/2010/main" val="2831436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p:cNvSpPr>
            <a:spLocks noGrp="1"/>
          </p:cNvSpPr>
          <p:nvPr>
            <p:ph type="ctrTitle"/>
          </p:nvPr>
        </p:nvSpPr>
        <p:spPr>
          <a:xfrm>
            <a:off x="2095500" y="309373"/>
            <a:ext cx="4953000" cy="914400"/>
          </a:xfrm>
        </p:spPr>
        <p:txBody>
          <a:bodyPr/>
          <a:lstStyle/>
          <a:p>
            <a:r>
              <a:rPr lang="en-US" dirty="0"/>
              <a:t>Key Resources</a:t>
            </a:r>
          </a:p>
        </p:txBody>
      </p:sp>
      <p:sp>
        <p:nvSpPr>
          <p:cNvPr id="3" name="Subtitle 2"/>
          <p:cNvSpPr>
            <a:spLocks noGrp="1"/>
          </p:cNvSpPr>
          <p:nvPr>
            <p:ph type="subTitle" idx="1"/>
          </p:nvPr>
        </p:nvSpPr>
        <p:spPr>
          <a:xfrm>
            <a:off x="762000" y="1533145"/>
            <a:ext cx="7848600" cy="3648455"/>
          </a:xfrm>
        </p:spPr>
        <p:txBody>
          <a:bodyPr>
            <a:normAutofit lnSpcReduction="10000"/>
          </a:bodyPr>
          <a:lstStyle/>
          <a:p>
            <a:pPr marL="457200" indent="-457200" algn="l">
              <a:buFont typeface="Arial" panose="020B0604020202020204" pitchFamily="34" charset="0"/>
              <a:buChar char="•"/>
            </a:pPr>
            <a:r>
              <a:rPr lang="en-US" sz="2100" dirty="0">
                <a:solidFill>
                  <a:srgbClr val="0000CC"/>
                </a:solidFill>
                <a:latin typeface="Nunito Sans" pitchFamily="2" charset="0"/>
              </a:rPr>
              <a:t>CSMS Messages </a:t>
            </a:r>
          </a:p>
          <a:p>
            <a:pPr marL="457200" indent="-457200" algn="l">
              <a:buFont typeface="Arial" panose="020B0604020202020204" pitchFamily="34" charset="0"/>
              <a:buChar char="•"/>
            </a:pPr>
            <a:r>
              <a:rPr lang="en-US" sz="2100" dirty="0">
                <a:solidFill>
                  <a:srgbClr val="0000CC"/>
                </a:solidFill>
                <a:latin typeface="Nunito Sans" pitchFamily="2" charset="0"/>
              </a:rPr>
              <a:t>Department of Commerce Messages </a:t>
            </a:r>
          </a:p>
          <a:p>
            <a:pPr marL="457200" indent="-457200" algn="l">
              <a:buFont typeface="Arial" panose="020B0604020202020204" pitchFamily="34" charset="0"/>
              <a:buChar char="•"/>
            </a:pPr>
            <a:r>
              <a:rPr lang="en-US" sz="2100" dirty="0">
                <a:solidFill>
                  <a:srgbClr val="0000CC"/>
                </a:solidFill>
                <a:latin typeface="Nunito Sans" pitchFamily="2" charset="0"/>
              </a:rPr>
              <a:t>ADD CVD &amp; Trade Remedies link:  </a:t>
            </a:r>
            <a:r>
              <a:rPr lang="en-US" sz="2100" dirty="0">
                <a:solidFill>
                  <a:srgbClr val="0000CC"/>
                </a:solidFill>
                <a:latin typeface="Nunito Sans" pitchFamily="2" charset="0"/>
                <a:hlinkClick r:id="rId4">
                  <a:extLst>
                    <a:ext uri="{A12FA001-AC4F-418D-AE19-62706E023703}">
                      <ahyp:hlinkClr xmlns:ahyp="http://schemas.microsoft.com/office/drawing/2018/hyperlinkcolor" val="tx"/>
                    </a:ext>
                  </a:extLst>
                </a:hlinkClick>
              </a:rPr>
              <a:t>Home</a:t>
            </a:r>
            <a:r>
              <a:rPr lang="en-US" sz="2100" dirty="0">
                <a:solidFill>
                  <a:srgbClr val="0000CC"/>
                </a:solidFill>
                <a:latin typeface="Nunito Sans" pitchFamily="2" charset="0"/>
              </a:rPr>
              <a:t>  </a:t>
            </a:r>
          </a:p>
          <a:p>
            <a:pPr marL="457200" indent="-457200" algn="l">
              <a:buFont typeface="Arial" panose="020B0604020202020204" pitchFamily="34" charset="0"/>
              <a:buChar char="•"/>
            </a:pPr>
            <a:r>
              <a:rPr lang="en-US" sz="2100" dirty="0">
                <a:solidFill>
                  <a:srgbClr val="0000CC"/>
                </a:solidFill>
                <a:latin typeface="Nunito Sans" pitchFamily="2" charset="0"/>
                <a:hlinkClick r:id="rId5">
                  <a:extLst>
                    <a:ext uri="{A12FA001-AC4F-418D-AE19-62706E023703}">
                      <ahyp:hlinkClr xmlns:ahyp="http://schemas.microsoft.com/office/drawing/2018/hyperlinkcolor" val="tx"/>
                    </a:ext>
                  </a:extLst>
                </a:hlinkClick>
              </a:rPr>
              <a:t>ACCESS - International Trade Administration</a:t>
            </a:r>
            <a:endParaRPr lang="en-US" sz="2100" dirty="0">
              <a:solidFill>
                <a:srgbClr val="0000CC"/>
              </a:solidFill>
              <a:latin typeface="Nunito Sans" pitchFamily="2" charset="0"/>
            </a:endParaRPr>
          </a:p>
          <a:p>
            <a:pPr marL="457200" indent="-457200" algn="l">
              <a:buFont typeface="Arial" panose="020B0604020202020204" pitchFamily="34" charset="0"/>
              <a:buChar char="•"/>
            </a:pPr>
            <a:r>
              <a:rPr lang="en-US" sz="2100" dirty="0">
                <a:solidFill>
                  <a:srgbClr val="0000CC"/>
                </a:solidFill>
                <a:latin typeface="Nunito Sans" pitchFamily="2" charset="0"/>
                <a:hlinkClick r:id="rId6">
                  <a:extLst>
                    <a:ext uri="{A12FA001-AC4F-418D-AE19-62706E023703}">
                      <ahyp:hlinkClr xmlns:ahyp="http://schemas.microsoft.com/office/drawing/2018/hyperlinkcolor" val="tx"/>
                    </a:ext>
                  </a:extLst>
                </a:hlinkClick>
              </a:rPr>
              <a:t>Antidumping and Countervailing Duties (AD/CVD) Frequently …</a:t>
            </a:r>
            <a:endParaRPr lang="en-US" sz="2100" dirty="0">
              <a:solidFill>
                <a:srgbClr val="0000CC"/>
              </a:solidFill>
              <a:latin typeface="Nunito Sans" pitchFamily="2" charset="0"/>
            </a:endParaRPr>
          </a:p>
          <a:p>
            <a:pPr marL="457200" indent="-457200" algn="l">
              <a:buFont typeface="Arial" panose="020B0604020202020204" pitchFamily="34" charset="0"/>
              <a:buChar char="•"/>
            </a:pPr>
            <a:r>
              <a:rPr lang="en-US" sz="2100" dirty="0">
                <a:solidFill>
                  <a:srgbClr val="0000FF"/>
                </a:solidFill>
                <a:latin typeface="Nunito Sans" pitchFamily="2" charset="0"/>
                <a:hlinkClick r:id="rId7">
                  <a:extLst>
                    <a:ext uri="{A12FA001-AC4F-418D-AE19-62706E023703}">
                      <ahyp:hlinkClr xmlns:ahyp="http://schemas.microsoft.com/office/drawing/2018/hyperlinkcolor" val="tx"/>
                    </a:ext>
                  </a:extLst>
                </a:hlinkClick>
              </a:rPr>
              <a:t>AD/CVD Handbook | United States International Trade </a:t>
            </a:r>
            <a:r>
              <a:rPr lang="en-US" sz="2100" dirty="0">
                <a:solidFill>
                  <a:srgbClr val="0000CC"/>
                </a:solidFill>
                <a:latin typeface="Nunito Sans" pitchFamily="2" charset="0"/>
                <a:hlinkClick r:id="rId7">
                  <a:extLst>
                    <a:ext uri="{A12FA001-AC4F-418D-AE19-62706E023703}">
                      <ahyp:hlinkClr xmlns:ahyp="http://schemas.microsoft.com/office/drawing/2018/hyperlinkcolor" val="tx"/>
                    </a:ext>
                  </a:extLst>
                </a:hlinkClick>
              </a:rPr>
              <a:t>Commission</a:t>
            </a:r>
            <a:endParaRPr lang="en-US" sz="2100" dirty="0">
              <a:solidFill>
                <a:srgbClr val="0000CC"/>
              </a:solidFill>
              <a:latin typeface="Nunito Sans" pitchFamily="2" charset="0"/>
            </a:endParaRPr>
          </a:p>
          <a:p>
            <a:pPr marL="457200" indent="-457200" algn="l">
              <a:buFont typeface="Arial" panose="020B0604020202020204" pitchFamily="34" charset="0"/>
              <a:buChar char="•"/>
            </a:pPr>
            <a:r>
              <a:rPr lang="en-US" sz="1800" b="0" i="0" dirty="0">
                <a:solidFill>
                  <a:srgbClr val="0000CC"/>
                </a:solidFill>
                <a:effectLst/>
                <a:latin typeface="Arial" panose="020B0604020202020204" pitchFamily="34" charset="0"/>
                <a:hlinkClick r:id="rId8">
                  <a:extLst>
                    <a:ext uri="{A12FA001-AC4F-418D-AE19-62706E023703}">
                      <ahyp:hlinkClr xmlns:ahyp="http://schemas.microsoft.com/office/drawing/2018/hyperlinkcolor" val="tx"/>
                    </a:ext>
                  </a:extLst>
                </a:hlinkClick>
              </a:rPr>
              <a:t>A Glossary of Terms and Phrases used in AD/CVD Cases</a:t>
            </a:r>
            <a:endParaRPr lang="en-US" sz="2100" dirty="0">
              <a:solidFill>
                <a:srgbClr val="0000CC"/>
              </a:solidFill>
              <a:latin typeface="Nunito Sans" pitchFamily="2" charset="0"/>
            </a:endParaRPr>
          </a:p>
          <a:p>
            <a:pPr marL="457200" indent="-457200" algn="l">
              <a:buFont typeface="Arial" panose="020B0604020202020204" pitchFamily="34" charset="0"/>
              <a:buChar char="•"/>
            </a:pPr>
            <a:r>
              <a:rPr lang="en-US" sz="2100" dirty="0">
                <a:solidFill>
                  <a:srgbClr val="0000FF"/>
                </a:solidFill>
                <a:latin typeface="Nunito Sans" pitchFamily="2" charset="0"/>
                <a:hlinkClick r:id="rId9">
                  <a:extLst>
                    <a:ext uri="{A12FA001-AC4F-418D-AE19-62706E023703}">
                      <ahyp:hlinkClr xmlns:ahyp="http://schemas.microsoft.com/office/drawing/2018/hyperlinkcolor" val="tx"/>
                    </a:ext>
                  </a:extLst>
                </a:hlinkClick>
              </a:rPr>
              <a:t>NCBFAA </a:t>
            </a:r>
            <a:r>
              <a:rPr lang="en-US" sz="2100" dirty="0">
                <a:solidFill>
                  <a:srgbClr val="0000CC"/>
                </a:solidFill>
                <a:latin typeface="Nunito Sans" pitchFamily="2" charset="0"/>
                <a:hlinkClick r:id="rId9">
                  <a:extLst>
                    <a:ext uri="{A12FA001-AC4F-418D-AE19-62706E023703}">
                      <ahyp:hlinkClr xmlns:ahyp="http://schemas.microsoft.com/office/drawing/2018/hyperlinkcolor" val="tx"/>
                    </a:ext>
                  </a:extLst>
                </a:hlinkClick>
              </a:rPr>
              <a:t>Certification Tool </a:t>
            </a:r>
            <a:endParaRPr lang="en-US" sz="2100" dirty="0">
              <a:solidFill>
                <a:srgbClr val="0000CC"/>
              </a:solidFill>
              <a:latin typeface="Nunito Sans" pitchFamily="2" charset="0"/>
            </a:endParaRPr>
          </a:p>
          <a:p>
            <a:endParaRPr lang="en-US" dirty="0"/>
          </a:p>
        </p:txBody>
      </p:sp>
    </p:spTree>
    <p:extLst>
      <p:ext uri="{BB962C8B-B14F-4D97-AF65-F5344CB8AC3E}">
        <p14:creationId xmlns:p14="http://schemas.microsoft.com/office/powerpoint/2010/main" val="241297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1084-BE64-4758-9EA3-BBBB8F52EBF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E10E9AD-8FB4-3325-1894-10D9529A3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169C9538-B932-B523-C9AA-D103E5CEBFE7}"/>
              </a:ext>
            </a:extLst>
          </p:cNvPr>
          <p:cNvSpPr>
            <a:spLocks noGrp="1"/>
          </p:cNvSpPr>
          <p:nvPr>
            <p:ph type="ctrTitle"/>
          </p:nvPr>
        </p:nvSpPr>
        <p:spPr/>
        <p:txBody>
          <a:bodyPr/>
          <a:lstStyle/>
          <a:p>
            <a:r>
              <a:rPr lang="en-US" dirty="0"/>
              <a:t>Additional Resource – Locating AD CVD Scopes </a:t>
            </a:r>
          </a:p>
        </p:txBody>
      </p:sp>
    </p:spTree>
    <p:extLst>
      <p:ext uri="{BB962C8B-B14F-4D97-AF65-F5344CB8AC3E}">
        <p14:creationId xmlns:p14="http://schemas.microsoft.com/office/powerpoint/2010/main" val="289331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7343-2E57-98BE-0285-9410AF5EA76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DC90EA9-B64F-6FC7-578E-F0FD75BF4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15113"/>
            <a:ext cx="9135901" cy="6858000"/>
          </a:xfrm>
          <a:prstGeom prst="rect">
            <a:avLst/>
          </a:prstGeom>
        </p:spPr>
      </p:pic>
      <p:sp>
        <p:nvSpPr>
          <p:cNvPr id="2" name="Title 1">
            <a:extLst>
              <a:ext uri="{FF2B5EF4-FFF2-40B4-BE49-F238E27FC236}">
                <a16:creationId xmlns:a16="http://schemas.microsoft.com/office/drawing/2014/main" id="{CC1B697E-B1B3-A38F-8330-C4EFBE8B84DE}"/>
              </a:ext>
            </a:extLst>
          </p:cNvPr>
          <p:cNvSpPr>
            <a:spLocks noGrp="1"/>
          </p:cNvSpPr>
          <p:nvPr>
            <p:ph type="ctrTitle"/>
          </p:nvPr>
        </p:nvSpPr>
        <p:spPr>
          <a:xfrm>
            <a:off x="750498" y="152400"/>
            <a:ext cx="7162801" cy="1143000"/>
          </a:xfrm>
        </p:spPr>
        <p:txBody>
          <a:bodyPr>
            <a:normAutofit fontScale="90000"/>
          </a:bodyPr>
          <a:lstStyle/>
          <a:p>
            <a:r>
              <a:rPr lang="en-US" dirty="0"/>
              <a:t>Locating AD CVD Case Scopes 	</a:t>
            </a:r>
          </a:p>
        </p:txBody>
      </p:sp>
      <p:sp>
        <p:nvSpPr>
          <p:cNvPr id="3" name="Subtitle 2">
            <a:extLst>
              <a:ext uri="{FF2B5EF4-FFF2-40B4-BE49-F238E27FC236}">
                <a16:creationId xmlns:a16="http://schemas.microsoft.com/office/drawing/2014/main" id="{4101F779-0C30-A340-A53A-1F6C8833DF12}"/>
              </a:ext>
            </a:extLst>
          </p:cNvPr>
          <p:cNvSpPr>
            <a:spLocks noGrp="1"/>
          </p:cNvSpPr>
          <p:nvPr>
            <p:ph type="subTitle" idx="1"/>
          </p:nvPr>
        </p:nvSpPr>
        <p:spPr>
          <a:xfrm>
            <a:off x="685800" y="1067770"/>
            <a:ext cx="8065699" cy="962564"/>
          </a:xfrm>
        </p:spPr>
        <p:txBody>
          <a:bodyPr>
            <a:normAutofit/>
          </a:bodyPr>
          <a:lstStyle/>
          <a:p>
            <a:pPr algn="l"/>
            <a:r>
              <a:rPr lang="en-US" sz="1000" b="1" dirty="0">
                <a:solidFill>
                  <a:schemeClr val="tx1"/>
                </a:solidFill>
                <a:latin typeface="Nunito Sans" pitchFamily="2" charset="0"/>
              </a:rPr>
              <a:t>Scenario 1 </a:t>
            </a:r>
          </a:p>
          <a:p>
            <a:pPr algn="l"/>
            <a:r>
              <a:rPr lang="en-US" sz="1000" dirty="0">
                <a:solidFill>
                  <a:schemeClr val="tx1"/>
                </a:solidFill>
                <a:latin typeface="Nunito Sans" pitchFamily="2" charset="0"/>
              </a:rPr>
              <a:t>From ACCESS link</a:t>
            </a:r>
            <a:r>
              <a:rPr lang="en-US" sz="1000" dirty="0">
                <a:latin typeface="Nunito Sans" pitchFamily="2" charset="0"/>
              </a:rPr>
              <a:t>: </a:t>
            </a:r>
            <a:r>
              <a:rPr lang="en-US" sz="1000" dirty="0">
                <a:latin typeface="Nunito Sans" pitchFamily="2" charset="0"/>
                <a:hlinkClick r:id="rId4"/>
              </a:rPr>
              <a:t>ACCESS</a:t>
            </a:r>
            <a:endParaRPr lang="en-US" sz="1000" dirty="0">
              <a:latin typeface="Nunito Sans" pitchFamily="2" charset="0"/>
            </a:endParaRPr>
          </a:p>
          <a:p>
            <a:pPr algn="l"/>
            <a:r>
              <a:rPr lang="en-US" sz="1000" b="0" i="0" dirty="0">
                <a:solidFill>
                  <a:srgbClr val="333333"/>
                </a:solidFill>
                <a:effectLst/>
                <a:latin typeface="Nunito Sans" pitchFamily="2" charset="0"/>
              </a:rPr>
              <a:t>To get started, enter either a country, product, case number, HTS number, or commodity.   </a:t>
            </a:r>
          </a:p>
          <a:p>
            <a:pPr algn="l"/>
            <a:r>
              <a:rPr lang="en-US" sz="1000" dirty="0">
                <a:solidFill>
                  <a:schemeClr val="tx1"/>
                </a:solidFill>
                <a:latin typeface="Nunito Sans" pitchFamily="2" charset="0"/>
              </a:rPr>
              <a:t>Example: A-570-106 </a:t>
            </a:r>
            <a:endParaRPr lang="en-US" sz="1000" dirty="0">
              <a:solidFill>
                <a:srgbClr val="333333"/>
              </a:solidFill>
              <a:latin typeface="Nunito Sans" pitchFamily="2" charset="0"/>
            </a:endParaRPr>
          </a:p>
          <a:p>
            <a:pPr algn="l"/>
            <a:endParaRPr lang="en-US" sz="1000" dirty="0">
              <a:latin typeface="Nunito Sans" pitchFamily="2" charset="0"/>
            </a:endParaRPr>
          </a:p>
        </p:txBody>
      </p:sp>
      <p:pic>
        <p:nvPicPr>
          <p:cNvPr id="6" name="Picture 5">
            <a:extLst>
              <a:ext uri="{FF2B5EF4-FFF2-40B4-BE49-F238E27FC236}">
                <a16:creationId xmlns:a16="http://schemas.microsoft.com/office/drawing/2014/main" id="{6953CE09-D117-AAAF-AB9B-D5E81D34618B}"/>
              </a:ext>
            </a:extLst>
          </p:cNvPr>
          <p:cNvPicPr>
            <a:picLocks noChangeAspect="1"/>
          </p:cNvPicPr>
          <p:nvPr/>
        </p:nvPicPr>
        <p:blipFill>
          <a:blip r:embed="rId5"/>
          <a:stretch>
            <a:fillRect/>
          </a:stretch>
        </p:blipFill>
        <p:spPr>
          <a:xfrm>
            <a:off x="741284" y="1871226"/>
            <a:ext cx="6031302" cy="962564"/>
          </a:xfrm>
          <a:prstGeom prst="rect">
            <a:avLst/>
          </a:prstGeom>
        </p:spPr>
      </p:pic>
      <p:pic>
        <p:nvPicPr>
          <p:cNvPr id="10" name="Picture 9">
            <a:extLst>
              <a:ext uri="{FF2B5EF4-FFF2-40B4-BE49-F238E27FC236}">
                <a16:creationId xmlns:a16="http://schemas.microsoft.com/office/drawing/2014/main" id="{48D9E07D-2C4D-6B90-4947-1A4B10D516C2}"/>
              </a:ext>
            </a:extLst>
          </p:cNvPr>
          <p:cNvPicPr>
            <a:picLocks noChangeAspect="1"/>
          </p:cNvPicPr>
          <p:nvPr/>
        </p:nvPicPr>
        <p:blipFill>
          <a:blip r:embed="rId6"/>
          <a:stretch>
            <a:fillRect/>
          </a:stretch>
        </p:blipFill>
        <p:spPr>
          <a:xfrm>
            <a:off x="5299771" y="2898379"/>
            <a:ext cx="3451728" cy="2914312"/>
          </a:xfrm>
          <a:prstGeom prst="rect">
            <a:avLst/>
          </a:prstGeom>
        </p:spPr>
      </p:pic>
      <p:pic>
        <p:nvPicPr>
          <p:cNvPr id="12" name="Picture 11">
            <a:extLst>
              <a:ext uri="{FF2B5EF4-FFF2-40B4-BE49-F238E27FC236}">
                <a16:creationId xmlns:a16="http://schemas.microsoft.com/office/drawing/2014/main" id="{C3B40B46-D379-0E1E-D690-D09BC7BA77A8}"/>
              </a:ext>
            </a:extLst>
          </p:cNvPr>
          <p:cNvPicPr>
            <a:picLocks noChangeAspect="1"/>
          </p:cNvPicPr>
          <p:nvPr/>
        </p:nvPicPr>
        <p:blipFill>
          <a:blip r:embed="rId7"/>
          <a:stretch>
            <a:fillRect/>
          </a:stretch>
        </p:blipFill>
        <p:spPr>
          <a:xfrm>
            <a:off x="741284" y="2874040"/>
            <a:ext cx="3983116" cy="2580168"/>
          </a:xfrm>
          <a:prstGeom prst="rect">
            <a:avLst/>
          </a:prstGeom>
        </p:spPr>
      </p:pic>
      <p:sp>
        <p:nvSpPr>
          <p:cNvPr id="13" name="TextBox 12">
            <a:extLst>
              <a:ext uri="{FF2B5EF4-FFF2-40B4-BE49-F238E27FC236}">
                <a16:creationId xmlns:a16="http://schemas.microsoft.com/office/drawing/2014/main" id="{EBA7BE28-9334-B2D9-AE8A-6C8287E9000D}"/>
              </a:ext>
            </a:extLst>
          </p:cNvPr>
          <p:cNvSpPr txBox="1"/>
          <p:nvPr/>
        </p:nvSpPr>
        <p:spPr>
          <a:xfrm>
            <a:off x="497732" y="5454208"/>
            <a:ext cx="5369668" cy="400110"/>
          </a:xfrm>
          <a:prstGeom prst="rect">
            <a:avLst/>
          </a:prstGeom>
          <a:noFill/>
        </p:spPr>
        <p:txBody>
          <a:bodyPr wrap="square" rtlCol="0">
            <a:spAutoFit/>
          </a:bodyPr>
          <a:lstStyle/>
          <a:p>
            <a:r>
              <a:rPr lang="en-US" sz="1000" b="1" dirty="0">
                <a:latin typeface="Nunito Sans" pitchFamily="2" charset="0"/>
              </a:rPr>
              <a:t>Select the case, and it will then open the next screen.  The full scope can be read by clicking on the “Show more” under the “Scope of the Order” --------------------------</a:t>
            </a:r>
            <a:r>
              <a:rPr lang="en-US" sz="1000" b="1" dirty="0">
                <a:latin typeface="Nunito Sans" pitchFamily="2" charset="0"/>
                <a:sym typeface="Wingdings" panose="05000000000000000000" pitchFamily="2" charset="2"/>
              </a:rPr>
              <a:t></a:t>
            </a:r>
            <a:endParaRPr lang="en-US" sz="1000" b="1" dirty="0">
              <a:latin typeface="Nunito Sans" pitchFamily="2" charset="0"/>
            </a:endParaRPr>
          </a:p>
        </p:txBody>
      </p:sp>
    </p:spTree>
    <p:extLst>
      <p:ext uri="{BB962C8B-B14F-4D97-AF65-F5344CB8AC3E}">
        <p14:creationId xmlns:p14="http://schemas.microsoft.com/office/powerpoint/2010/main" val="263132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85799" y="228600"/>
            <a:ext cx="7772400" cy="1470025"/>
          </a:xfrm>
        </p:spPr>
        <p:txBody>
          <a:bodyPr>
            <a:normAutofit/>
          </a:bodyPr>
          <a:lstStyle/>
          <a:p>
            <a:r>
              <a:rPr lang="en-US" sz="4000" dirty="0">
                <a:latin typeface="Nunito Sans" pitchFamily="2" charset="0"/>
              </a:rPr>
              <a:t>Locating AD CVD Case Scopes 	</a:t>
            </a:r>
          </a:p>
        </p:txBody>
      </p:sp>
      <p:sp>
        <p:nvSpPr>
          <p:cNvPr id="3" name="Subtitle 2"/>
          <p:cNvSpPr>
            <a:spLocks noGrp="1"/>
          </p:cNvSpPr>
          <p:nvPr>
            <p:ph type="subTitle" idx="1"/>
          </p:nvPr>
        </p:nvSpPr>
        <p:spPr>
          <a:xfrm>
            <a:off x="1371599" y="2147358"/>
            <a:ext cx="6400800" cy="1752600"/>
          </a:xfrm>
        </p:spPr>
        <p:txBody>
          <a:bodyPr/>
          <a:lstStyle/>
          <a:p>
            <a:r>
              <a:rPr lang="en-US" dirty="0">
                <a:latin typeface="Nunito Sans" pitchFamily="2" charset="0"/>
              </a:rPr>
              <a:t> </a:t>
            </a:r>
          </a:p>
        </p:txBody>
      </p:sp>
      <p:sp>
        <p:nvSpPr>
          <p:cNvPr id="5" name="TextBox 4">
            <a:extLst>
              <a:ext uri="{FF2B5EF4-FFF2-40B4-BE49-F238E27FC236}">
                <a16:creationId xmlns:a16="http://schemas.microsoft.com/office/drawing/2014/main" id="{512E0FAD-F59A-99FC-69CF-D3A1E6D2787E}"/>
              </a:ext>
            </a:extLst>
          </p:cNvPr>
          <p:cNvSpPr txBox="1"/>
          <p:nvPr/>
        </p:nvSpPr>
        <p:spPr>
          <a:xfrm>
            <a:off x="800099" y="1524000"/>
            <a:ext cx="7543800" cy="1908215"/>
          </a:xfrm>
          <a:prstGeom prst="rect">
            <a:avLst/>
          </a:prstGeom>
          <a:noFill/>
        </p:spPr>
        <p:txBody>
          <a:bodyPr wrap="square" rtlCol="0">
            <a:spAutoFit/>
          </a:bodyPr>
          <a:lstStyle/>
          <a:p>
            <a:r>
              <a:rPr lang="en-US" sz="1000" b="1" dirty="0">
                <a:solidFill>
                  <a:schemeClr val="tx1"/>
                </a:solidFill>
                <a:latin typeface="Nunito Sans" pitchFamily="2" charset="0"/>
              </a:rPr>
              <a:t>Scenario 1 Continued </a:t>
            </a:r>
            <a:endParaRPr lang="en-US" sz="1000" dirty="0">
              <a:latin typeface="Nunito Sans" pitchFamily="2" charset="0"/>
            </a:endParaRPr>
          </a:p>
          <a:p>
            <a:endParaRPr lang="en-US" sz="1000" dirty="0">
              <a:latin typeface="Nunito Sans" pitchFamily="2" charset="0"/>
            </a:endParaRPr>
          </a:p>
          <a:p>
            <a:r>
              <a:rPr lang="en-US" sz="1000" dirty="0">
                <a:latin typeface="Nunito Sans" pitchFamily="2" charset="0"/>
              </a:rPr>
              <a:t>If the AD CVD Order has not gone to order the Int’l Trade Administration (ITA) will not have the scope on its website.  </a:t>
            </a:r>
          </a:p>
          <a:p>
            <a:endParaRPr lang="en-US" sz="1000" dirty="0">
              <a:latin typeface="Nunito Sans" pitchFamily="2" charset="0"/>
            </a:endParaRPr>
          </a:p>
          <a:p>
            <a:r>
              <a:rPr lang="en-US" sz="1000" dirty="0">
                <a:latin typeface="Nunito Sans" pitchFamily="2" charset="0"/>
              </a:rPr>
              <a:t>The website will only show the case details and its upcoming milestone dates, but no scope will be listed. </a:t>
            </a:r>
          </a:p>
          <a:p>
            <a:endParaRPr lang="en-US" sz="1000" dirty="0">
              <a:latin typeface="Nunito Sans" pitchFamily="2" charset="0"/>
            </a:endParaRPr>
          </a:p>
          <a:p>
            <a:r>
              <a:rPr lang="en-US" sz="1000" dirty="0">
                <a:latin typeface="Nunito Sans" pitchFamily="2" charset="0"/>
              </a:rPr>
              <a:t>Instead under HTS Numbers and Scope of the Order, the website will state: No data is available to display. </a:t>
            </a:r>
          </a:p>
          <a:p>
            <a:endParaRPr lang="en-US" sz="1000" dirty="0">
              <a:latin typeface="Nunito Sans" pitchFamily="2" charset="0"/>
            </a:endParaRPr>
          </a:p>
          <a:p>
            <a:r>
              <a:rPr lang="en-US" sz="1000" dirty="0">
                <a:latin typeface="Nunito Sans" pitchFamily="2" charset="0"/>
              </a:rPr>
              <a:t>When this happens you now need to go to CBP’s AD CVD Application.  This is where CBP posts the notices they receive from the ITA by case.</a:t>
            </a:r>
          </a:p>
          <a:p>
            <a:r>
              <a:rPr lang="en-US" dirty="0">
                <a:latin typeface="Nunito Sans" pitchFamily="2" charset="0"/>
              </a:rPr>
              <a:t>  </a:t>
            </a:r>
          </a:p>
        </p:txBody>
      </p:sp>
    </p:spTree>
    <p:extLst>
      <p:ext uri="{BB962C8B-B14F-4D97-AF65-F5344CB8AC3E}">
        <p14:creationId xmlns:p14="http://schemas.microsoft.com/office/powerpoint/2010/main" val="198228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48CA-8A3D-396F-3D2A-1E91C88FBBC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636CA20-DC1A-DA9B-EA7D-F482340B6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42"/>
            <a:ext cx="9135901" cy="6858000"/>
          </a:xfrm>
          <a:prstGeom prst="rect">
            <a:avLst/>
          </a:prstGeom>
        </p:spPr>
      </p:pic>
      <p:sp>
        <p:nvSpPr>
          <p:cNvPr id="2" name="Title 1">
            <a:extLst>
              <a:ext uri="{FF2B5EF4-FFF2-40B4-BE49-F238E27FC236}">
                <a16:creationId xmlns:a16="http://schemas.microsoft.com/office/drawing/2014/main" id="{B49BEFB2-668E-D3FD-1CA4-8E53622935D9}"/>
              </a:ext>
            </a:extLst>
          </p:cNvPr>
          <p:cNvSpPr>
            <a:spLocks noGrp="1"/>
          </p:cNvSpPr>
          <p:nvPr>
            <p:ph type="ctrTitle"/>
          </p:nvPr>
        </p:nvSpPr>
        <p:spPr>
          <a:xfrm>
            <a:off x="685799" y="228600"/>
            <a:ext cx="7772400" cy="1470025"/>
          </a:xfrm>
        </p:spPr>
        <p:txBody>
          <a:bodyPr>
            <a:normAutofit/>
          </a:bodyPr>
          <a:lstStyle/>
          <a:p>
            <a:r>
              <a:rPr lang="en-US" sz="4000" dirty="0"/>
              <a:t>Locating AD CVD Case Scopes 	</a:t>
            </a:r>
            <a:endParaRPr lang="en-US" sz="4000" dirty="0">
              <a:latin typeface="Nunito Sans" pitchFamily="2" charset="0"/>
            </a:endParaRPr>
          </a:p>
        </p:txBody>
      </p:sp>
      <p:sp>
        <p:nvSpPr>
          <p:cNvPr id="3" name="Subtitle 2">
            <a:extLst>
              <a:ext uri="{FF2B5EF4-FFF2-40B4-BE49-F238E27FC236}">
                <a16:creationId xmlns:a16="http://schemas.microsoft.com/office/drawing/2014/main" id="{CD60C7DE-75B3-FF7C-F913-DD61FB7BBB7A}"/>
              </a:ext>
            </a:extLst>
          </p:cNvPr>
          <p:cNvSpPr>
            <a:spLocks noGrp="1"/>
          </p:cNvSpPr>
          <p:nvPr>
            <p:ph type="subTitle" idx="1"/>
          </p:nvPr>
        </p:nvSpPr>
        <p:spPr>
          <a:xfrm>
            <a:off x="649856" y="1349974"/>
            <a:ext cx="7391402" cy="1143000"/>
          </a:xfrm>
        </p:spPr>
        <p:txBody>
          <a:bodyPr>
            <a:normAutofit/>
          </a:bodyPr>
          <a:lstStyle/>
          <a:p>
            <a:pPr algn="l"/>
            <a:r>
              <a:rPr lang="en-US" sz="1000" b="1" dirty="0">
                <a:solidFill>
                  <a:schemeClr val="tx1"/>
                </a:solidFill>
                <a:latin typeface="Nunito Sans" pitchFamily="2" charset="0"/>
              </a:rPr>
              <a:t>Scenario 2 </a:t>
            </a:r>
          </a:p>
          <a:p>
            <a:pPr algn="l"/>
            <a:r>
              <a:rPr lang="en-US" sz="1000" b="1" dirty="0">
                <a:solidFill>
                  <a:schemeClr val="tx1"/>
                </a:solidFill>
                <a:latin typeface="Nunito Sans" pitchFamily="2" charset="0"/>
              </a:rPr>
              <a:t>From </a:t>
            </a:r>
            <a:r>
              <a:rPr lang="en-US" sz="1000" dirty="0">
                <a:latin typeface="Nunito Sans" pitchFamily="2" charset="0"/>
                <a:hlinkClick r:id="rId4"/>
              </a:rPr>
              <a:t>ACE | AD-CVD application</a:t>
            </a:r>
            <a:endParaRPr lang="en-US" sz="1000" dirty="0">
              <a:latin typeface="Nunito Sans" pitchFamily="2" charset="0"/>
            </a:endParaRPr>
          </a:p>
          <a:p>
            <a:pPr marL="171450" indent="-171450" algn="l">
              <a:buFont typeface="Arial" panose="020B0604020202020204" pitchFamily="34" charset="0"/>
              <a:buChar char="•"/>
            </a:pPr>
            <a:r>
              <a:rPr lang="en-US" sz="1000" b="0" i="0" dirty="0">
                <a:solidFill>
                  <a:srgbClr val="333333"/>
                </a:solidFill>
                <a:effectLst/>
                <a:latin typeface="Nunito Sans" pitchFamily="2" charset="0"/>
              </a:rPr>
              <a:t>To get started, enter the case number in the search bar.  Example: A-570-106</a:t>
            </a:r>
          </a:p>
          <a:p>
            <a:pPr marL="171450" indent="-171450" algn="l">
              <a:buFont typeface="Arial" panose="020B0604020202020204" pitchFamily="34" charset="0"/>
              <a:buChar char="•"/>
            </a:pPr>
            <a:r>
              <a:rPr lang="en-US" sz="1000" dirty="0">
                <a:solidFill>
                  <a:srgbClr val="333333"/>
                </a:solidFill>
                <a:latin typeface="Nunito Sans" pitchFamily="2" charset="0"/>
              </a:rPr>
              <a:t>Then sort by the “Message Date” so the newest messages are on top. </a:t>
            </a:r>
          </a:p>
          <a:p>
            <a:pPr marL="171450" indent="-171450" algn="l">
              <a:buFont typeface="Arial" panose="020B0604020202020204" pitchFamily="34" charset="0"/>
              <a:buChar char="•"/>
            </a:pPr>
            <a:r>
              <a:rPr lang="en-US" sz="1000" dirty="0">
                <a:solidFill>
                  <a:srgbClr val="333333"/>
                </a:solidFill>
                <a:latin typeface="Nunito Sans" pitchFamily="2" charset="0"/>
              </a:rPr>
              <a:t>Look for the newest CD-Cash Deposit under the type, then click on the Message # hyperlink</a:t>
            </a:r>
            <a:endParaRPr lang="en-US" sz="1000" dirty="0">
              <a:latin typeface="Nunito Sans" pitchFamily="2" charset="0"/>
            </a:endParaRPr>
          </a:p>
        </p:txBody>
      </p:sp>
      <p:pic>
        <p:nvPicPr>
          <p:cNvPr id="7" name="Picture 6">
            <a:extLst>
              <a:ext uri="{FF2B5EF4-FFF2-40B4-BE49-F238E27FC236}">
                <a16:creationId xmlns:a16="http://schemas.microsoft.com/office/drawing/2014/main" id="{D203E969-1B86-E359-7F58-A70CBE50E833}"/>
              </a:ext>
            </a:extLst>
          </p:cNvPr>
          <p:cNvPicPr>
            <a:picLocks noChangeAspect="1"/>
          </p:cNvPicPr>
          <p:nvPr/>
        </p:nvPicPr>
        <p:blipFill>
          <a:blip r:embed="rId5"/>
          <a:stretch>
            <a:fillRect/>
          </a:stretch>
        </p:blipFill>
        <p:spPr>
          <a:xfrm>
            <a:off x="838200" y="2362200"/>
            <a:ext cx="6553200" cy="3168542"/>
          </a:xfrm>
          <a:prstGeom prst="rect">
            <a:avLst/>
          </a:prstGeom>
        </p:spPr>
      </p:pic>
    </p:spTree>
    <p:extLst>
      <p:ext uri="{BB962C8B-B14F-4D97-AF65-F5344CB8AC3E}">
        <p14:creationId xmlns:p14="http://schemas.microsoft.com/office/powerpoint/2010/main" val="345089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9E65F-9341-473B-A86C-246749DF4DB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51FA80-9B4B-145A-7707-61D261E22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1"/>
            <a:ext cx="9135901" cy="6858000"/>
          </a:xfrm>
          <a:prstGeom prst="rect">
            <a:avLst/>
          </a:prstGeom>
        </p:spPr>
      </p:pic>
      <p:sp>
        <p:nvSpPr>
          <p:cNvPr id="2" name="Title 1">
            <a:extLst>
              <a:ext uri="{FF2B5EF4-FFF2-40B4-BE49-F238E27FC236}">
                <a16:creationId xmlns:a16="http://schemas.microsoft.com/office/drawing/2014/main" id="{25E8461E-9DEE-EF93-0424-320541B51626}"/>
              </a:ext>
            </a:extLst>
          </p:cNvPr>
          <p:cNvSpPr>
            <a:spLocks noGrp="1"/>
          </p:cNvSpPr>
          <p:nvPr>
            <p:ph type="ctrTitle"/>
          </p:nvPr>
        </p:nvSpPr>
        <p:spPr>
          <a:xfrm>
            <a:off x="685799" y="228600"/>
            <a:ext cx="7772400" cy="1470025"/>
          </a:xfrm>
        </p:spPr>
        <p:txBody>
          <a:bodyPr>
            <a:normAutofit/>
          </a:bodyPr>
          <a:lstStyle/>
          <a:p>
            <a:r>
              <a:rPr lang="en-US" sz="4000" dirty="0"/>
              <a:t>Locating AD CVD Case Scopes 	</a:t>
            </a:r>
            <a:endParaRPr lang="en-US" sz="4000" dirty="0">
              <a:latin typeface="Nunito Sans" pitchFamily="2" charset="0"/>
            </a:endParaRPr>
          </a:p>
        </p:txBody>
      </p:sp>
      <p:sp>
        <p:nvSpPr>
          <p:cNvPr id="3" name="Subtitle 2">
            <a:extLst>
              <a:ext uri="{FF2B5EF4-FFF2-40B4-BE49-F238E27FC236}">
                <a16:creationId xmlns:a16="http://schemas.microsoft.com/office/drawing/2014/main" id="{AF03BAFB-2AD0-CB22-32DB-583BDE6B055F}"/>
              </a:ext>
            </a:extLst>
          </p:cNvPr>
          <p:cNvSpPr>
            <a:spLocks noGrp="1"/>
          </p:cNvSpPr>
          <p:nvPr>
            <p:ph type="subTitle" idx="1"/>
          </p:nvPr>
        </p:nvSpPr>
        <p:spPr>
          <a:xfrm>
            <a:off x="609600" y="1447800"/>
            <a:ext cx="7391402" cy="1143000"/>
          </a:xfrm>
        </p:spPr>
        <p:txBody>
          <a:bodyPr>
            <a:normAutofit/>
          </a:bodyPr>
          <a:lstStyle/>
          <a:p>
            <a:pPr algn="l"/>
            <a:r>
              <a:rPr lang="en-US" sz="1000" b="1" dirty="0">
                <a:solidFill>
                  <a:srgbClr val="333333"/>
                </a:solidFill>
                <a:latin typeface="Nunito Sans" pitchFamily="2" charset="0"/>
              </a:rPr>
              <a:t>Scenario 2 Continued </a:t>
            </a:r>
          </a:p>
          <a:p>
            <a:pPr marL="171450" indent="-171450" algn="l">
              <a:buFont typeface="Arial" panose="020B0604020202020204" pitchFamily="34" charset="0"/>
              <a:buChar char="•"/>
            </a:pPr>
            <a:endParaRPr lang="en-US" sz="1000" dirty="0">
              <a:solidFill>
                <a:srgbClr val="333333"/>
              </a:solidFill>
              <a:latin typeface="Nunito Sans" pitchFamily="2" charset="0"/>
            </a:endParaRPr>
          </a:p>
          <a:p>
            <a:pPr marL="171450" indent="-171450" algn="l">
              <a:buFont typeface="Arial" panose="020B0604020202020204" pitchFamily="34" charset="0"/>
              <a:buChar char="•"/>
            </a:pPr>
            <a:r>
              <a:rPr lang="en-US" sz="1000" dirty="0">
                <a:solidFill>
                  <a:srgbClr val="333333"/>
                </a:solidFill>
                <a:latin typeface="Nunito Sans" pitchFamily="2" charset="0"/>
              </a:rPr>
              <a:t>Scroll down to the “Message Body” and read the scope.  You also have the option of viewing the scope in a PDF document. </a:t>
            </a:r>
            <a:endParaRPr lang="en-US" sz="1000" dirty="0">
              <a:latin typeface="Nunito Sans" pitchFamily="2" charset="0"/>
            </a:endParaRPr>
          </a:p>
        </p:txBody>
      </p:sp>
      <p:pic>
        <p:nvPicPr>
          <p:cNvPr id="6" name="Picture 5">
            <a:extLst>
              <a:ext uri="{FF2B5EF4-FFF2-40B4-BE49-F238E27FC236}">
                <a16:creationId xmlns:a16="http://schemas.microsoft.com/office/drawing/2014/main" id="{2B807DDD-A68F-BEA7-2DE0-2B3CEEC495E7}"/>
              </a:ext>
            </a:extLst>
          </p:cNvPr>
          <p:cNvPicPr>
            <a:picLocks noChangeAspect="1"/>
          </p:cNvPicPr>
          <p:nvPr/>
        </p:nvPicPr>
        <p:blipFill>
          <a:blip r:embed="rId4"/>
          <a:stretch>
            <a:fillRect/>
          </a:stretch>
        </p:blipFill>
        <p:spPr>
          <a:xfrm>
            <a:off x="815969" y="2286000"/>
            <a:ext cx="6978664" cy="2773523"/>
          </a:xfrm>
          <a:prstGeom prst="rect">
            <a:avLst/>
          </a:prstGeom>
        </p:spPr>
      </p:pic>
    </p:spTree>
    <p:extLst>
      <p:ext uri="{BB962C8B-B14F-4D97-AF65-F5344CB8AC3E}">
        <p14:creationId xmlns:p14="http://schemas.microsoft.com/office/powerpoint/2010/main" val="290438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p:cNvSpPr>
            <a:spLocks noGrp="1"/>
          </p:cNvSpPr>
          <p:nvPr>
            <p:ph type="ctrTitle"/>
          </p:nvPr>
        </p:nvSpPr>
        <p:spPr>
          <a:xfrm>
            <a:off x="681750" y="2057400"/>
            <a:ext cx="7772400" cy="2133600"/>
          </a:xfrm>
        </p:spPr>
        <p:txBody>
          <a:bodyPr>
            <a:noAutofit/>
          </a:bodyPr>
          <a:lstStyle/>
          <a:p>
            <a:pPr algn="l"/>
            <a:r>
              <a:rPr lang="en-US" sz="1800" b="0" i="0" dirty="0">
                <a:solidFill>
                  <a:srgbClr val="313131"/>
                </a:solidFill>
                <a:effectLst/>
                <a:latin typeface="Roboto" panose="02000000000000000000" pitchFamily="2" charset="0"/>
              </a:rPr>
              <a:t>For customs brokers, mastering the distinctions between an AD/CVD non-reimbursement certificate and an AD/CVD certification is essential. Identifying which entries require AD/CVD certification and understanding the specific certification requirements are key aspects of compliance. This session will provide an overview of the AD/CVD certification process, detailing the necessary steps and criteria to ensure compliance, helping brokers navigate the complexities of AD/CVD orders without getting lost</a:t>
            </a:r>
            <a:r>
              <a:rPr lang="en-US" sz="1600" b="0" i="0" dirty="0">
                <a:solidFill>
                  <a:srgbClr val="313131"/>
                </a:solidFill>
                <a:effectLst/>
                <a:latin typeface="Roboto" panose="02000000000000000000" pitchFamily="2" charset="0"/>
              </a:rPr>
              <a:t>.</a:t>
            </a:r>
            <a:endParaRPr lang="en-US" sz="1600" dirty="0"/>
          </a:p>
        </p:txBody>
      </p:sp>
    </p:spTree>
    <p:extLst>
      <p:ext uri="{BB962C8B-B14F-4D97-AF65-F5344CB8AC3E}">
        <p14:creationId xmlns:p14="http://schemas.microsoft.com/office/powerpoint/2010/main" val="165638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D5E97-7902-2E94-D5B4-62E6F9A4EB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1E64E6-1BD9-3C35-CEED-C76F2291C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a:extLst>
              <a:ext uri="{FF2B5EF4-FFF2-40B4-BE49-F238E27FC236}">
                <a16:creationId xmlns:a16="http://schemas.microsoft.com/office/drawing/2014/main" id="{6D6DE66A-3245-02EC-6D79-BC14E5ECFDA8}"/>
              </a:ext>
            </a:extLst>
          </p:cNvPr>
          <p:cNvSpPr>
            <a:spLocks noGrp="1"/>
          </p:cNvSpPr>
          <p:nvPr>
            <p:ph type="ctrTitle"/>
          </p:nvPr>
        </p:nvSpPr>
        <p:spPr>
          <a:xfrm>
            <a:off x="685799" y="228600"/>
            <a:ext cx="7772400" cy="1470025"/>
          </a:xfrm>
        </p:spPr>
        <p:txBody>
          <a:bodyPr>
            <a:normAutofit/>
          </a:bodyPr>
          <a:lstStyle/>
          <a:p>
            <a:r>
              <a:rPr lang="en-US" sz="4000" dirty="0"/>
              <a:t>Locating AD CVD Case Scopes 	</a:t>
            </a:r>
            <a:endParaRPr lang="en-US" sz="4000" dirty="0">
              <a:latin typeface="Nunito Sans" pitchFamily="2" charset="0"/>
            </a:endParaRPr>
          </a:p>
        </p:txBody>
      </p:sp>
      <p:sp>
        <p:nvSpPr>
          <p:cNvPr id="3" name="Subtitle 2">
            <a:extLst>
              <a:ext uri="{FF2B5EF4-FFF2-40B4-BE49-F238E27FC236}">
                <a16:creationId xmlns:a16="http://schemas.microsoft.com/office/drawing/2014/main" id="{53AEDA4A-9C37-B901-2331-6FC98363C08A}"/>
              </a:ext>
            </a:extLst>
          </p:cNvPr>
          <p:cNvSpPr>
            <a:spLocks noGrp="1"/>
          </p:cNvSpPr>
          <p:nvPr>
            <p:ph type="subTitle" idx="1"/>
          </p:nvPr>
        </p:nvSpPr>
        <p:spPr>
          <a:xfrm>
            <a:off x="609600" y="1447800"/>
            <a:ext cx="7391402" cy="1524000"/>
          </a:xfrm>
        </p:spPr>
        <p:txBody>
          <a:bodyPr>
            <a:normAutofit/>
          </a:bodyPr>
          <a:lstStyle/>
          <a:p>
            <a:pPr algn="l"/>
            <a:r>
              <a:rPr lang="en-US" sz="1000" b="1" dirty="0">
                <a:solidFill>
                  <a:srgbClr val="333333"/>
                </a:solidFill>
                <a:latin typeface="Nunito Sans" pitchFamily="2" charset="0"/>
              </a:rPr>
              <a:t>Scenario 3 </a:t>
            </a:r>
          </a:p>
          <a:p>
            <a:pPr algn="l"/>
            <a:endParaRPr lang="en-US" sz="1000" dirty="0">
              <a:solidFill>
                <a:srgbClr val="333333"/>
              </a:solidFill>
              <a:latin typeface="Nunito Sans" pitchFamily="2" charset="0"/>
            </a:endParaRPr>
          </a:p>
          <a:p>
            <a:pPr algn="l"/>
            <a:r>
              <a:rPr lang="en-US" sz="1000" dirty="0">
                <a:solidFill>
                  <a:srgbClr val="333333"/>
                </a:solidFill>
                <a:latin typeface="Nunito Sans" pitchFamily="2" charset="0"/>
              </a:rPr>
              <a:t>If the case scope is still not identifiable under ACCESS or the CBP’s AD/CVD Application, then you are most likely dealing with a Third Country Case and will need to track down the parent principal case as that is the scope that will apply. </a:t>
            </a:r>
          </a:p>
          <a:p>
            <a:pPr algn="l"/>
            <a:endParaRPr lang="en-US" sz="1000" dirty="0">
              <a:solidFill>
                <a:srgbClr val="333333"/>
              </a:solidFill>
              <a:latin typeface="Nunito Sans" pitchFamily="2" charset="0"/>
            </a:endParaRPr>
          </a:p>
          <a:p>
            <a:pPr algn="l"/>
            <a:r>
              <a:rPr lang="en-US" sz="1000" b="1" dirty="0">
                <a:solidFill>
                  <a:srgbClr val="333333"/>
                </a:solidFill>
                <a:latin typeface="Nunito Sans" pitchFamily="2" charset="0"/>
              </a:rPr>
              <a:t>From the ACE Portal</a:t>
            </a:r>
            <a:r>
              <a:rPr lang="en-US" sz="1000" dirty="0">
                <a:solidFill>
                  <a:srgbClr val="333333"/>
                </a:solidFill>
                <a:latin typeface="Nunito Sans" pitchFamily="2" charset="0"/>
              </a:rPr>
              <a:t>: </a:t>
            </a:r>
            <a:r>
              <a:rPr lang="en-US" sz="1000" dirty="0">
                <a:latin typeface="Nunito Sans" pitchFamily="2" charset="0"/>
                <a:hlinkClick r:id="rId4"/>
              </a:rPr>
              <a:t>Login</a:t>
            </a:r>
            <a:endParaRPr lang="en-US" sz="1000" dirty="0">
              <a:latin typeface="Nunito Sans" pitchFamily="2" charset="0"/>
            </a:endParaRPr>
          </a:p>
          <a:p>
            <a:pPr marL="171450" indent="-171450" algn="l">
              <a:buFont typeface="Arial" panose="020B0604020202020204" pitchFamily="34" charset="0"/>
              <a:buChar char="•"/>
            </a:pPr>
            <a:r>
              <a:rPr lang="en-US" sz="1000" dirty="0">
                <a:solidFill>
                  <a:schemeClr val="tx1"/>
                </a:solidFill>
                <a:latin typeface="Nunito Sans" pitchFamily="2" charset="0"/>
              </a:rPr>
              <a:t>Log in </a:t>
            </a:r>
          </a:p>
          <a:p>
            <a:pPr marL="171450" indent="-171450" algn="l">
              <a:buFont typeface="Arial" panose="020B0604020202020204" pitchFamily="34" charset="0"/>
              <a:buChar char="•"/>
            </a:pPr>
            <a:r>
              <a:rPr lang="en-US" sz="1000" dirty="0">
                <a:solidFill>
                  <a:schemeClr val="tx1"/>
                </a:solidFill>
                <a:latin typeface="Nunito Sans" pitchFamily="2" charset="0"/>
              </a:rPr>
              <a:t>Go to “References”, then click on “AD/CVD” </a:t>
            </a: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p:txBody>
      </p:sp>
      <p:pic>
        <p:nvPicPr>
          <p:cNvPr id="5" name="Picture 4">
            <a:extLst>
              <a:ext uri="{FF2B5EF4-FFF2-40B4-BE49-F238E27FC236}">
                <a16:creationId xmlns:a16="http://schemas.microsoft.com/office/drawing/2014/main" id="{1E7B7F05-4E7F-C958-4947-CC0F3B627ED4}"/>
              </a:ext>
            </a:extLst>
          </p:cNvPr>
          <p:cNvPicPr>
            <a:picLocks noChangeAspect="1"/>
          </p:cNvPicPr>
          <p:nvPr/>
        </p:nvPicPr>
        <p:blipFill>
          <a:blip r:embed="rId5"/>
          <a:stretch>
            <a:fillRect/>
          </a:stretch>
        </p:blipFill>
        <p:spPr>
          <a:xfrm>
            <a:off x="624191" y="3194499"/>
            <a:ext cx="3273829" cy="1383403"/>
          </a:xfrm>
          <a:prstGeom prst="rect">
            <a:avLst/>
          </a:prstGeom>
        </p:spPr>
      </p:pic>
      <p:pic>
        <p:nvPicPr>
          <p:cNvPr id="6" name="Picture 5">
            <a:extLst>
              <a:ext uri="{FF2B5EF4-FFF2-40B4-BE49-F238E27FC236}">
                <a16:creationId xmlns:a16="http://schemas.microsoft.com/office/drawing/2014/main" id="{C9330A2E-B48A-3C2C-6FFC-11C60171CCD4}"/>
              </a:ext>
            </a:extLst>
          </p:cNvPr>
          <p:cNvPicPr>
            <a:picLocks noChangeAspect="1"/>
          </p:cNvPicPr>
          <p:nvPr/>
        </p:nvPicPr>
        <p:blipFill>
          <a:blip r:embed="rId6"/>
          <a:stretch>
            <a:fillRect/>
          </a:stretch>
        </p:blipFill>
        <p:spPr>
          <a:xfrm>
            <a:off x="4027933" y="3194499"/>
            <a:ext cx="4496058" cy="1383403"/>
          </a:xfrm>
          <a:prstGeom prst="rect">
            <a:avLst/>
          </a:prstGeom>
        </p:spPr>
      </p:pic>
    </p:spTree>
    <p:extLst>
      <p:ext uri="{BB962C8B-B14F-4D97-AF65-F5344CB8AC3E}">
        <p14:creationId xmlns:p14="http://schemas.microsoft.com/office/powerpoint/2010/main" val="31725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4BED-FC8B-CCDA-62FB-4019E17B61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D0BDA8-C9D4-2FDA-6F7D-0AE6F0609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1"/>
            <a:ext cx="9135901" cy="6858000"/>
          </a:xfrm>
          <a:prstGeom prst="rect">
            <a:avLst/>
          </a:prstGeom>
        </p:spPr>
      </p:pic>
      <p:sp>
        <p:nvSpPr>
          <p:cNvPr id="2" name="Title 1">
            <a:extLst>
              <a:ext uri="{FF2B5EF4-FFF2-40B4-BE49-F238E27FC236}">
                <a16:creationId xmlns:a16="http://schemas.microsoft.com/office/drawing/2014/main" id="{9CD56D4B-4F3C-9638-AD20-4402965E3014}"/>
              </a:ext>
            </a:extLst>
          </p:cNvPr>
          <p:cNvSpPr>
            <a:spLocks noGrp="1"/>
          </p:cNvSpPr>
          <p:nvPr>
            <p:ph type="ctrTitle"/>
          </p:nvPr>
        </p:nvSpPr>
        <p:spPr>
          <a:xfrm>
            <a:off x="685799" y="228600"/>
            <a:ext cx="7772400" cy="1470025"/>
          </a:xfrm>
        </p:spPr>
        <p:txBody>
          <a:bodyPr>
            <a:normAutofit/>
          </a:bodyPr>
          <a:lstStyle/>
          <a:p>
            <a:r>
              <a:rPr lang="en-US" sz="4000" dirty="0"/>
              <a:t>Locating AD CVD Case Scopes 	</a:t>
            </a:r>
            <a:endParaRPr lang="en-US" sz="4000" dirty="0">
              <a:latin typeface="Nunito Sans" pitchFamily="2" charset="0"/>
            </a:endParaRPr>
          </a:p>
        </p:txBody>
      </p:sp>
      <p:sp>
        <p:nvSpPr>
          <p:cNvPr id="3" name="Subtitle 2">
            <a:extLst>
              <a:ext uri="{FF2B5EF4-FFF2-40B4-BE49-F238E27FC236}">
                <a16:creationId xmlns:a16="http://schemas.microsoft.com/office/drawing/2014/main" id="{0513F888-0FAC-81DC-62CC-0F6F28236032}"/>
              </a:ext>
            </a:extLst>
          </p:cNvPr>
          <p:cNvSpPr>
            <a:spLocks noGrp="1"/>
          </p:cNvSpPr>
          <p:nvPr>
            <p:ph type="subTitle" idx="1"/>
          </p:nvPr>
        </p:nvSpPr>
        <p:spPr>
          <a:xfrm>
            <a:off x="609600" y="1447800"/>
            <a:ext cx="7391402" cy="1066800"/>
          </a:xfrm>
        </p:spPr>
        <p:txBody>
          <a:bodyPr>
            <a:normAutofit/>
          </a:bodyPr>
          <a:lstStyle/>
          <a:p>
            <a:pPr algn="l"/>
            <a:r>
              <a:rPr lang="en-US" sz="1000" b="1" dirty="0">
                <a:solidFill>
                  <a:srgbClr val="333333"/>
                </a:solidFill>
                <a:latin typeface="Nunito Sans" pitchFamily="2" charset="0"/>
              </a:rPr>
              <a:t>Scenario 3 </a:t>
            </a:r>
          </a:p>
          <a:p>
            <a:pPr algn="l"/>
            <a:endParaRPr lang="en-US" sz="1000" dirty="0">
              <a:solidFill>
                <a:srgbClr val="333333"/>
              </a:solidFill>
              <a:latin typeface="Nunito Sans" pitchFamily="2" charset="0"/>
            </a:endParaRPr>
          </a:p>
          <a:p>
            <a:pPr marL="171450" indent="-171450" algn="l">
              <a:buFont typeface="Arial" panose="020B0604020202020204" pitchFamily="34" charset="0"/>
              <a:buChar char="•"/>
            </a:pPr>
            <a:r>
              <a:rPr lang="en-US" sz="1000" dirty="0">
                <a:solidFill>
                  <a:schemeClr val="tx1"/>
                </a:solidFill>
                <a:latin typeface="Nunito Sans" pitchFamily="2" charset="0"/>
              </a:rPr>
              <a:t>In the search bar, enter the AD/CVD Case  </a:t>
            </a:r>
          </a:p>
          <a:p>
            <a:pPr marL="171450" indent="-171450" algn="l">
              <a:buFont typeface="Arial" panose="020B0604020202020204" pitchFamily="34" charset="0"/>
              <a:buChar char="•"/>
            </a:pPr>
            <a:r>
              <a:rPr lang="en-US" sz="1000" dirty="0">
                <a:solidFill>
                  <a:schemeClr val="tx1"/>
                </a:solidFill>
                <a:latin typeface="Nunito Sans" pitchFamily="2" charset="0"/>
              </a:rPr>
              <a:t>In the Case Search Results you can see that it is a Third Country Case by symbol “T” under “Indicators” </a:t>
            </a: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a:p>
            <a:pPr marL="171450" indent="-171450" algn="l">
              <a:buFont typeface="Arial" panose="020B0604020202020204" pitchFamily="34" charset="0"/>
              <a:buChar char="•"/>
            </a:pPr>
            <a:endParaRPr lang="en-US" sz="1000" dirty="0">
              <a:solidFill>
                <a:schemeClr val="tx1"/>
              </a:solidFill>
              <a:latin typeface="Nunito Sans" pitchFamily="2" charset="0"/>
            </a:endParaRPr>
          </a:p>
        </p:txBody>
      </p:sp>
      <p:pic>
        <p:nvPicPr>
          <p:cNvPr id="6" name="Picture 5">
            <a:extLst>
              <a:ext uri="{FF2B5EF4-FFF2-40B4-BE49-F238E27FC236}">
                <a16:creationId xmlns:a16="http://schemas.microsoft.com/office/drawing/2014/main" id="{054BF414-C152-156F-3BBE-0D9BE723203A}"/>
              </a:ext>
            </a:extLst>
          </p:cNvPr>
          <p:cNvPicPr>
            <a:picLocks noChangeAspect="1"/>
          </p:cNvPicPr>
          <p:nvPr/>
        </p:nvPicPr>
        <p:blipFill>
          <a:blip r:embed="rId4"/>
          <a:stretch>
            <a:fillRect/>
          </a:stretch>
        </p:blipFill>
        <p:spPr>
          <a:xfrm>
            <a:off x="914400" y="2590800"/>
            <a:ext cx="5944115" cy="2353260"/>
          </a:xfrm>
          <a:prstGeom prst="rect">
            <a:avLst/>
          </a:prstGeom>
        </p:spPr>
      </p:pic>
    </p:spTree>
    <p:extLst>
      <p:ext uri="{BB962C8B-B14F-4D97-AF65-F5344CB8AC3E}">
        <p14:creationId xmlns:p14="http://schemas.microsoft.com/office/powerpoint/2010/main" val="3627975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FC94-8EC3-8D70-D362-779CA24A574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65D70CD-574D-95B8-FC85-1E7D2720D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1"/>
            <a:ext cx="9135901" cy="6858000"/>
          </a:xfrm>
          <a:prstGeom prst="rect">
            <a:avLst/>
          </a:prstGeom>
        </p:spPr>
      </p:pic>
      <p:sp>
        <p:nvSpPr>
          <p:cNvPr id="2" name="Title 1">
            <a:extLst>
              <a:ext uri="{FF2B5EF4-FFF2-40B4-BE49-F238E27FC236}">
                <a16:creationId xmlns:a16="http://schemas.microsoft.com/office/drawing/2014/main" id="{AAF77679-BA4A-71C7-91AF-910B2294E090}"/>
              </a:ext>
            </a:extLst>
          </p:cNvPr>
          <p:cNvSpPr>
            <a:spLocks noGrp="1"/>
          </p:cNvSpPr>
          <p:nvPr>
            <p:ph type="ctrTitle"/>
          </p:nvPr>
        </p:nvSpPr>
        <p:spPr>
          <a:xfrm>
            <a:off x="685799" y="228600"/>
            <a:ext cx="7772400" cy="1470025"/>
          </a:xfrm>
        </p:spPr>
        <p:txBody>
          <a:bodyPr>
            <a:normAutofit/>
          </a:bodyPr>
          <a:lstStyle/>
          <a:p>
            <a:r>
              <a:rPr lang="en-US" sz="4000" dirty="0"/>
              <a:t>Locating AD CVD Case Scopes 	</a:t>
            </a:r>
            <a:endParaRPr lang="en-US" sz="4000" dirty="0">
              <a:latin typeface="Nunito Sans" pitchFamily="2" charset="0"/>
            </a:endParaRPr>
          </a:p>
        </p:txBody>
      </p:sp>
      <p:sp>
        <p:nvSpPr>
          <p:cNvPr id="3" name="Subtitle 2">
            <a:extLst>
              <a:ext uri="{FF2B5EF4-FFF2-40B4-BE49-F238E27FC236}">
                <a16:creationId xmlns:a16="http://schemas.microsoft.com/office/drawing/2014/main" id="{6065B1D0-67B0-E342-0144-661F05CEA84D}"/>
              </a:ext>
            </a:extLst>
          </p:cNvPr>
          <p:cNvSpPr>
            <a:spLocks noGrp="1"/>
          </p:cNvSpPr>
          <p:nvPr>
            <p:ph type="subTitle" idx="1"/>
          </p:nvPr>
        </p:nvSpPr>
        <p:spPr>
          <a:xfrm>
            <a:off x="685798" y="1274968"/>
            <a:ext cx="7391402" cy="1066800"/>
          </a:xfrm>
        </p:spPr>
        <p:txBody>
          <a:bodyPr>
            <a:normAutofit/>
          </a:bodyPr>
          <a:lstStyle/>
          <a:p>
            <a:pPr algn="l"/>
            <a:r>
              <a:rPr lang="en-US" sz="1000" b="1" dirty="0">
                <a:solidFill>
                  <a:srgbClr val="333333"/>
                </a:solidFill>
                <a:latin typeface="Nunito Sans" pitchFamily="2" charset="0"/>
              </a:rPr>
              <a:t>Scenario 3 </a:t>
            </a:r>
          </a:p>
          <a:p>
            <a:pPr algn="l"/>
            <a:endParaRPr lang="en-US" sz="1000" dirty="0">
              <a:solidFill>
                <a:srgbClr val="333333"/>
              </a:solidFill>
              <a:latin typeface="Nunito Sans" pitchFamily="2" charset="0"/>
            </a:endParaRPr>
          </a:p>
          <a:p>
            <a:pPr marL="171450" indent="-171450" algn="l">
              <a:buFont typeface="Arial" panose="020B0604020202020204" pitchFamily="34" charset="0"/>
              <a:buChar char="•"/>
            </a:pPr>
            <a:r>
              <a:rPr lang="en-US" sz="1000" dirty="0">
                <a:solidFill>
                  <a:schemeClr val="tx1"/>
                </a:solidFill>
                <a:latin typeface="Nunito Sans" pitchFamily="2" charset="0"/>
              </a:rPr>
              <a:t>By clicking on the top case, you can see the “Parent Principal Case” under the “Details” tab. </a:t>
            </a:r>
          </a:p>
          <a:p>
            <a:pPr marL="171450" indent="-171450" algn="l">
              <a:buFont typeface="Arial" panose="020B0604020202020204" pitchFamily="34" charset="0"/>
              <a:buChar char="•"/>
            </a:pPr>
            <a:r>
              <a:rPr lang="en-US" sz="1000" dirty="0">
                <a:solidFill>
                  <a:schemeClr val="tx1"/>
                </a:solidFill>
                <a:latin typeface="Nunito Sans" pitchFamily="2" charset="0"/>
              </a:rPr>
              <a:t>This is the AD CVD scope that would apply to your product and now you can look up the scope by following the steps under Scenario 1. </a:t>
            </a:r>
          </a:p>
        </p:txBody>
      </p:sp>
      <p:pic>
        <p:nvPicPr>
          <p:cNvPr id="5" name="Picture 4">
            <a:extLst>
              <a:ext uri="{FF2B5EF4-FFF2-40B4-BE49-F238E27FC236}">
                <a16:creationId xmlns:a16="http://schemas.microsoft.com/office/drawing/2014/main" id="{F08BFAC0-5A62-F5C9-AFEF-E295CD76557A}"/>
              </a:ext>
            </a:extLst>
          </p:cNvPr>
          <p:cNvPicPr>
            <a:picLocks noChangeAspect="1"/>
          </p:cNvPicPr>
          <p:nvPr/>
        </p:nvPicPr>
        <p:blipFill>
          <a:blip r:embed="rId4"/>
          <a:stretch>
            <a:fillRect/>
          </a:stretch>
        </p:blipFill>
        <p:spPr>
          <a:xfrm>
            <a:off x="843062" y="2341768"/>
            <a:ext cx="4495801" cy="1756821"/>
          </a:xfrm>
          <a:prstGeom prst="rect">
            <a:avLst/>
          </a:prstGeom>
        </p:spPr>
      </p:pic>
      <p:pic>
        <p:nvPicPr>
          <p:cNvPr id="6" name="Picture 5">
            <a:extLst>
              <a:ext uri="{FF2B5EF4-FFF2-40B4-BE49-F238E27FC236}">
                <a16:creationId xmlns:a16="http://schemas.microsoft.com/office/drawing/2014/main" id="{407AA92E-430C-02DF-7881-B073D40D1777}"/>
              </a:ext>
            </a:extLst>
          </p:cNvPr>
          <p:cNvPicPr>
            <a:picLocks noChangeAspect="1"/>
          </p:cNvPicPr>
          <p:nvPr/>
        </p:nvPicPr>
        <p:blipFill>
          <a:blip r:embed="rId5"/>
          <a:stretch>
            <a:fillRect/>
          </a:stretch>
        </p:blipFill>
        <p:spPr>
          <a:xfrm>
            <a:off x="828471" y="4159409"/>
            <a:ext cx="4648201" cy="1673352"/>
          </a:xfrm>
          <a:prstGeom prst="rect">
            <a:avLst/>
          </a:prstGeom>
        </p:spPr>
      </p:pic>
    </p:spTree>
    <p:extLst>
      <p:ext uri="{BB962C8B-B14F-4D97-AF65-F5344CB8AC3E}">
        <p14:creationId xmlns:p14="http://schemas.microsoft.com/office/powerpoint/2010/main" val="135688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11E1-1B61-CF94-9EAB-9A821BA2A7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9C899E-2C4B-61FE-7F5E-84C847C6E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a:extLst>
              <a:ext uri="{FF2B5EF4-FFF2-40B4-BE49-F238E27FC236}">
                <a16:creationId xmlns:a16="http://schemas.microsoft.com/office/drawing/2014/main" id="{9B93635F-95FC-3E09-1E49-56AA68960A6A}"/>
              </a:ext>
            </a:extLst>
          </p:cNvPr>
          <p:cNvSpPr>
            <a:spLocks noGrp="1"/>
          </p:cNvSpPr>
          <p:nvPr>
            <p:ph type="ctrTitle"/>
          </p:nvPr>
        </p:nvSpPr>
        <p:spPr>
          <a:xfrm>
            <a:off x="495299" y="0"/>
            <a:ext cx="8315534" cy="1524000"/>
          </a:xfrm>
        </p:spPr>
        <p:txBody>
          <a:bodyPr>
            <a:normAutofit/>
          </a:bodyPr>
          <a:lstStyle/>
          <a:p>
            <a:r>
              <a:rPr lang="en-US" sz="3200" dirty="0">
                <a:latin typeface="Nunito Sans" pitchFamily="2" charset="0"/>
              </a:rPr>
              <a:t>AD CVD Scopes with Certification Messages  	</a:t>
            </a:r>
          </a:p>
        </p:txBody>
      </p:sp>
      <p:sp>
        <p:nvSpPr>
          <p:cNvPr id="3" name="Subtitle 2">
            <a:extLst>
              <a:ext uri="{FF2B5EF4-FFF2-40B4-BE49-F238E27FC236}">
                <a16:creationId xmlns:a16="http://schemas.microsoft.com/office/drawing/2014/main" id="{69046E68-DD1B-9A6F-0379-53E47848F775}"/>
              </a:ext>
            </a:extLst>
          </p:cNvPr>
          <p:cNvSpPr>
            <a:spLocks noGrp="1"/>
          </p:cNvSpPr>
          <p:nvPr>
            <p:ph type="subTitle" idx="1"/>
          </p:nvPr>
        </p:nvSpPr>
        <p:spPr>
          <a:xfrm>
            <a:off x="672017" y="804571"/>
            <a:ext cx="7799966" cy="1621793"/>
          </a:xfrm>
        </p:spPr>
        <p:txBody>
          <a:bodyPr>
            <a:normAutofit fontScale="92500" lnSpcReduction="10000"/>
          </a:bodyPr>
          <a:lstStyle/>
          <a:p>
            <a:pPr algn="l"/>
            <a:r>
              <a:rPr lang="en-US" sz="1100" dirty="0">
                <a:solidFill>
                  <a:schemeClr val="tx1"/>
                </a:solidFill>
                <a:latin typeface="Nunito Sans" pitchFamily="2" charset="0"/>
              </a:rPr>
              <a:t>The Dept of Commerce (DOC) has recently created a new message type to capture the Certification Messages.. </a:t>
            </a:r>
          </a:p>
          <a:p>
            <a:pPr algn="l"/>
            <a:endParaRPr lang="en-US" sz="1100" dirty="0">
              <a:solidFill>
                <a:schemeClr val="tx1"/>
              </a:solidFill>
              <a:latin typeface="Nunito Sans" pitchFamily="2" charset="0"/>
            </a:endParaRPr>
          </a:p>
          <a:p>
            <a:pPr algn="l"/>
            <a:r>
              <a:rPr lang="en-US" sz="1100" b="1" dirty="0">
                <a:solidFill>
                  <a:srgbClr val="333333"/>
                </a:solidFill>
                <a:latin typeface="Nunito Sans" pitchFamily="2" charset="0"/>
              </a:rPr>
              <a:t>From the ACE Portal</a:t>
            </a:r>
            <a:r>
              <a:rPr lang="en-US" sz="1100" dirty="0">
                <a:solidFill>
                  <a:srgbClr val="333333"/>
                </a:solidFill>
                <a:latin typeface="Nunito Sans" pitchFamily="2" charset="0"/>
              </a:rPr>
              <a:t>: </a:t>
            </a:r>
            <a:r>
              <a:rPr lang="en-US" sz="1100" dirty="0">
                <a:latin typeface="Nunito Sans" pitchFamily="2" charset="0"/>
                <a:hlinkClick r:id="rId4"/>
              </a:rPr>
              <a:t>Login</a:t>
            </a:r>
            <a:endParaRPr lang="en-US" sz="1100" dirty="0">
              <a:latin typeface="Nunito Sans" pitchFamily="2" charset="0"/>
            </a:endParaRPr>
          </a:p>
          <a:p>
            <a:pPr marL="171450" indent="-171450" algn="l">
              <a:buFont typeface="Arial" panose="020B0604020202020204" pitchFamily="34" charset="0"/>
              <a:buChar char="•"/>
            </a:pPr>
            <a:r>
              <a:rPr lang="en-US" sz="1100" dirty="0">
                <a:solidFill>
                  <a:schemeClr val="tx1"/>
                </a:solidFill>
                <a:latin typeface="Nunito Sans" pitchFamily="2" charset="0"/>
              </a:rPr>
              <a:t>Log in </a:t>
            </a:r>
          </a:p>
          <a:p>
            <a:pPr marL="171450" indent="-171450" algn="l">
              <a:buFont typeface="Arial" panose="020B0604020202020204" pitchFamily="34" charset="0"/>
              <a:buChar char="•"/>
            </a:pPr>
            <a:r>
              <a:rPr lang="en-US" sz="1100" dirty="0">
                <a:solidFill>
                  <a:schemeClr val="tx1"/>
                </a:solidFill>
                <a:latin typeface="Nunito Sans" pitchFamily="2" charset="0"/>
              </a:rPr>
              <a:t>Go to “References”, then click on “AD/CVD” </a:t>
            </a:r>
          </a:p>
          <a:p>
            <a:pPr marL="171450" indent="-171450" algn="l">
              <a:buFont typeface="Arial" panose="020B0604020202020204" pitchFamily="34" charset="0"/>
              <a:buChar char="•"/>
            </a:pPr>
            <a:r>
              <a:rPr lang="en-US" sz="1100" dirty="0">
                <a:solidFill>
                  <a:schemeClr val="tx1"/>
                </a:solidFill>
                <a:latin typeface="Nunito Sans" pitchFamily="2" charset="0"/>
              </a:rPr>
              <a:t>Go to the “Advanced Search” option </a:t>
            </a:r>
          </a:p>
          <a:p>
            <a:pPr marL="171450" indent="-171450" algn="l">
              <a:buFont typeface="Arial" panose="020B0604020202020204" pitchFamily="34" charset="0"/>
              <a:buChar char="•"/>
            </a:pPr>
            <a:r>
              <a:rPr lang="en-US" sz="1100" dirty="0">
                <a:solidFill>
                  <a:schemeClr val="tx1"/>
                </a:solidFill>
                <a:latin typeface="Nunito Sans" pitchFamily="2" charset="0"/>
              </a:rPr>
              <a:t>Then, the “Messages Advanced Search” box will populate on your screen. </a:t>
            </a:r>
          </a:p>
          <a:p>
            <a:pPr marL="171450" indent="-171450" algn="l">
              <a:buFont typeface="Arial" panose="020B0604020202020204" pitchFamily="34" charset="0"/>
              <a:buChar char="•"/>
            </a:pPr>
            <a:r>
              <a:rPr lang="en-US" sz="1100" dirty="0">
                <a:solidFill>
                  <a:schemeClr val="tx1"/>
                </a:solidFill>
                <a:latin typeface="Nunito Sans" pitchFamily="2" charset="0"/>
              </a:rPr>
              <a:t>Select your Message Type from the Dropdown select INF – Informational </a:t>
            </a:r>
          </a:p>
          <a:p>
            <a:pPr marL="171450" indent="-171450" algn="l">
              <a:buFont typeface="Arial" panose="020B0604020202020204" pitchFamily="34" charset="0"/>
              <a:buChar char="•"/>
            </a:pPr>
            <a:r>
              <a:rPr lang="en-US" sz="1100" dirty="0">
                <a:solidFill>
                  <a:schemeClr val="tx1"/>
                </a:solidFill>
                <a:latin typeface="Nunito Sans" pitchFamily="2" charset="0"/>
              </a:rPr>
              <a:t>Select your Sub-Type from the Dropdown select CERT – Certification </a:t>
            </a:r>
          </a:p>
          <a:p>
            <a:pPr marL="171450" indent="-171450" algn="l">
              <a:buFont typeface="Arial" panose="020B0604020202020204" pitchFamily="34" charset="0"/>
              <a:buChar char="•"/>
            </a:pPr>
            <a:endParaRPr lang="en-US" sz="1100" dirty="0">
              <a:solidFill>
                <a:schemeClr val="tx1"/>
              </a:solidFill>
              <a:latin typeface="Nunito Sans" pitchFamily="2" charset="0"/>
            </a:endParaRPr>
          </a:p>
          <a:p>
            <a:pPr algn="l"/>
            <a:endParaRPr lang="en-US" sz="1000" dirty="0">
              <a:latin typeface="Nunito Sans" pitchFamily="2" charset="0"/>
            </a:endParaRPr>
          </a:p>
          <a:p>
            <a:pPr algn="l"/>
            <a:endParaRPr lang="en-US" sz="1000" dirty="0">
              <a:latin typeface="Nunito Sans" pitchFamily="2" charset="0"/>
            </a:endParaRPr>
          </a:p>
          <a:p>
            <a:pPr algn="l"/>
            <a:endParaRPr lang="en-US" sz="1000" dirty="0">
              <a:solidFill>
                <a:schemeClr val="tx1"/>
              </a:solidFill>
              <a:latin typeface="Nunito Sans" pitchFamily="2" charset="0"/>
            </a:endParaRPr>
          </a:p>
          <a:p>
            <a:pPr algn="l"/>
            <a:endParaRPr lang="en-US" sz="1000" dirty="0">
              <a:solidFill>
                <a:schemeClr val="tx1"/>
              </a:solidFill>
              <a:latin typeface="Nunito Sans" pitchFamily="2" charset="0"/>
            </a:endParaRPr>
          </a:p>
        </p:txBody>
      </p:sp>
      <p:pic>
        <p:nvPicPr>
          <p:cNvPr id="7" name="Picture 6">
            <a:extLst>
              <a:ext uri="{FF2B5EF4-FFF2-40B4-BE49-F238E27FC236}">
                <a16:creationId xmlns:a16="http://schemas.microsoft.com/office/drawing/2014/main" id="{939DB4DE-22CE-94B1-8A58-222342382287}"/>
              </a:ext>
            </a:extLst>
          </p:cNvPr>
          <p:cNvPicPr>
            <a:picLocks noChangeAspect="1"/>
          </p:cNvPicPr>
          <p:nvPr/>
        </p:nvPicPr>
        <p:blipFill>
          <a:blip r:embed="rId5"/>
          <a:stretch>
            <a:fillRect/>
          </a:stretch>
        </p:blipFill>
        <p:spPr>
          <a:xfrm>
            <a:off x="1849069" y="2441607"/>
            <a:ext cx="6961764" cy="3504536"/>
          </a:xfrm>
          <a:prstGeom prst="rect">
            <a:avLst/>
          </a:prstGeom>
        </p:spPr>
      </p:pic>
    </p:spTree>
    <p:extLst>
      <p:ext uri="{BB962C8B-B14F-4D97-AF65-F5344CB8AC3E}">
        <p14:creationId xmlns:p14="http://schemas.microsoft.com/office/powerpoint/2010/main" val="2955250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p:txBody>
          <a:bodyPr/>
          <a:lstStyle/>
          <a:p>
            <a:r>
              <a:rPr lang="en-US" dirty="0"/>
              <a:t>Q&amp;A </a:t>
            </a:r>
          </a:p>
        </p:txBody>
      </p:sp>
    </p:spTree>
    <p:extLst>
      <p:ext uri="{BB962C8B-B14F-4D97-AF65-F5344CB8AC3E}">
        <p14:creationId xmlns:p14="http://schemas.microsoft.com/office/powerpoint/2010/main" val="93092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15240"/>
            <a:ext cx="9135901" cy="6858000"/>
          </a:xfrm>
          <a:prstGeom prst="rect">
            <a:avLst/>
          </a:prstGeom>
        </p:spPr>
      </p:pic>
      <p:sp>
        <p:nvSpPr>
          <p:cNvPr id="2" name="Title 1"/>
          <p:cNvSpPr>
            <a:spLocks noGrp="1"/>
          </p:cNvSpPr>
          <p:nvPr>
            <p:ph type="ctrTitle"/>
          </p:nvPr>
        </p:nvSpPr>
        <p:spPr>
          <a:xfrm>
            <a:off x="685799" y="304801"/>
            <a:ext cx="7772400" cy="990600"/>
          </a:xfrm>
        </p:spPr>
        <p:txBody>
          <a:bodyPr/>
          <a:lstStyle/>
          <a:p>
            <a:r>
              <a:rPr lang="en-US" dirty="0">
                <a:latin typeface="Nunito Sans" pitchFamily="2" charset="0"/>
              </a:rPr>
              <a:t>AD/CVD: Basics</a:t>
            </a:r>
          </a:p>
        </p:txBody>
      </p:sp>
      <p:sp>
        <p:nvSpPr>
          <p:cNvPr id="3" name="Subtitle 2"/>
          <p:cNvSpPr>
            <a:spLocks noGrp="1"/>
          </p:cNvSpPr>
          <p:nvPr>
            <p:ph type="subTitle" idx="1"/>
          </p:nvPr>
        </p:nvSpPr>
        <p:spPr>
          <a:xfrm>
            <a:off x="623711" y="1828800"/>
            <a:ext cx="7848599" cy="3200399"/>
          </a:xfrm>
        </p:spPr>
        <p:txBody>
          <a:bodyPr>
            <a:normAutofit fontScale="92500" lnSpcReduction="10000"/>
          </a:bodyPr>
          <a:lstStyle/>
          <a:p>
            <a:pPr marL="571500" indent="-571500" algn="l">
              <a:buFont typeface="Arial" panose="020B0604020202020204" pitchFamily="34" charset="0"/>
              <a:buChar char="•"/>
            </a:pPr>
            <a:r>
              <a:rPr lang="en-US" sz="1800" dirty="0">
                <a:solidFill>
                  <a:srgbClr val="000000"/>
                </a:solidFill>
                <a:latin typeface="Nunito Sans Bold"/>
              </a:rPr>
              <a:t>Antidumping duties (“ADD”) - </a:t>
            </a:r>
            <a:r>
              <a:rPr lang="en-US" sz="1800" dirty="0">
                <a:solidFill>
                  <a:srgbClr val="000000"/>
                </a:solidFill>
                <a:latin typeface="Nunito Sans" pitchFamily="2" charset="0"/>
              </a:rPr>
              <a:t>additional duties placed on certain types of merchandise based upon a finding that foreign manufacturers from a particular country (or countries) “dump” or sell goods in the United States at prices less than fair market value thereby injuring the domestic industry.</a:t>
            </a:r>
          </a:p>
          <a:p>
            <a:pPr algn="l"/>
            <a:endParaRPr lang="en-US" sz="1800" dirty="0">
              <a:solidFill>
                <a:srgbClr val="000000"/>
              </a:solidFill>
              <a:latin typeface="Nunito Sans" pitchFamily="2" charset="0"/>
            </a:endParaRPr>
          </a:p>
          <a:p>
            <a:pPr marL="571500" indent="-571500" algn="l">
              <a:buFont typeface="Arial" panose="020B0604020202020204" pitchFamily="34" charset="0"/>
              <a:buChar char="•"/>
            </a:pPr>
            <a:r>
              <a:rPr lang="en-US" sz="1800" dirty="0">
                <a:solidFill>
                  <a:srgbClr val="000000"/>
                </a:solidFill>
                <a:latin typeface="Nunito Sans Bold"/>
              </a:rPr>
              <a:t>Countervailing duties (“CVD”) - </a:t>
            </a:r>
            <a:r>
              <a:rPr lang="en-US" sz="1800" dirty="0">
                <a:solidFill>
                  <a:srgbClr val="000000"/>
                </a:solidFill>
                <a:latin typeface="Nunito Sans" pitchFamily="2" charset="0"/>
              </a:rPr>
              <a:t>additional duties placed on certain types of merchandise based upon a finding that a foreign government provides subsidies (e.g., tax breaks) to manufacturers that export goods to the United States thereby injuring the domestic industry.</a:t>
            </a:r>
          </a:p>
          <a:p>
            <a:pPr marL="571500" indent="-571500" algn="l">
              <a:buFont typeface="Arial" panose="020B0604020202020204" pitchFamily="34" charset="0"/>
              <a:buChar char="•"/>
            </a:pPr>
            <a:endParaRPr lang="en-US" sz="1800" dirty="0">
              <a:solidFill>
                <a:srgbClr val="000000"/>
              </a:solidFill>
              <a:latin typeface="Nunito Sans" pitchFamily="2" charset="0"/>
            </a:endParaRPr>
          </a:p>
          <a:p>
            <a:pPr marL="571500" indent="-571500" algn="l">
              <a:buFont typeface="Arial" panose="020B0604020202020204" pitchFamily="34" charset="0"/>
              <a:buChar char="•"/>
            </a:pPr>
            <a:r>
              <a:rPr lang="en-US" sz="1800" dirty="0">
                <a:solidFill>
                  <a:srgbClr val="000000"/>
                </a:solidFill>
                <a:latin typeface="Nunito Sans Bold"/>
              </a:rPr>
              <a:t>Products can be subject to ADD, CVD or in some cases both. </a:t>
            </a:r>
          </a:p>
          <a:p>
            <a:pPr marL="571500" indent="-571500" algn="l">
              <a:buFont typeface="Arial" panose="020B0604020202020204" pitchFamily="34" charset="0"/>
              <a:buChar char="•"/>
            </a:pPr>
            <a:endParaRPr lang="en-US" sz="3200" dirty="0">
              <a:solidFill>
                <a:srgbClr val="000000"/>
              </a:solidFill>
              <a:latin typeface="Nunito Sans" pitchFamily="2" charset="0"/>
            </a:endParaRPr>
          </a:p>
          <a:p>
            <a:pPr marL="571500" indent="-571500" algn="l">
              <a:buFont typeface="Arial" panose="020B0604020202020204" pitchFamily="34" charset="0"/>
              <a:buChar char="•"/>
            </a:pPr>
            <a:endParaRPr lang="en-US" sz="3200" dirty="0">
              <a:solidFill>
                <a:srgbClr val="000000"/>
              </a:solidFill>
              <a:latin typeface="Nunito Sans" pitchFamily="2" charset="0"/>
            </a:endParaRPr>
          </a:p>
          <a:p>
            <a:endParaRPr lang="en-US" sz="3200" dirty="0">
              <a:solidFill>
                <a:srgbClr val="000000"/>
              </a:solidFill>
              <a:latin typeface="Nunito Sans" pitchFamily="2" charset="0"/>
            </a:endParaRPr>
          </a:p>
          <a:p>
            <a:endParaRPr lang="en-US" dirty="0"/>
          </a:p>
        </p:txBody>
      </p:sp>
    </p:spTree>
    <p:extLst>
      <p:ext uri="{BB962C8B-B14F-4D97-AF65-F5344CB8AC3E}">
        <p14:creationId xmlns:p14="http://schemas.microsoft.com/office/powerpoint/2010/main" val="59066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09600" y="304801"/>
            <a:ext cx="7772400" cy="914400"/>
          </a:xfrm>
        </p:spPr>
        <p:txBody>
          <a:bodyPr/>
          <a:lstStyle/>
          <a:p>
            <a:r>
              <a:rPr lang="en-US" dirty="0">
                <a:latin typeface="Nunito Sans" pitchFamily="2" charset="0"/>
              </a:rPr>
              <a:t>AD/CVD: The Process</a:t>
            </a:r>
          </a:p>
        </p:txBody>
      </p:sp>
      <p:sp>
        <p:nvSpPr>
          <p:cNvPr id="3" name="Subtitle 2"/>
          <p:cNvSpPr>
            <a:spLocks noGrp="1"/>
          </p:cNvSpPr>
          <p:nvPr>
            <p:ph type="subTitle" idx="1"/>
          </p:nvPr>
        </p:nvSpPr>
        <p:spPr>
          <a:xfrm>
            <a:off x="646289" y="1524002"/>
            <a:ext cx="7924800" cy="4419599"/>
          </a:xfrm>
        </p:spPr>
        <p:txBody>
          <a:bodyPr>
            <a:normAutofit fontScale="47500" lnSpcReduction="20000"/>
          </a:bodyPr>
          <a:lstStyle/>
          <a:p>
            <a:pPr marL="457200" indent="-457200" algn="l">
              <a:spcAft>
                <a:spcPts val="1800"/>
              </a:spcAft>
              <a:buFont typeface="Arial" panose="020B0604020202020204" pitchFamily="34" charset="0"/>
              <a:buChar char="•"/>
            </a:pPr>
            <a:r>
              <a:rPr lang="en-US" sz="3200" dirty="0">
                <a:solidFill>
                  <a:srgbClr val="000000"/>
                </a:solidFill>
                <a:latin typeface="Nunito Sans" pitchFamily="2" charset="0"/>
              </a:rPr>
              <a:t>AD/CVD investigations generally initiated by domestic industries.</a:t>
            </a:r>
          </a:p>
          <a:p>
            <a:pPr marL="457200" indent="-457200" algn="l">
              <a:spcAft>
                <a:spcPts val="1800"/>
              </a:spcAft>
              <a:buFont typeface="Arial" panose="020B0604020202020204" pitchFamily="34" charset="0"/>
              <a:buChar char="•"/>
            </a:pPr>
            <a:r>
              <a:rPr lang="en-US" sz="3200" dirty="0">
                <a:solidFill>
                  <a:srgbClr val="000000"/>
                </a:solidFill>
                <a:latin typeface="Nunito Sans" pitchFamily="2" charset="0"/>
              </a:rPr>
              <a:t>Petition filed with the International Trade Commission (“ITC”) and Department of Commerce (“DOC”) alleging material injury (or threat thereof) to domestic industry (ITC decision) and presence of dumping and/or subsidization (DOC decision).</a:t>
            </a:r>
          </a:p>
          <a:p>
            <a:pPr marL="457200" indent="-457200" algn="l">
              <a:spcAft>
                <a:spcPts val="1800"/>
              </a:spcAft>
              <a:buFont typeface="Arial" panose="020B0604020202020204" pitchFamily="34" charset="0"/>
              <a:buChar char="•"/>
            </a:pPr>
            <a:r>
              <a:rPr lang="en-US" sz="3200" dirty="0">
                <a:solidFill>
                  <a:srgbClr val="000000"/>
                </a:solidFill>
                <a:latin typeface="Nunito Sans" pitchFamily="2" charset="0"/>
              </a:rPr>
              <a:t>DOC decides whether to initiate an investigation.</a:t>
            </a:r>
          </a:p>
          <a:p>
            <a:pPr marL="457200" indent="-457200" algn="l">
              <a:spcAft>
                <a:spcPts val="1800"/>
              </a:spcAft>
              <a:buFont typeface="Arial" panose="020B0604020202020204" pitchFamily="34" charset="0"/>
              <a:buChar char="•"/>
            </a:pPr>
            <a:r>
              <a:rPr lang="en-US" sz="3200" dirty="0">
                <a:solidFill>
                  <a:srgbClr val="000000"/>
                </a:solidFill>
                <a:latin typeface="Nunito Sans" pitchFamily="2" charset="0"/>
              </a:rPr>
              <a:t>If yes, ITC makes preliminary determination regarding material injury (or threat thereof).</a:t>
            </a:r>
          </a:p>
          <a:p>
            <a:pPr marL="457200" indent="-457200" algn="l">
              <a:spcAft>
                <a:spcPts val="1800"/>
              </a:spcAft>
              <a:buFont typeface="Arial" panose="020B0604020202020204" pitchFamily="34" charset="0"/>
              <a:buChar char="•"/>
            </a:pPr>
            <a:r>
              <a:rPr lang="en-US" sz="3200" dirty="0">
                <a:solidFill>
                  <a:srgbClr val="000000"/>
                </a:solidFill>
                <a:latin typeface="Nunito Sans" pitchFamily="2" charset="0"/>
              </a:rPr>
              <a:t>If affirmative, DOC makes preliminary determination regarding dumping/ subsidies.</a:t>
            </a:r>
          </a:p>
          <a:p>
            <a:pPr marL="457200" indent="-457200" algn="l">
              <a:spcAft>
                <a:spcPts val="1800"/>
              </a:spcAft>
              <a:buFont typeface="Arial" panose="020B0604020202020204" pitchFamily="34" charset="0"/>
              <a:buChar char="•"/>
            </a:pPr>
            <a:r>
              <a:rPr lang="en-US" sz="3200" dirty="0">
                <a:solidFill>
                  <a:srgbClr val="000000"/>
                </a:solidFill>
                <a:latin typeface="Nunito Sans" pitchFamily="2" charset="0"/>
              </a:rPr>
              <a:t>Cash deposits due upon publication of DOC’s preliminary determination.</a:t>
            </a:r>
          </a:p>
          <a:p>
            <a:pPr marL="457200" indent="-457200" algn="l">
              <a:spcAft>
                <a:spcPts val="1800"/>
              </a:spcAft>
              <a:buFont typeface="Arial" panose="020B0604020202020204" pitchFamily="34" charset="0"/>
              <a:buChar char="•"/>
            </a:pPr>
            <a:r>
              <a:rPr lang="en-US" sz="3200" dirty="0">
                <a:solidFill>
                  <a:srgbClr val="000000"/>
                </a:solidFill>
                <a:latin typeface="Nunito Sans" pitchFamily="2" charset="0"/>
              </a:rPr>
              <a:t>AD/CVD order published after DOC/ITC final determinations (assuming determinations are affirmative).</a:t>
            </a:r>
          </a:p>
          <a:p>
            <a:endParaRPr lang="en-US" dirty="0"/>
          </a:p>
        </p:txBody>
      </p:sp>
    </p:spTree>
    <p:extLst>
      <p:ext uri="{BB962C8B-B14F-4D97-AF65-F5344CB8AC3E}">
        <p14:creationId xmlns:p14="http://schemas.microsoft.com/office/powerpoint/2010/main" val="43091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p:cNvSpPr>
            <a:spLocks noGrp="1"/>
          </p:cNvSpPr>
          <p:nvPr>
            <p:ph type="ctrTitle"/>
          </p:nvPr>
        </p:nvSpPr>
        <p:spPr>
          <a:xfrm>
            <a:off x="685799" y="304800"/>
            <a:ext cx="7772400" cy="1470025"/>
          </a:xfrm>
        </p:spPr>
        <p:txBody>
          <a:bodyPr/>
          <a:lstStyle/>
          <a:p>
            <a:r>
              <a:rPr lang="en-US" dirty="0">
                <a:latin typeface="Nunito Sans" pitchFamily="2" charset="0"/>
              </a:rPr>
              <a:t>Basic Types of AD/CVD Certification</a:t>
            </a:r>
          </a:p>
        </p:txBody>
      </p:sp>
      <p:sp>
        <p:nvSpPr>
          <p:cNvPr id="7" name="TextBox 6">
            <a:extLst>
              <a:ext uri="{FF2B5EF4-FFF2-40B4-BE49-F238E27FC236}">
                <a16:creationId xmlns:a16="http://schemas.microsoft.com/office/drawing/2014/main" id="{E479DC41-6273-1E66-2F14-1C90C0FE6D72}"/>
              </a:ext>
            </a:extLst>
          </p:cNvPr>
          <p:cNvSpPr txBox="1"/>
          <p:nvPr/>
        </p:nvSpPr>
        <p:spPr>
          <a:xfrm>
            <a:off x="455105" y="2054225"/>
            <a:ext cx="3810000" cy="646331"/>
          </a:xfrm>
          <a:prstGeom prst="rect">
            <a:avLst/>
          </a:prstGeom>
          <a:noFill/>
        </p:spPr>
        <p:txBody>
          <a:bodyPr wrap="square">
            <a:spAutoFit/>
          </a:bodyPr>
          <a:lstStyle/>
          <a:p>
            <a:r>
              <a:rPr lang="en-US" b="1" dirty="0">
                <a:latin typeface="Nunito Sans" pitchFamily="2" charset="0"/>
              </a:rPr>
              <a:t>19 CFR 351.402- Reimbursement Certificates</a:t>
            </a:r>
          </a:p>
        </p:txBody>
      </p:sp>
      <p:sp>
        <p:nvSpPr>
          <p:cNvPr id="9" name="TextBox 8">
            <a:extLst>
              <a:ext uri="{FF2B5EF4-FFF2-40B4-BE49-F238E27FC236}">
                <a16:creationId xmlns:a16="http://schemas.microsoft.com/office/drawing/2014/main" id="{42A0BFF8-64F4-E42C-4AD9-F0C386D18768}"/>
              </a:ext>
            </a:extLst>
          </p:cNvPr>
          <p:cNvSpPr txBox="1"/>
          <p:nvPr/>
        </p:nvSpPr>
        <p:spPr>
          <a:xfrm>
            <a:off x="4723398" y="1996354"/>
            <a:ext cx="3734801" cy="646331"/>
          </a:xfrm>
          <a:prstGeom prst="rect">
            <a:avLst/>
          </a:prstGeom>
          <a:noFill/>
        </p:spPr>
        <p:txBody>
          <a:bodyPr wrap="square">
            <a:spAutoFit/>
          </a:bodyPr>
          <a:lstStyle/>
          <a:p>
            <a:r>
              <a:rPr lang="en-US" b="1" dirty="0">
                <a:latin typeface="Nunito Sans" pitchFamily="2" charset="0"/>
              </a:rPr>
              <a:t>19 CFR 351.228 – Importer/Exporter Certification</a:t>
            </a:r>
          </a:p>
        </p:txBody>
      </p:sp>
      <p:sp>
        <p:nvSpPr>
          <p:cNvPr id="11" name="TextBox 10">
            <a:extLst>
              <a:ext uri="{FF2B5EF4-FFF2-40B4-BE49-F238E27FC236}">
                <a16:creationId xmlns:a16="http://schemas.microsoft.com/office/drawing/2014/main" id="{A745CD31-BD95-6576-DDD5-9810AEC73661}"/>
              </a:ext>
            </a:extLst>
          </p:cNvPr>
          <p:cNvSpPr txBox="1"/>
          <p:nvPr/>
        </p:nvSpPr>
        <p:spPr>
          <a:xfrm>
            <a:off x="455105" y="2675282"/>
            <a:ext cx="3486912" cy="2862322"/>
          </a:xfrm>
          <a:prstGeom prst="rect">
            <a:avLst/>
          </a:prstGeom>
          <a:noFill/>
        </p:spPr>
        <p:txBody>
          <a:bodyPr wrap="square">
            <a:spAutoFit/>
          </a:bodyPr>
          <a:lstStyle/>
          <a:p>
            <a:pPr marL="285750" indent="-285750">
              <a:buFont typeface="Arial" panose="020B0604020202020204" pitchFamily="34" charset="0"/>
              <a:buChar char="•"/>
            </a:pPr>
            <a:r>
              <a:rPr lang="en-US" dirty="0">
                <a:latin typeface="Nunito Sans" pitchFamily="2" charset="0"/>
              </a:rPr>
              <a:t>Filed by the importer of record.</a:t>
            </a:r>
          </a:p>
          <a:p>
            <a:pPr marL="285750" indent="-285750">
              <a:buFont typeface="Arial" panose="020B0604020202020204" pitchFamily="34" charset="0"/>
              <a:buChar char="•"/>
            </a:pPr>
            <a:r>
              <a:rPr lang="en-US" dirty="0">
                <a:latin typeface="Nunito Sans" pitchFamily="2" charset="0"/>
              </a:rPr>
              <a:t>Can use a blanket certificate or be filed per transaction. </a:t>
            </a:r>
          </a:p>
          <a:p>
            <a:pPr marL="285750" indent="-285750">
              <a:buFont typeface="Arial" panose="020B0604020202020204" pitchFamily="34" charset="0"/>
              <a:buChar char="•"/>
            </a:pPr>
            <a:r>
              <a:rPr lang="en-US" dirty="0">
                <a:latin typeface="Nunito Sans" pitchFamily="2" charset="0"/>
              </a:rPr>
              <a:t>May be filed via ACE Portal or per entry in DIS. </a:t>
            </a:r>
          </a:p>
          <a:p>
            <a:pPr marL="285750" indent="-285750">
              <a:buFont typeface="Arial" panose="020B0604020202020204" pitchFamily="34" charset="0"/>
              <a:buChar char="•"/>
            </a:pPr>
            <a:r>
              <a:rPr lang="en-US" dirty="0">
                <a:latin typeface="Nunito Sans" pitchFamily="2" charset="0"/>
              </a:rPr>
              <a:t>Must be filed prior to liquidation. </a:t>
            </a:r>
          </a:p>
          <a:p>
            <a:pPr marL="285750" indent="-285750">
              <a:buFont typeface="Arial" panose="020B0604020202020204" pitchFamily="34" charset="0"/>
              <a:buChar char="•"/>
            </a:pPr>
            <a:r>
              <a:rPr lang="en-US" dirty="0">
                <a:latin typeface="Nunito Sans" pitchFamily="2" charset="0"/>
              </a:rPr>
              <a:t>Generally filed for imports in scope of order. </a:t>
            </a:r>
          </a:p>
        </p:txBody>
      </p:sp>
      <p:sp>
        <p:nvSpPr>
          <p:cNvPr id="13" name="TextBox 12">
            <a:extLst>
              <a:ext uri="{FF2B5EF4-FFF2-40B4-BE49-F238E27FC236}">
                <a16:creationId xmlns:a16="http://schemas.microsoft.com/office/drawing/2014/main" id="{D61F40D1-1649-B7B5-11F0-0A806D5ADA4D}"/>
              </a:ext>
            </a:extLst>
          </p:cNvPr>
          <p:cNvSpPr txBox="1"/>
          <p:nvPr/>
        </p:nvSpPr>
        <p:spPr>
          <a:xfrm>
            <a:off x="4571999" y="2638955"/>
            <a:ext cx="4255487" cy="3416320"/>
          </a:xfrm>
          <a:prstGeom prst="rect">
            <a:avLst/>
          </a:prstGeom>
          <a:noFill/>
        </p:spPr>
        <p:txBody>
          <a:bodyPr wrap="square">
            <a:spAutoFit/>
          </a:bodyPr>
          <a:lstStyle/>
          <a:p>
            <a:pPr marL="285750" indent="-285750">
              <a:buFont typeface="Arial" panose="020B0604020202020204" pitchFamily="34" charset="0"/>
              <a:buChar char="•"/>
            </a:pPr>
            <a:r>
              <a:rPr lang="en-US" dirty="0">
                <a:latin typeface="Nunito Sans" pitchFamily="2" charset="0"/>
              </a:rPr>
              <a:t>May be required by importer, exporter, and/or other interested parties. </a:t>
            </a:r>
          </a:p>
          <a:p>
            <a:pPr marL="285750" indent="-285750">
              <a:buFont typeface="Arial" panose="020B0604020202020204" pitchFamily="34" charset="0"/>
              <a:buChar char="•"/>
            </a:pPr>
            <a:r>
              <a:rPr lang="en-US" dirty="0">
                <a:latin typeface="Nunito Sans" pitchFamily="2" charset="0"/>
              </a:rPr>
              <a:t>Generally, does not allow blanket certificates, unless covering entries made prior to requirement.</a:t>
            </a:r>
          </a:p>
          <a:p>
            <a:pPr marL="285750" indent="-285750">
              <a:buFont typeface="Arial" panose="020B0604020202020204" pitchFamily="34" charset="0"/>
              <a:buChar char="•"/>
            </a:pPr>
            <a:r>
              <a:rPr lang="en-US" dirty="0">
                <a:latin typeface="Nunito Sans" pitchFamily="2" charset="0"/>
              </a:rPr>
              <a:t>Generally filed via DIS. </a:t>
            </a:r>
          </a:p>
          <a:p>
            <a:pPr marL="285750" indent="-285750">
              <a:buFont typeface="Arial" panose="020B0604020202020204" pitchFamily="34" charset="0"/>
              <a:buChar char="•"/>
            </a:pPr>
            <a:r>
              <a:rPr lang="en-US" dirty="0">
                <a:latin typeface="Nunito Sans" pitchFamily="2" charset="0"/>
              </a:rPr>
              <a:t>Generally implemented in response to a circumvention inquiry.</a:t>
            </a:r>
          </a:p>
          <a:p>
            <a:pPr marL="285750" indent="-285750">
              <a:buFont typeface="Arial" panose="020B0604020202020204" pitchFamily="34" charset="0"/>
              <a:buChar char="•"/>
            </a:pPr>
            <a:r>
              <a:rPr lang="en-US" dirty="0">
                <a:latin typeface="Nunito Sans" pitchFamily="2" charset="0"/>
              </a:rPr>
              <a:t>Often required for products not covered, or not yet known if in scope. </a:t>
            </a:r>
          </a:p>
        </p:txBody>
      </p:sp>
    </p:spTree>
    <p:extLst>
      <p:ext uri="{BB962C8B-B14F-4D97-AF65-F5344CB8AC3E}">
        <p14:creationId xmlns:p14="http://schemas.microsoft.com/office/powerpoint/2010/main" val="390596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p:cNvSpPr>
            <a:spLocks noGrp="1"/>
          </p:cNvSpPr>
          <p:nvPr>
            <p:ph type="ctrTitle"/>
          </p:nvPr>
        </p:nvSpPr>
        <p:spPr>
          <a:xfrm>
            <a:off x="609600" y="228600"/>
            <a:ext cx="7772400" cy="1470025"/>
          </a:xfrm>
        </p:spPr>
        <p:txBody>
          <a:bodyPr/>
          <a:lstStyle/>
          <a:p>
            <a:r>
              <a:rPr lang="en-US" dirty="0">
                <a:latin typeface="Nunito Sans" pitchFamily="2" charset="0"/>
              </a:rPr>
              <a:t>AD/CVD: Reimbursement Certification</a:t>
            </a:r>
          </a:p>
        </p:txBody>
      </p:sp>
      <p:sp>
        <p:nvSpPr>
          <p:cNvPr id="3" name="Subtitle 2"/>
          <p:cNvSpPr>
            <a:spLocks noGrp="1"/>
          </p:cNvSpPr>
          <p:nvPr>
            <p:ph type="subTitle" idx="1"/>
          </p:nvPr>
        </p:nvSpPr>
        <p:spPr>
          <a:xfrm>
            <a:off x="681750" y="2209800"/>
            <a:ext cx="7772400" cy="2971800"/>
          </a:xfrm>
        </p:spPr>
        <p:txBody>
          <a:bodyPr>
            <a:noAutofit/>
          </a:bodyPr>
          <a:lstStyle/>
          <a:p>
            <a:pPr marL="457200" indent="-457200" algn="l">
              <a:buFont typeface="Arial" panose="020B0604020202020204" pitchFamily="34" charset="0"/>
              <a:buChar char="•"/>
            </a:pPr>
            <a:r>
              <a:rPr lang="en-US" sz="1800" b="0" i="0" dirty="0">
                <a:solidFill>
                  <a:srgbClr val="333333"/>
                </a:solidFill>
                <a:effectLst/>
                <a:latin typeface="Nunito Sans" pitchFamily="2" charset="0"/>
              </a:rPr>
              <a:t>19 CFR 351.402(f)(2) requires importers to certify </a:t>
            </a:r>
            <a:r>
              <a:rPr lang="en-US" sz="1800" b="0" i="0" dirty="0">
                <a:solidFill>
                  <a:srgbClr val="393939"/>
                </a:solidFill>
                <a:effectLst/>
                <a:latin typeface="Nunito Sans" pitchFamily="2" charset="0"/>
              </a:rPr>
              <a:t>whether or not they have entered into an agreement for the payment or reimbursement of AD/CVD duties by the exporter or producer.</a:t>
            </a:r>
          </a:p>
          <a:p>
            <a:pPr marL="457200" indent="-457200" algn="l">
              <a:buFont typeface="Arial" panose="020B0604020202020204" pitchFamily="34" charset="0"/>
              <a:buChar char="•"/>
            </a:pPr>
            <a:endParaRPr lang="en-US" sz="1800" b="0" i="0" dirty="0">
              <a:solidFill>
                <a:srgbClr val="393939"/>
              </a:solidFill>
              <a:effectLst/>
              <a:latin typeface="Nunito Sans" pitchFamily="2" charset="0"/>
            </a:endParaRPr>
          </a:p>
          <a:p>
            <a:pPr marL="457200" indent="-457200" algn="l">
              <a:buFont typeface="Arial" panose="020B0604020202020204" pitchFamily="34" charset="0"/>
              <a:buChar char="•"/>
            </a:pPr>
            <a:r>
              <a:rPr lang="en-US" sz="1800" dirty="0">
                <a:solidFill>
                  <a:srgbClr val="393939"/>
                </a:solidFill>
                <a:latin typeface="Nunito Sans" pitchFamily="2" charset="0"/>
              </a:rPr>
              <a:t>Certification must be filed prior to liquidation of entries, or via a protest. </a:t>
            </a:r>
          </a:p>
          <a:p>
            <a:pPr marL="457200" indent="-457200" algn="l">
              <a:buFont typeface="Arial" panose="020B0604020202020204" pitchFamily="34" charset="0"/>
              <a:buChar char="•"/>
            </a:pPr>
            <a:endParaRPr lang="en-US" sz="1800" dirty="0">
              <a:solidFill>
                <a:srgbClr val="393939"/>
              </a:solidFill>
              <a:latin typeface="Nunito Sans" pitchFamily="2" charset="0"/>
            </a:endParaRPr>
          </a:p>
          <a:p>
            <a:pPr marL="457200" indent="-457200" algn="l">
              <a:buFont typeface="Arial" panose="020B0604020202020204" pitchFamily="34" charset="0"/>
              <a:buChar char="•"/>
            </a:pPr>
            <a:r>
              <a:rPr lang="en-US" sz="1800" dirty="0">
                <a:solidFill>
                  <a:srgbClr val="393939"/>
                </a:solidFill>
                <a:latin typeface="Nunito Sans" pitchFamily="2" charset="0"/>
              </a:rPr>
              <a:t>If no certification is filed, CBP is instructed to double to the duty at time of liquidation.</a:t>
            </a:r>
            <a:endParaRPr lang="en-US" sz="1800" dirty="0">
              <a:latin typeface="Nunito Sans" pitchFamily="2" charset="0"/>
            </a:endParaRPr>
          </a:p>
        </p:txBody>
      </p:sp>
    </p:spTree>
    <p:extLst>
      <p:ext uri="{BB962C8B-B14F-4D97-AF65-F5344CB8AC3E}">
        <p14:creationId xmlns:p14="http://schemas.microsoft.com/office/powerpoint/2010/main" val="235115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C6FD-FECC-EDD4-D38E-74223353B59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A207FB-4AAB-502B-58BC-545FB3082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0" y="31668"/>
            <a:ext cx="9135901" cy="6858000"/>
          </a:xfrm>
          <a:prstGeom prst="rect">
            <a:avLst/>
          </a:prstGeom>
        </p:spPr>
      </p:pic>
      <p:sp>
        <p:nvSpPr>
          <p:cNvPr id="2" name="Title 1">
            <a:extLst>
              <a:ext uri="{FF2B5EF4-FFF2-40B4-BE49-F238E27FC236}">
                <a16:creationId xmlns:a16="http://schemas.microsoft.com/office/drawing/2014/main" id="{4888E85E-4135-7BA0-C22A-926BE376C452}"/>
              </a:ext>
            </a:extLst>
          </p:cNvPr>
          <p:cNvSpPr>
            <a:spLocks noGrp="1"/>
          </p:cNvSpPr>
          <p:nvPr>
            <p:ph type="ctrTitle"/>
          </p:nvPr>
        </p:nvSpPr>
        <p:spPr>
          <a:xfrm>
            <a:off x="255320" y="259238"/>
            <a:ext cx="7772400" cy="1470025"/>
          </a:xfrm>
        </p:spPr>
        <p:txBody>
          <a:bodyPr>
            <a:normAutofit/>
          </a:bodyPr>
          <a:lstStyle/>
          <a:p>
            <a:r>
              <a:rPr lang="en-US" sz="3600" dirty="0">
                <a:latin typeface="Nunito Sans" pitchFamily="2" charset="0"/>
              </a:rPr>
              <a:t>AD/CVD: Reimbursement Certification</a:t>
            </a:r>
          </a:p>
        </p:txBody>
      </p:sp>
      <p:pic>
        <p:nvPicPr>
          <p:cNvPr id="6" name="Picture 5">
            <a:extLst>
              <a:ext uri="{FF2B5EF4-FFF2-40B4-BE49-F238E27FC236}">
                <a16:creationId xmlns:a16="http://schemas.microsoft.com/office/drawing/2014/main" id="{93C44D28-7BCF-3D61-8D5E-0D7EAC75DD48}"/>
              </a:ext>
            </a:extLst>
          </p:cNvPr>
          <p:cNvPicPr>
            <a:picLocks noChangeAspect="1"/>
          </p:cNvPicPr>
          <p:nvPr/>
        </p:nvPicPr>
        <p:blipFill>
          <a:blip r:embed="rId4"/>
          <a:stretch>
            <a:fillRect/>
          </a:stretch>
        </p:blipFill>
        <p:spPr>
          <a:xfrm>
            <a:off x="5017294" y="1524000"/>
            <a:ext cx="3291476" cy="4495800"/>
          </a:xfrm>
          <a:prstGeom prst="rect">
            <a:avLst/>
          </a:prstGeom>
        </p:spPr>
      </p:pic>
      <p:sp>
        <p:nvSpPr>
          <p:cNvPr id="12" name="TextBox 11">
            <a:extLst>
              <a:ext uri="{FF2B5EF4-FFF2-40B4-BE49-F238E27FC236}">
                <a16:creationId xmlns:a16="http://schemas.microsoft.com/office/drawing/2014/main" id="{A9C23C3A-79E1-2804-39A7-4F02EF57220A}"/>
              </a:ext>
            </a:extLst>
          </p:cNvPr>
          <p:cNvSpPr txBox="1"/>
          <p:nvPr/>
        </p:nvSpPr>
        <p:spPr>
          <a:xfrm>
            <a:off x="457200" y="2994025"/>
            <a:ext cx="4649188" cy="646331"/>
          </a:xfrm>
          <a:prstGeom prst="rect">
            <a:avLst/>
          </a:prstGeom>
          <a:noFill/>
        </p:spPr>
        <p:txBody>
          <a:bodyPr wrap="square">
            <a:spAutoFit/>
          </a:bodyPr>
          <a:lstStyle/>
          <a:p>
            <a:r>
              <a:rPr lang="en-US" dirty="0">
                <a:hlinkClick r:id="rId5"/>
              </a:rPr>
              <a:t>Guidance for Reimbursement Certificates | U.S. Customs and Border Protection</a:t>
            </a:r>
            <a:endParaRPr lang="en-US" dirty="0"/>
          </a:p>
        </p:txBody>
      </p:sp>
    </p:spTree>
    <p:extLst>
      <p:ext uri="{BB962C8B-B14F-4D97-AF65-F5344CB8AC3E}">
        <p14:creationId xmlns:p14="http://schemas.microsoft.com/office/powerpoint/2010/main" val="6960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p:cNvSpPr>
            <a:spLocks noGrp="1"/>
          </p:cNvSpPr>
          <p:nvPr>
            <p:ph type="ctrTitle"/>
          </p:nvPr>
        </p:nvSpPr>
        <p:spPr>
          <a:xfrm>
            <a:off x="681750" y="149353"/>
            <a:ext cx="7772400" cy="1066799"/>
          </a:xfrm>
        </p:spPr>
        <p:txBody>
          <a:bodyPr>
            <a:normAutofit/>
          </a:bodyPr>
          <a:lstStyle/>
          <a:p>
            <a:r>
              <a:rPr lang="en-US" dirty="0">
                <a:latin typeface="Nunito Sans" pitchFamily="2" charset="0"/>
              </a:rPr>
              <a:t>AD/CVD: Certifications</a:t>
            </a:r>
          </a:p>
        </p:txBody>
      </p:sp>
      <p:sp>
        <p:nvSpPr>
          <p:cNvPr id="3" name="Subtitle 2"/>
          <p:cNvSpPr>
            <a:spLocks noGrp="1"/>
          </p:cNvSpPr>
          <p:nvPr>
            <p:ph type="subTitle" idx="1"/>
          </p:nvPr>
        </p:nvSpPr>
        <p:spPr>
          <a:xfrm>
            <a:off x="609600" y="1524000"/>
            <a:ext cx="7924800" cy="4114800"/>
          </a:xfrm>
        </p:spPr>
        <p:txBody>
          <a:bodyPr>
            <a:normAutofit/>
          </a:bodyPr>
          <a:lstStyle/>
          <a:p>
            <a:pPr algn="l"/>
            <a:r>
              <a:rPr lang="en-US" sz="1800" dirty="0">
                <a:solidFill>
                  <a:schemeClr val="tx1"/>
                </a:solidFill>
                <a:latin typeface="Nunito Sans" pitchFamily="2" charset="0"/>
              </a:rPr>
              <a:t>In some cases, after an AD/CVD order is issued, either the Petitioner or DOC itself initiates an investigation that expands or clarifies the scope or coverage of the order.  The primary methods to do so are: </a:t>
            </a:r>
          </a:p>
          <a:p>
            <a:pPr algn="l"/>
            <a:endParaRPr lang="en-US" sz="1800" dirty="0">
              <a:solidFill>
                <a:schemeClr val="tx1"/>
              </a:solidFill>
              <a:latin typeface="Nunito Sans" pitchFamily="2" charset="0"/>
            </a:endParaRPr>
          </a:p>
          <a:p>
            <a:pPr marL="514350" indent="-514350" algn="l">
              <a:buAutoNum type="arabicPeriod"/>
            </a:pPr>
            <a:r>
              <a:rPr lang="en-US" sz="1800" dirty="0">
                <a:solidFill>
                  <a:schemeClr val="tx1"/>
                </a:solidFill>
                <a:latin typeface="Nunito Sans" pitchFamily="2" charset="0"/>
              </a:rPr>
              <a:t>Large-scale scope investigations (e.g., Wooden Cabinets and Vanities from Vietnam and Malaysia); or</a:t>
            </a:r>
          </a:p>
          <a:p>
            <a:pPr algn="l"/>
            <a:endParaRPr lang="en-US" sz="1800" dirty="0">
              <a:solidFill>
                <a:schemeClr val="tx1"/>
              </a:solidFill>
              <a:latin typeface="Nunito Sans" pitchFamily="2" charset="0"/>
            </a:endParaRPr>
          </a:p>
          <a:p>
            <a:pPr marL="514350" indent="-514350" algn="l">
              <a:buFont typeface="+mj-lt"/>
              <a:buAutoNum type="arabicPeriod" startAt="2"/>
            </a:pPr>
            <a:r>
              <a:rPr lang="en-US" sz="1800" dirty="0">
                <a:solidFill>
                  <a:schemeClr val="tx1"/>
                </a:solidFill>
                <a:latin typeface="Nunito Sans" pitchFamily="2" charset="0"/>
              </a:rPr>
              <a:t>Circumvention inquiries (e.g., Aluminum Foil from South Korea or Thailand)</a:t>
            </a:r>
          </a:p>
        </p:txBody>
      </p:sp>
    </p:spTree>
    <p:extLst>
      <p:ext uri="{BB962C8B-B14F-4D97-AF65-F5344CB8AC3E}">
        <p14:creationId xmlns:p14="http://schemas.microsoft.com/office/powerpoint/2010/main" val="484620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dd7eab-d955-48cd-bb2e-845b71b8db27">
      <Terms xmlns="http://schemas.microsoft.com/office/infopath/2007/PartnerControls"/>
    </lcf76f155ced4ddcb4097134ff3c332f>
    <TaxCatchAll xmlns="1a74805c-afbb-4e0c-945c-023b4a05e1e7" xsi:nil="true"/>
  </documentManagement>
</p:properties>
</file>

<file path=customXml/item2.xml>��< ? x m l   v e r s i o n = " 1 . 0 "   e n c o d i n g = " u t f - 1 6 " ? > < p r o p e r t i e s   x m l n s = " h t t p : / / w w w . i m a n a g e . c o m / w o r k / x m l s c h e m a " >  
     < d o c u m e n t i d > F I L E R O O M ! 1 3 2 1 4 4 2 8 . 1 < / d o c u m e n t i d >  
     < s e n d e r i d > P C A U L F I E L D < / s e n d e r i d >  
     < s e n d e r e m a i l > P C A U L F I E L D @ G D L S K . C O M < / s e n d e r e m a i l >  
     < l a s t m o d i f i e d > 2 0 2 5 - 0 3 - 2 6 T 1 6 : 5 2 : 2 4 . 0 0 0 0 0 0 0 - 0 4 : 0 0 < / l a s t m o d i f i e d >  
     < d a t a b a s e > F I L E R O O M < / d a t a b a s e >  
 < / 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5C7280871900E46863CF69185A809F1" ma:contentTypeVersion="18" ma:contentTypeDescription="Create a new document." ma:contentTypeScope="" ma:versionID="2f8d75bf5ff3b29e3497310f595c20b8">
  <xsd:schema xmlns:xsd="http://www.w3.org/2001/XMLSchema" xmlns:xs="http://www.w3.org/2001/XMLSchema" xmlns:p="http://schemas.microsoft.com/office/2006/metadata/properties" xmlns:ns2="cfdd7eab-d955-48cd-bb2e-845b71b8db27" xmlns:ns3="1a74805c-afbb-4e0c-945c-023b4a05e1e7" targetNamespace="http://schemas.microsoft.com/office/2006/metadata/properties" ma:root="true" ma:fieldsID="0f7e26319309a8fd18f75e59011db4e7" ns2:_="" ns3:_="">
    <xsd:import namespace="cfdd7eab-d955-48cd-bb2e-845b71b8db27"/>
    <xsd:import namespace="1a74805c-afbb-4e0c-945c-023b4a05e1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d7eab-d955-48cd-bb2e-845b71b8d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197a64-234f-49c2-944a-b413c8dd63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74805c-afbb-4e0c-945c-023b4a05e1e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f1e0a-f789-4f4b-9e18-cb01279192a6}" ma:internalName="TaxCatchAll" ma:showField="CatchAllData" ma:web="1a74805c-afbb-4e0c-945c-023b4a05e1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5FD41-59E0-4DA0-BE0C-4C2644BFC994}">
  <ds:schemaRefs>
    <ds:schemaRef ds:uri="http://schemas.microsoft.com/office/2006/metadata/properties"/>
    <ds:schemaRef ds:uri="http://schemas.microsoft.com/office/infopath/2007/PartnerControls"/>
    <ds:schemaRef ds:uri="cfdd7eab-d955-48cd-bb2e-845b71b8db27"/>
    <ds:schemaRef ds:uri="1a74805c-afbb-4e0c-945c-023b4a05e1e7"/>
  </ds:schemaRefs>
</ds:datastoreItem>
</file>

<file path=customXml/itemProps2.xml><?xml version="1.0" encoding="utf-8"?>
<ds:datastoreItem xmlns:ds="http://schemas.openxmlformats.org/officeDocument/2006/customXml" ds:itemID="{8183817A-C33A-4ED3-910C-CF9F25CD612A}">
  <ds:schemaRefs>
    <ds:schemaRef ds:uri="http://www.imanage.com/work/xmlschema"/>
  </ds:schemaRefs>
</ds:datastoreItem>
</file>

<file path=customXml/itemProps3.xml><?xml version="1.0" encoding="utf-8"?>
<ds:datastoreItem xmlns:ds="http://schemas.openxmlformats.org/officeDocument/2006/customXml" ds:itemID="{36B4AD50-3876-4FB9-B216-4FC1DEF0C4F4}">
  <ds:schemaRefs>
    <ds:schemaRef ds:uri="http://schemas.microsoft.com/sharepoint/v3/contenttype/forms"/>
  </ds:schemaRefs>
</ds:datastoreItem>
</file>

<file path=customXml/itemProps4.xml><?xml version="1.0" encoding="utf-8"?>
<ds:datastoreItem xmlns:ds="http://schemas.openxmlformats.org/officeDocument/2006/customXml" ds:itemID="{4097BB63-C04B-4AD3-823D-CA226E89F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d7eab-d955-48cd-bb2e-845b71b8db27"/>
    <ds:schemaRef ds:uri="1a74805c-afbb-4e0c-945c-023b4a05e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NCBFAA Template</Template>
  <TotalTime>6561</TotalTime>
  <Words>3865</Words>
  <Application>Microsoft Office PowerPoint</Application>
  <PresentationFormat>On-screen Show (4:3)</PresentationFormat>
  <Paragraphs>351</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vt:lpstr>
      <vt:lpstr>Arial</vt:lpstr>
      <vt:lpstr>Arial Narrow</vt:lpstr>
      <vt:lpstr>Brush Script MT</vt:lpstr>
      <vt:lpstr>Calibri</vt:lpstr>
      <vt:lpstr>Nunito Sans</vt:lpstr>
      <vt:lpstr>Nunito Sans Bold</vt:lpstr>
      <vt:lpstr>Roboto</vt:lpstr>
      <vt:lpstr>Office Theme</vt:lpstr>
      <vt:lpstr>Scope and Mirrors: Mastering AD/CVD and Certification, don't get lost in the orders.</vt:lpstr>
      <vt:lpstr>Scope and Mirrors: Mastering AD/CVD and Certification, Don’t Get Lost in the Orders</vt:lpstr>
      <vt:lpstr>For customs brokers, mastering the distinctions between an AD/CVD non-reimbursement certificate and an AD/CVD certification is essential. Identifying which entries require AD/CVD certification and understanding the specific certification requirements are key aspects of compliance. This session will provide an overview of the AD/CVD certification process, detailing the necessary steps and criteria to ensure compliance, helping brokers navigate the complexities of AD/CVD orders without getting lost.</vt:lpstr>
      <vt:lpstr>AD/CVD: Basics</vt:lpstr>
      <vt:lpstr>AD/CVD: The Process</vt:lpstr>
      <vt:lpstr>Basic Types of AD/CVD Certification</vt:lpstr>
      <vt:lpstr>AD/CVD: Reimbursement Certification</vt:lpstr>
      <vt:lpstr>AD/CVD: Reimbursement Certification</vt:lpstr>
      <vt:lpstr>AD/CVD: Certifications</vt:lpstr>
      <vt:lpstr>Example 1: Wooden Cabinets and Vanities from Vietnam and Malaysia</vt:lpstr>
      <vt:lpstr>Example 1: Wooden Cabinets and Vanities from Vietnam and Malaysia</vt:lpstr>
      <vt:lpstr>Example 1: Wooden Cabinets and Vanities from Vietnam and Malaysia</vt:lpstr>
      <vt:lpstr>Example 2: Aluminum Foil from South Korea and Thailand</vt:lpstr>
      <vt:lpstr>AD/CVD: Certifications</vt:lpstr>
      <vt:lpstr>AD/CVD: Certifications</vt:lpstr>
      <vt:lpstr>General Certification Requirements</vt:lpstr>
      <vt:lpstr>Certification Issues</vt:lpstr>
      <vt:lpstr>Notable Cases with Certification Requirements</vt:lpstr>
      <vt:lpstr>ACE ABI Requirements  </vt:lpstr>
      <vt:lpstr>ACE ABI Requirements  </vt:lpstr>
      <vt:lpstr>AD CVD Scopes with Certification Messages   </vt:lpstr>
      <vt:lpstr>Key Resources</vt:lpstr>
      <vt:lpstr>Key Resources</vt:lpstr>
      <vt:lpstr>Key Resources</vt:lpstr>
      <vt:lpstr>Additional Resource – Locating AD CVD Scopes </vt:lpstr>
      <vt:lpstr>Locating AD CVD Case Scopes  </vt:lpstr>
      <vt:lpstr>Locating AD CVD Case Scopes  </vt:lpstr>
      <vt:lpstr>Locating AD CVD Case Scopes  </vt:lpstr>
      <vt:lpstr>Locating AD CVD Case Scopes  </vt:lpstr>
      <vt:lpstr>Locating AD CVD Case Scopes  </vt:lpstr>
      <vt:lpstr>Locating AD CVD Case Scopes  </vt:lpstr>
      <vt:lpstr>Locating AD CVD Case Scopes  </vt:lpstr>
      <vt:lpstr>AD CVD Scopes with Certification Messages   </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Christine Sliwinski</dc:creator>
  <cp:lastModifiedBy>Chris Gillis</cp:lastModifiedBy>
  <cp:revision>8</cp:revision>
  <dcterms:created xsi:type="dcterms:W3CDTF">2025-03-06T18:30:41Z</dcterms:created>
  <dcterms:modified xsi:type="dcterms:W3CDTF">2025-04-09T12:33:23Z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0x010100F5C7280871900E46863CF69185A809F1</vt:lpwstr>
  </property>
  <property fmtid="{D5CDD505-2E9C-101B-9397-08002B2CF9AE}" pid="3" name="Order">
    <vt:r8>1110200</vt:r8>
  </property>
  <property fmtid="{D5CDD505-2E9C-101B-9397-08002B2CF9AE}" pid="4" name="MediaServiceImageTags">
    <vt:lpwstr/>
  </property>
  <property fmtid="{D5CDD505-2E9C-101B-9397-08002B2CF9AE}" pid="5" name="MSIP_Label_455b24b8-e69b-4583-bfd0-d64b5cee0119_Enabled">
    <vt:lpwstr>true</vt:lpwstr>
  </property>
  <property fmtid="{D5CDD505-2E9C-101B-9397-08002B2CF9AE}" pid="6" name="MSIP_Label_455b24b8-e69b-4583-bfd0-d64b5cee0119_SetDate">
    <vt:lpwstr>2025-03-06T18:30:48Z</vt:lpwstr>
  </property>
  <property fmtid="{D5CDD505-2E9C-101B-9397-08002B2CF9AE}" pid="7" name="MSIP_Label_455b24b8-e69b-4583-bfd0-d64b5cee0119_Method">
    <vt:lpwstr>Privileged</vt:lpwstr>
  </property>
  <property fmtid="{D5CDD505-2E9C-101B-9397-08002B2CF9AE}" pid="8" name="MSIP_Label_455b24b8-e69b-4583-bfd0-d64b5cee0119_Name">
    <vt:lpwstr>Public</vt:lpwstr>
  </property>
  <property fmtid="{D5CDD505-2E9C-101B-9397-08002B2CF9AE}" pid="9" name="MSIP_Label_455b24b8-e69b-4583-bfd0-d64b5cee0119_SiteId">
    <vt:lpwstr>05d75c05-fa1a-42e7-9cf1-eb416c396f2d</vt:lpwstr>
  </property>
  <property fmtid="{D5CDD505-2E9C-101B-9397-08002B2CF9AE}" pid="10" name="MSIP_Label_455b24b8-e69b-4583-bfd0-d64b5cee0119_ActionId">
    <vt:lpwstr>9b9a9a36-955f-4fd0-85c2-0632b0ae9a69</vt:lpwstr>
  </property>
  <property fmtid="{D5CDD505-2E9C-101B-9397-08002B2CF9AE}" pid="11" name="MSIP_Label_455b24b8-e69b-4583-bfd0-d64b5cee0119_ContentBits">
    <vt:lpwstr>0</vt:lpwstr>
  </property>
  <property fmtid="{D5CDD505-2E9C-101B-9397-08002B2CF9AE}" pid="12" name="MSIP_Label_455b24b8-e69b-4583-bfd0-d64b5cee0119_Tag">
    <vt:lpwstr>10, 0, 1, 1</vt:lpwstr>
  </property>
</Properties>
</file>