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webextensions/webextension2.xml" ContentType="application/vnd.ms-office.webextensio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56" r:id="rId3"/>
    <p:sldId id="257" r:id="rId4"/>
    <p:sldId id="259" r:id="rId5"/>
    <p:sldId id="258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BE569-256C-4B61-81B0-F0CAC7D6EEBE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C3370-DEF8-40F3-B9B3-2E6869186B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1454F78-00C1-4141-8D31-604BFA81ED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C310A77B-21E5-4EBC-8906-82AE362D34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8B2DA62-8A11-4A98-BCF8-1B08364D41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FF1A34-8E00-43ED-92B7-427221692C8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F4534-962A-C837-A37A-AF55A08D45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8E4873-7CE0-006A-4A63-527AF69AB3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9796C-8829-5F88-C94F-2685B0EAC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E892D-72F1-6E9D-E29D-38A3D48F4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9DF4D-1C26-37E2-9460-956EA72FD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8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2E60-F778-0C30-A176-21F5EC479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1E8AC-D749-D961-E4CD-DADBAA2A58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39688-CACD-3241-BE97-E9758E113E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A40A1-34FC-0C97-D467-B56EBEF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28AF9-EF7E-878A-B746-64A872A4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25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787088-D1AB-39D4-653D-48B0F48FAF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929A9-0A9E-D57F-7F06-72B765755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1D55B-8310-E631-4497-E36F3F6E3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271D4-A01E-6642-8BB3-46FEE2943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2A821-B1E3-7AF6-309B-6112DD1D1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0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4A55A-85A6-CE49-4C69-7FD0ACD48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64547-F86C-B2EF-3A6D-87F0D6448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AC6BF-1C5F-88DA-8019-4313D3138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70C0FB-2E7E-C6E9-B795-63AB95D3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2DF90-FCB1-E503-69B9-FC42661A8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C104-2120-141D-A61B-CE9C876D9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16B4-7F77-ECFB-86A5-27D3C70B5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7F239-FCE4-3C20-BF87-EC58A3F9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B7C4-6F56-3A79-DEB6-CCB88CA6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10E1B5-B635-EA16-8CFF-6287DB9A8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2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ED428-1272-0129-738D-C9BFD5715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6841E-E983-9320-7DE8-1149D7005F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8B65A-82D1-A003-97CE-5162639F0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FE11B-CCDA-C046-C428-45A75C3C9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CD4241-2A4F-D450-6CE8-09EB8A91E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23D1F-08AD-891A-0D07-7CB62753F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55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C1DA6-B966-9AD6-A3FE-56980273C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6B4EF-8ACD-A1CF-511D-3F48C3150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2C71E6-0397-6E19-4AAB-807381583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8B19DD-12A4-A5E3-4CE8-6A32DFC961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736180-A60E-D2E4-AA00-49D0A85A8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2DE64F-6259-490F-67CC-AB971F087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31047A-32C9-EB1C-4CDC-0C50F0B97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C8506C-4D2F-188B-BBC2-51B8AD2A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C0944-96DC-04B3-D71E-8D7ADF0E7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8FEC53-E418-3B88-E213-542DA797A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0B9293-0D48-F7E0-C68F-3C2F354B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FC540-37F3-BEB6-C44E-04A13688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4DBDE9-1FF8-051C-F533-ECE61684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4FAACF-EA16-221F-AEE0-D30F909F2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96A468-9F56-A008-ADFA-78165797E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66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169F-548F-DDCB-DE9F-7EA19E26F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0BDDE-3443-26C6-CAE9-0CF50C905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C7A9C-67D7-BDD5-01C3-564D278CB0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7B039-45DC-EE88-04B9-EF87D401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168AD0-E274-6783-927E-77904045B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C3350-0D55-2A82-5862-DBC0BE7E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6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42EF-E951-6FBE-D95C-B5BC55EBF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946384-0ED7-1079-ED7B-E8596F573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F752C0-09D4-44A9-60CA-3846CE33F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2F9CF2-B6DF-5A9F-6B22-D4DEB6A12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644FD1-B762-0540-A9DF-B8CE2D9F2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541AE-64F8-CA90-BEF9-B90CE93CB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42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58164-5F8D-F84E-E5AB-8A63F6A51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4F9E0-3342-F976-418D-312FAE396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E74AF-BA0D-5A1B-AF3B-1240EAD96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260D0-1EB7-41E0-A3BE-6F2DD61A3964}" type="datetimeFigureOut">
              <a:rPr lang="en-US" smtClean="0"/>
              <a:t>4/9/2025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C8FD4-98CA-8D7D-D196-B0A6B28F2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AA7A5-4283-5235-6FEA-3F4BDA108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5D36-AABE-41D1-BCC0-E824A8C08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7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1/relationships/webextension" Target="../webextensions/webextension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ECABE985-DF51-4081-BF8E-0EAE10DA8C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5244" y="1283977"/>
            <a:ext cx="7941510" cy="81304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La Junta 2025</a:t>
            </a:r>
            <a:endParaRPr lang="en-US" altLang="en-US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66E5A09-C113-47CE-A48D-96D3FB1D0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24150" y="6024469"/>
            <a:ext cx="2800350" cy="384572"/>
          </a:xfrm>
        </p:spPr>
        <p:txBody>
          <a:bodyPr/>
          <a:lstStyle/>
          <a:p>
            <a:pPr>
              <a:defRPr/>
            </a:pPr>
            <a:r>
              <a:rPr lang="en-US" sz="2700" b="1" dirty="0">
                <a:solidFill>
                  <a:schemeClr val="tx1"/>
                </a:solidFill>
                <a:latin typeface="Brush Script MT" panose="03060802040406070304" pitchFamily="66" charset="0"/>
              </a:rPr>
              <a:t>Program Sponsored by</a:t>
            </a:r>
          </a:p>
        </p:txBody>
      </p:sp>
      <p:pic>
        <p:nvPicPr>
          <p:cNvPr id="7172" name="Picture 22">
            <a:extLst>
              <a:ext uri="{FF2B5EF4-FFF2-40B4-BE49-F238E27FC236}">
                <a16:creationId xmlns:a16="http://schemas.microsoft.com/office/drawing/2014/main" id="{D1BC8DA5-3750-4165-8619-EAEABE0320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2" y="5372101"/>
            <a:ext cx="1312069" cy="278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24548E4-A754-4148-BFA9-C50F7AE19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4318" y="5880402"/>
            <a:ext cx="1426369" cy="613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5">
            <a:extLst>
              <a:ext uri="{FF2B5EF4-FFF2-40B4-BE49-F238E27FC236}">
                <a16:creationId xmlns:a16="http://schemas.microsoft.com/office/drawing/2014/main" id="{CCEA0F34-84C0-4FD9-B1DA-9B5617417D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2170" y="466544"/>
            <a:ext cx="2227661" cy="676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3105905-B7C3-9015-E299-3CD2F809095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201" y="5791200"/>
            <a:ext cx="2045557" cy="70237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73D98F27-7FFA-A59C-561B-BF1BF30DEFEB}"/>
              </a:ext>
            </a:extLst>
          </p:cNvPr>
          <p:cNvGrpSpPr/>
          <p:nvPr/>
        </p:nvGrpSpPr>
        <p:grpSpPr>
          <a:xfrm>
            <a:off x="2540263" y="2362200"/>
            <a:ext cx="7111476" cy="2790310"/>
            <a:chOff x="1128996" y="2006600"/>
            <a:chExt cx="9481968" cy="3720413"/>
          </a:xfrm>
        </p:grpSpPr>
        <p:sp>
          <p:nvSpPr>
            <p:cNvPr id="7177" name="TextBox 10">
              <a:extLst>
                <a:ext uri="{FF2B5EF4-FFF2-40B4-BE49-F238E27FC236}">
                  <a16:creationId xmlns:a16="http://schemas.microsoft.com/office/drawing/2014/main" id="{51D2DE82-36B3-408B-97E4-4F5E17EAF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75" y="2008188"/>
              <a:ext cx="4357396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Moderators:</a:t>
              </a:r>
              <a:endParaRPr lang="en-US" altLang="en-US" sz="15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78" name="TextBox 2">
              <a:extLst>
                <a:ext uri="{FF2B5EF4-FFF2-40B4-BE49-F238E27FC236}">
                  <a16:creationId xmlns:a16="http://schemas.microsoft.com/office/drawing/2014/main" id="{20596A0D-E1E2-4EE3-B9DC-25C13E48AD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546091"/>
              <a:ext cx="451066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7179" name="TextBox 2">
              <a:extLst>
                <a:ext uri="{FF2B5EF4-FFF2-40B4-BE49-F238E27FC236}">
                  <a16:creationId xmlns:a16="http://schemas.microsoft.com/office/drawing/2014/main" id="{E3473627-BE83-4E82-ACF4-448AED837D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8996" y="2006600"/>
              <a:ext cx="466911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5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</a:rPr>
                <a:t>Panelists:</a:t>
              </a:r>
              <a:endParaRPr lang="en-US" altLang="en-US" sz="135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80" name="TextBox 13">
              <a:extLst>
                <a:ext uri="{FF2B5EF4-FFF2-40B4-BE49-F238E27FC236}">
                  <a16:creationId xmlns:a16="http://schemas.microsoft.com/office/drawing/2014/main" id="{2E6B1392-B92F-49F4-ACEC-738E2FDF60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7584" y="2538143"/>
              <a:ext cx="4583380" cy="11387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350" b="1" dirty="0">
                  <a:latin typeface="Arial" panose="020B0604020202020204" pitchFamily="34" charset="0"/>
                </a:rPr>
                <a:t>Neto Roser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latin typeface="Arial Narrow" panose="020B0606020202030204" pitchFamily="34" charset="0"/>
                </a:rPr>
                <a:t>NCBFAA Customs Committee Member; Director CBP Customs Compliance, Roser &amp; Cowen Logistical Customs Services, Ltd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3894D8C-EA0A-3E6C-216B-F351153741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98114" y="2653886"/>
              <a:ext cx="1" cy="3073127"/>
            </a:xfrm>
            <a:prstGeom prst="line">
              <a:avLst/>
            </a:prstGeom>
            <a:ln w="127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13">
            <a:extLst>
              <a:ext uri="{FF2B5EF4-FFF2-40B4-BE49-F238E27FC236}">
                <a16:creationId xmlns:a16="http://schemas.microsoft.com/office/drawing/2014/main" id="{CB48036E-020C-F059-83FB-05F7303A86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4204" y="3693072"/>
            <a:ext cx="3437535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350" b="1" dirty="0">
                <a:latin typeface="Arial" panose="020B0604020202020204" pitchFamily="34" charset="0"/>
              </a:rPr>
              <a:t>Meghan Roser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 Narrow" panose="020B0606020202030204" pitchFamily="34" charset="0"/>
              </a:rPr>
              <a:t>Branch Manager, Roser &amp; Cowen Logistical Customs Services, Ltd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CE0D4C-9EA4-AE54-92C7-255636A8BE75}"/>
              </a:ext>
            </a:extLst>
          </p:cNvPr>
          <p:cNvSpPr txBox="1"/>
          <p:nvPr/>
        </p:nvSpPr>
        <p:spPr>
          <a:xfrm>
            <a:off x="2540261" y="2724203"/>
            <a:ext cx="4572000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/>
              <a:t>VAR Judge Lenny Feldman</a:t>
            </a:r>
          </a:p>
          <a:p>
            <a:endParaRPr lang="en-US" sz="1400" b="1" dirty="0"/>
          </a:p>
          <a:p>
            <a:r>
              <a:rPr lang="en-US" sz="1400" b="1" dirty="0"/>
              <a:t>CBP</a:t>
            </a:r>
            <a:r>
              <a:rPr lang="en-US" sz="1400" dirty="0"/>
              <a:t> Armando </a:t>
            </a:r>
            <a:r>
              <a:rPr lang="en-US" sz="1400" dirty="0" err="1"/>
              <a:t>Tabaoda</a:t>
            </a:r>
            <a:r>
              <a:rPr lang="en-US" sz="1400" dirty="0"/>
              <a:t> Laredo. TX</a:t>
            </a:r>
          </a:p>
          <a:p>
            <a:r>
              <a:rPr lang="en-US" sz="1400" b="1" dirty="0"/>
              <a:t>CBP</a:t>
            </a:r>
            <a:r>
              <a:rPr lang="en-US" sz="1400" dirty="0"/>
              <a:t> Armando </a:t>
            </a:r>
            <a:r>
              <a:rPr lang="en-US" sz="1400" dirty="0" err="1"/>
              <a:t>Gonclavez</a:t>
            </a:r>
            <a:r>
              <a:rPr lang="en-US" sz="1400" dirty="0"/>
              <a:t> Nogales, AZ</a:t>
            </a:r>
          </a:p>
          <a:p>
            <a:r>
              <a:rPr lang="en-US" sz="1400" b="1" dirty="0"/>
              <a:t>CBP</a:t>
            </a:r>
            <a:r>
              <a:rPr lang="en-US" sz="1400" dirty="0"/>
              <a:t> Dennis McKenzie Washington, DC</a:t>
            </a:r>
          </a:p>
          <a:p>
            <a:endParaRPr lang="en-US" sz="1400" b="1" dirty="0"/>
          </a:p>
          <a:p>
            <a:r>
              <a:rPr lang="en-US" sz="1400" b="1" dirty="0"/>
              <a:t>San Diego </a:t>
            </a:r>
            <a:r>
              <a:rPr lang="en-US" sz="1400" dirty="0"/>
              <a:t>Carime Duck</a:t>
            </a:r>
          </a:p>
          <a:p>
            <a:r>
              <a:rPr lang="en-US" sz="1400" b="1" dirty="0"/>
              <a:t>Nogales: </a:t>
            </a:r>
            <a:r>
              <a:rPr lang="en-US" sz="1400" dirty="0"/>
              <a:t>Gustavo Acosta</a:t>
            </a:r>
          </a:p>
          <a:p>
            <a:r>
              <a:rPr lang="en-US" sz="1400" b="1" dirty="0"/>
              <a:t>El Paso: </a:t>
            </a:r>
            <a:r>
              <a:rPr lang="en-US" sz="1400" dirty="0"/>
              <a:t>David Reyes</a:t>
            </a:r>
          </a:p>
          <a:p>
            <a:r>
              <a:rPr lang="en-US" sz="1400" b="1" dirty="0"/>
              <a:t>Laredo: </a:t>
            </a:r>
            <a:r>
              <a:rPr lang="en-US" sz="1400" dirty="0"/>
              <a:t>Jorge Cavazos </a:t>
            </a:r>
          </a:p>
          <a:p>
            <a:r>
              <a:rPr lang="en-US" sz="1400" b="1" dirty="0"/>
              <a:t>Mid-Valley: </a:t>
            </a:r>
            <a:r>
              <a:rPr lang="en-US" sz="1400" dirty="0"/>
              <a:t>Meghan Roser</a:t>
            </a:r>
          </a:p>
          <a:p>
            <a:r>
              <a:rPr lang="en-US" sz="1400" b="1" dirty="0"/>
              <a:t>Area 8 Rep</a:t>
            </a:r>
            <a:r>
              <a:rPr lang="en-US" sz="1400" dirty="0"/>
              <a:t>: Eduardo Lozano</a:t>
            </a:r>
          </a:p>
          <a:p>
            <a:r>
              <a:rPr lang="en-US" sz="1400" b="1" dirty="0"/>
              <a:t>Area 8 Rep</a:t>
            </a:r>
            <a:r>
              <a:rPr lang="en-US" sz="1400" dirty="0"/>
              <a:t>: Lalo Acosta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0963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La Junta 2025</a:t>
            </a:r>
            <a:br>
              <a:rPr lang="en-US" b="1" dirty="0"/>
            </a:br>
            <a:r>
              <a:rPr lang="en-US" b="1" dirty="0"/>
              <a:t>22 Years</a:t>
            </a:r>
          </a:p>
        </p:txBody>
      </p:sp>
    </p:spTree>
    <p:extLst>
      <p:ext uri="{BB962C8B-B14F-4D97-AF65-F5344CB8AC3E}">
        <p14:creationId xmlns:p14="http://schemas.microsoft.com/office/powerpoint/2010/main" val="2518625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247" y="109331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8177" y="109331"/>
            <a:ext cx="8875645" cy="1803056"/>
          </a:xfrm>
          <a:gradFill flip="none" rotWithShape="1">
            <a:gsLst>
              <a:gs pos="57000">
                <a:srgbClr val="002060"/>
              </a:gs>
              <a:gs pos="100000">
                <a:schemeClr val="accent4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</a:rPr>
              <a:t>Team Rosters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5901" y="4767232"/>
            <a:ext cx="9144000" cy="1395028"/>
          </a:xfrm>
        </p:spPr>
        <p:txBody>
          <a:bodyPr>
            <a:normAutofit lnSpcReduction="10000"/>
          </a:bodyPr>
          <a:lstStyle/>
          <a:p>
            <a:r>
              <a:rPr lang="en-US" sz="2000" b="1" dirty="0"/>
              <a:t>       VAR Judge: </a:t>
            </a:r>
            <a:r>
              <a:rPr lang="en-US" sz="2000" dirty="0"/>
              <a:t>Lenny Feldman</a:t>
            </a:r>
          </a:p>
          <a:p>
            <a:r>
              <a:rPr lang="en-US" sz="2000" b="1" dirty="0"/>
              <a:t>     Head Referee: </a:t>
            </a:r>
            <a:r>
              <a:rPr lang="en-US" sz="2000" dirty="0"/>
              <a:t>Neto Roser</a:t>
            </a:r>
          </a:p>
          <a:p>
            <a:r>
              <a:rPr lang="en-US" sz="1600" b="1" dirty="0"/>
              <a:t>               Assistant Referees: </a:t>
            </a:r>
            <a:r>
              <a:rPr lang="en-US" sz="1600" dirty="0"/>
              <a:t>Kiko Zuniga / JD Gonzalez</a:t>
            </a:r>
          </a:p>
          <a:p>
            <a:r>
              <a:rPr lang="en-US" sz="1600" b="1" dirty="0"/>
              <a:t>              Timekeeper: </a:t>
            </a:r>
            <a:r>
              <a:rPr lang="en-US" sz="1600" dirty="0"/>
              <a:t>Meghan Roser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4ECE5-F40E-DF6A-4DE4-15F4A7C73489}"/>
              </a:ext>
            </a:extLst>
          </p:cNvPr>
          <p:cNvSpPr txBox="1"/>
          <p:nvPr/>
        </p:nvSpPr>
        <p:spPr>
          <a:xfrm>
            <a:off x="1658177" y="2716093"/>
            <a:ext cx="37669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San Diego </a:t>
            </a:r>
            <a:r>
              <a:rPr lang="en-US" sz="2000" dirty="0"/>
              <a:t>Carime Duck                                 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Nogales: </a:t>
            </a:r>
            <a:r>
              <a:rPr lang="en-US" sz="2000" dirty="0"/>
              <a:t>Gustavo Acosta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El Paso: </a:t>
            </a:r>
            <a:r>
              <a:rPr lang="en-US" sz="2000" dirty="0"/>
              <a:t>David Reyes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Laredo: </a:t>
            </a:r>
            <a:r>
              <a:rPr lang="en-US" sz="2000" dirty="0"/>
              <a:t>Jorge Cavazos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Mid-Valley: </a:t>
            </a:r>
            <a:r>
              <a:rPr lang="en-US" sz="2000" dirty="0"/>
              <a:t>Meghan Roser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Area 8 Rep</a:t>
            </a:r>
            <a:r>
              <a:rPr lang="en-US" sz="2000" dirty="0"/>
              <a:t>: Eduardo Lozano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Area 8 Rep</a:t>
            </a:r>
            <a:r>
              <a:rPr lang="en-US" sz="2000" dirty="0"/>
              <a:t>: Lalo Acosta  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81A295-CC3D-01E7-D0DE-6F57BB7E0DE2}"/>
              </a:ext>
            </a:extLst>
          </p:cNvPr>
          <p:cNvSpPr txBox="1">
            <a:spLocks/>
          </p:cNvSpPr>
          <p:nvPr/>
        </p:nvSpPr>
        <p:spPr>
          <a:xfrm>
            <a:off x="1658178" y="1898167"/>
            <a:ext cx="4437822" cy="678484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Frontera Del Sur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B66F447-E434-5C32-DD42-08C3F5226E46}"/>
              </a:ext>
            </a:extLst>
          </p:cNvPr>
          <p:cNvSpPr txBox="1">
            <a:spLocks/>
          </p:cNvSpPr>
          <p:nvPr/>
        </p:nvSpPr>
        <p:spPr>
          <a:xfrm>
            <a:off x="6112198" y="1898167"/>
            <a:ext cx="4421624" cy="681037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Los Federales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E06782-B79E-7494-08F8-B84E86C9A136}"/>
              </a:ext>
            </a:extLst>
          </p:cNvPr>
          <p:cNvSpPr txBox="1"/>
          <p:nvPr/>
        </p:nvSpPr>
        <p:spPr>
          <a:xfrm>
            <a:off x="6318913" y="2693478"/>
            <a:ext cx="37669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CBP</a:t>
            </a:r>
            <a:r>
              <a:rPr lang="en-US" dirty="0"/>
              <a:t> Armando </a:t>
            </a:r>
            <a:r>
              <a:rPr lang="en-US" dirty="0" err="1"/>
              <a:t>Tabaoda</a:t>
            </a:r>
            <a:r>
              <a:rPr lang="en-US" dirty="0"/>
              <a:t> Laredo. TX</a:t>
            </a:r>
          </a:p>
          <a:p>
            <a:r>
              <a:rPr lang="en-US" b="1" dirty="0"/>
              <a:t>CBP</a:t>
            </a:r>
            <a:r>
              <a:rPr lang="en-US" dirty="0"/>
              <a:t> Armando </a:t>
            </a:r>
            <a:r>
              <a:rPr lang="en-US" dirty="0" err="1"/>
              <a:t>Gonclavez</a:t>
            </a:r>
            <a:r>
              <a:rPr lang="en-US" dirty="0"/>
              <a:t> Nogales, AZ</a:t>
            </a:r>
          </a:p>
          <a:p>
            <a:r>
              <a:rPr lang="en-US" b="1" dirty="0"/>
              <a:t>CBP</a:t>
            </a:r>
            <a:r>
              <a:rPr lang="en-US" dirty="0"/>
              <a:t> Dennis McKenzie Washington, DC</a:t>
            </a:r>
          </a:p>
        </p:txBody>
      </p:sp>
    </p:spTree>
    <p:extLst>
      <p:ext uri="{BB962C8B-B14F-4D97-AF65-F5344CB8AC3E}">
        <p14:creationId xmlns:p14="http://schemas.microsoft.com/office/powerpoint/2010/main" val="59066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099" y="109331"/>
            <a:ext cx="91359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8178" y="109331"/>
            <a:ext cx="8875644" cy="1803056"/>
          </a:xfrm>
          <a:gradFill flip="none" rotWithShape="1">
            <a:gsLst>
              <a:gs pos="60000">
                <a:srgbClr val="002060"/>
              </a:gs>
              <a:gs pos="100000">
                <a:schemeClr val="accent4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+mn-lt"/>
              </a:rPr>
              <a:t>NCBFAA APRIL MADNESS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3F4ECE5-F40E-DF6A-4DE4-15F4A7C73489}"/>
              </a:ext>
            </a:extLst>
          </p:cNvPr>
          <p:cNvSpPr txBox="1"/>
          <p:nvPr/>
        </p:nvSpPr>
        <p:spPr>
          <a:xfrm>
            <a:off x="1658177" y="2703722"/>
            <a:ext cx="435002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PTT: </a:t>
            </a:r>
            <a:r>
              <a:rPr lang="en-US" sz="18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using a Permit to Transfer to move cargo within the port limits? If not, how is it being done in your port?</a:t>
            </a:r>
            <a:endParaRPr lang="en-US" sz="18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Bonds: </a:t>
            </a: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Holds, Audits, Outreach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Bonded Warehouses: </a:t>
            </a:r>
            <a:r>
              <a:rPr lang="en-US" sz="18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Vetting Update. Has this been implemented at your port?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Informal Entry:</a:t>
            </a:r>
            <a:r>
              <a:rPr lang="en-US" sz="18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Bond, How are fees paid? How is it handled in your port?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CEE’s: </a:t>
            </a:r>
            <a:r>
              <a:rPr lang="en-US" sz="18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Asking for proof of export on Warehouse Closeouts on T&amp;E’s, asking for BOL? 19 CFR 19.6(b)(1)</a:t>
            </a:r>
            <a:endParaRPr lang="en-US" sz="185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081A295-CC3D-01E7-D0DE-6F57BB7E0DE2}"/>
              </a:ext>
            </a:extLst>
          </p:cNvPr>
          <p:cNvSpPr txBox="1">
            <a:spLocks/>
          </p:cNvSpPr>
          <p:nvPr/>
        </p:nvSpPr>
        <p:spPr>
          <a:xfrm>
            <a:off x="1658178" y="1898167"/>
            <a:ext cx="4437822" cy="678484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Half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B66F447-E434-5C32-DD42-08C3F5226E46}"/>
              </a:ext>
            </a:extLst>
          </p:cNvPr>
          <p:cNvSpPr txBox="1">
            <a:spLocks/>
          </p:cNvSpPr>
          <p:nvPr/>
        </p:nvSpPr>
        <p:spPr>
          <a:xfrm>
            <a:off x="6112198" y="1898167"/>
            <a:ext cx="4421624" cy="681037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Half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E59587-7F8B-E9DC-1F47-79350EF6453B}"/>
              </a:ext>
            </a:extLst>
          </p:cNvPr>
          <p:cNvSpPr txBox="1"/>
          <p:nvPr/>
        </p:nvSpPr>
        <p:spPr>
          <a:xfrm>
            <a:off x="6299752" y="2703722"/>
            <a:ext cx="4076699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Possible: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Mexican Carrier with US Authority to get a Custodial Bond for In Bonds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Liability: </a:t>
            </a:r>
            <a:r>
              <a:rPr lang="en-US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Shipper and loader from the warehouse to the carrier with incorrect quantities in the conveyance at the time of export to Mexic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 19CFR 18.8(a)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Penalties: 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Issued to the IOR for </a:t>
            </a:r>
            <a:r>
              <a:rPr lang="en-US" sz="17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EManifest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errors by the carrier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9801.00.1012: </a:t>
            </a:r>
            <a:r>
              <a:rPr lang="en-US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this work? It reads: Articles returned temporarily for repair, alteration, processing or the like, the foregoing to be exported. </a:t>
            </a:r>
            <a:endParaRPr lang="en-US" sz="17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35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we="http://schemas.microsoft.com/office/webextensions/webextension/2010/11" xmlns:pca="http://schemas.microsoft.com/office/powerpoint/2013/contentapp" Requires="we pca">
          <p:graphicFrame>
            <p:nvGraphicFramePr>
              <p:cNvPr id="8" name="Content Placeholder 7" title="Breaktime">
                <a:extLst>
                  <a:ext uri="{FF2B5EF4-FFF2-40B4-BE49-F238E27FC236}">
                    <a16:creationId xmlns:a16="http://schemas.microsoft.com/office/drawing/2014/main" id="{F379C423-C17B-A599-6FB1-2D9EE37BE105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37372853"/>
                  </p:ext>
                </p:extLst>
              </p:nvPr>
            </p:nvGraphicFramePr>
            <p:xfrm>
              <a:off x="2689860" y="678484"/>
              <a:ext cx="6379464" cy="3007042"/>
            </p:xfrm>
            <a:graphic>
              <a:graphicData uri="http://schemas.microsoft.com/office/webextensions/webextension/2010/11">
                <we:webextensionref xmlns:we="http://schemas.microsoft.com/office/webextensions/webextension/2010/11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8" name="Content Placeholder 7" title="Breaktime">
                <a:extLst>
                  <a:ext uri="{FF2B5EF4-FFF2-40B4-BE49-F238E27FC236}">
                    <a16:creationId xmlns:a16="http://schemas.microsoft.com/office/drawing/2014/main" id="{F379C423-C17B-A599-6FB1-2D9EE37BE10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89860" y="678484"/>
                <a:ext cx="6379464" cy="3007042"/>
              </a:xfrm>
              <a:prstGeom prst="rect">
                <a:avLst/>
              </a:prstGeom>
            </p:spPr>
          </p:pic>
        </mc:Fallback>
      </mc:AlternateContent>
      <p:sp>
        <p:nvSpPr>
          <p:cNvPr id="4" name="Title 1">
            <a:extLst>
              <a:ext uri="{FF2B5EF4-FFF2-40B4-BE49-F238E27FC236}">
                <a16:creationId xmlns:a16="http://schemas.microsoft.com/office/drawing/2014/main" id="{DC4A12AF-A037-237E-95FF-DACE6CFA8AFA}"/>
              </a:ext>
            </a:extLst>
          </p:cNvPr>
          <p:cNvSpPr txBox="1">
            <a:spLocks/>
          </p:cNvSpPr>
          <p:nvPr/>
        </p:nvSpPr>
        <p:spPr>
          <a:xfrm>
            <a:off x="0" y="681037"/>
            <a:ext cx="2689860" cy="678484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Frontera Del Sur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2FAED7-8511-8754-351E-B54B4AD398B1}"/>
              </a:ext>
            </a:extLst>
          </p:cNvPr>
          <p:cNvSpPr txBox="1">
            <a:spLocks/>
          </p:cNvSpPr>
          <p:nvPr/>
        </p:nvSpPr>
        <p:spPr>
          <a:xfrm>
            <a:off x="9069324" y="678484"/>
            <a:ext cx="3122676" cy="681037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Los Federales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F722FB-02A2-A2B9-8C73-1B80C8472A5D}"/>
              </a:ext>
            </a:extLst>
          </p:cNvPr>
          <p:cNvSpPr txBox="1">
            <a:spLocks/>
          </p:cNvSpPr>
          <p:nvPr/>
        </p:nvSpPr>
        <p:spPr>
          <a:xfrm>
            <a:off x="0" y="2553"/>
            <a:ext cx="4692396" cy="678484"/>
          </a:xfrm>
          <a:prstGeom prst="rect">
            <a:avLst/>
          </a:prstGeom>
          <a:gradFill flip="none" rotWithShape="1">
            <a:gsLst>
              <a:gs pos="2000">
                <a:schemeClr val="accent4"/>
              </a:gs>
              <a:gs pos="36000">
                <a:srgbClr val="002060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52FFD5E-73DB-944E-879B-5CC7E202A642}"/>
              </a:ext>
            </a:extLst>
          </p:cNvPr>
          <p:cNvSpPr txBox="1">
            <a:spLocks/>
          </p:cNvSpPr>
          <p:nvPr/>
        </p:nvSpPr>
        <p:spPr>
          <a:xfrm>
            <a:off x="7499604" y="0"/>
            <a:ext cx="4692396" cy="678484"/>
          </a:xfrm>
          <a:prstGeom prst="rect">
            <a:avLst/>
          </a:prstGeom>
          <a:gradFill flip="none" rotWithShape="1">
            <a:gsLst>
              <a:gs pos="64000">
                <a:srgbClr val="002060"/>
              </a:gs>
              <a:gs pos="95000">
                <a:schemeClr val="accent4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C9695-97FC-87AC-1FAF-0A4881C4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860" y="0"/>
            <a:ext cx="6379464" cy="678484"/>
          </a:xfr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+mn-lt"/>
              </a:rPr>
              <a:t>NCBFAA APRIL MADNESS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17E97-EF08-920B-98A5-8E2AFA4D266F}"/>
              </a:ext>
            </a:extLst>
          </p:cNvPr>
          <p:cNvSpPr txBox="1"/>
          <p:nvPr/>
        </p:nvSpPr>
        <p:spPr>
          <a:xfrm>
            <a:off x="25369" y="3685526"/>
            <a:ext cx="5676453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PTT: 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using a Permit to Transfer to move cargo within the port limits? If not, how is it being done in your port?</a:t>
            </a:r>
            <a:endParaRPr lang="en-US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Bonds: </a:t>
            </a: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Holds, Audits, Outreach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Bonded Warehouses: </a:t>
            </a: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Vetting Update. Has this been implemented at your port?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Informal Entry: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Bond, How are fees paid? How is it handled in your port?</a:t>
            </a:r>
          </a:p>
          <a:p>
            <a:pPr marL="285750" marR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CEE’s: </a:t>
            </a: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Asking for proof of export on Warehouse Closeouts on T&amp;E’s, asking for BOL? 19 CFR 19.6(b)(1)</a:t>
            </a:r>
            <a:endParaRPr lang="en-US" sz="19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B232C7-8EB5-AEF5-8CC3-5328AE609B55}"/>
              </a:ext>
            </a:extLst>
          </p:cNvPr>
          <p:cNvSpPr txBox="1"/>
          <p:nvPr/>
        </p:nvSpPr>
        <p:spPr>
          <a:xfrm>
            <a:off x="6096000" y="3694366"/>
            <a:ext cx="6022848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Possible: </a:t>
            </a:r>
            <a:r>
              <a:rPr lang="en-US" sz="19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Mexican Carrier with US Authority to get a Custodial Bond for In Bonds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5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Liability: </a:t>
            </a:r>
            <a:r>
              <a:rPr lang="en-US" sz="19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Shipper and loader from the warehouse to the carrier with incorrect quantities in the conveyance at the time of export to Mexic</a:t>
            </a:r>
            <a:r>
              <a:rPr lang="en-US" sz="19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 19CFR 18.8(a)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Penalties: </a:t>
            </a:r>
            <a:r>
              <a:rPr lang="en-US" sz="19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Issued to the IOR for </a:t>
            </a:r>
            <a:r>
              <a:rPr lang="en-US" sz="195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Emanifest</a:t>
            </a:r>
            <a:r>
              <a:rPr lang="en-US" sz="19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errors by the carrier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5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9801.00.1012: </a:t>
            </a:r>
            <a:r>
              <a:rPr lang="en-US" sz="195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this work? It reads: Articles returned temporarily for repair, alteration, processing or the like, the foregoing to be exported. </a:t>
            </a:r>
            <a:endParaRPr lang="en-US" sz="195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7A1B361-9D95-2DA7-0F18-F55B54E3CEAC}"/>
              </a:ext>
            </a:extLst>
          </p:cNvPr>
          <p:cNvSpPr txBox="1">
            <a:spLocks/>
          </p:cNvSpPr>
          <p:nvPr/>
        </p:nvSpPr>
        <p:spPr>
          <a:xfrm>
            <a:off x="0" y="1368361"/>
            <a:ext cx="2689860" cy="232600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642F4F9-3269-DDF8-FF63-95A108B9E243}"/>
              </a:ext>
            </a:extLst>
          </p:cNvPr>
          <p:cNvSpPr txBox="1">
            <a:spLocks/>
          </p:cNvSpPr>
          <p:nvPr/>
        </p:nvSpPr>
        <p:spPr>
          <a:xfrm>
            <a:off x="9069324" y="1368361"/>
            <a:ext cx="3122676" cy="231716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002060"/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11B053-B07D-3779-05E3-603BCF615FAC}"/>
              </a:ext>
            </a:extLst>
          </p:cNvPr>
          <p:cNvSpPr txBox="1"/>
          <p:nvPr/>
        </p:nvSpPr>
        <p:spPr>
          <a:xfrm>
            <a:off x="463296" y="137628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6CAC2-CCB1-5DDC-48AB-D9419C7DDC1D}"/>
              </a:ext>
            </a:extLst>
          </p:cNvPr>
          <p:cNvSpPr txBox="1"/>
          <p:nvPr/>
        </p:nvSpPr>
        <p:spPr>
          <a:xfrm>
            <a:off x="9749028" y="135441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E9200A-92D5-3C98-8999-1F711EFB6FBA}"/>
              </a:ext>
            </a:extLst>
          </p:cNvPr>
          <p:cNvSpPr txBox="1"/>
          <p:nvPr/>
        </p:nvSpPr>
        <p:spPr>
          <a:xfrm>
            <a:off x="0" y="3170230"/>
            <a:ext cx="2689860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44C06-4C20-BE0E-57E6-3FD87D660D15}"/>
              </a:ext>
            </a:extLst>
          </p:cNvPr>
          <p:cNvSpPr txBox="1"/>
          <p:nvPr/>
        </p:nvSpPr>
        <p:spPr>
          <a:xfrm>
            <a:off x="9069324" y="3162306"/>
            <a:ext cx="3122676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2nd Half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0FF373B-3E1B-F2A2-2F46-134F162FC190}"/>
              </a:ext>
            </a:extLst>
          </p:cNvPr>
          <p:cNvCxnSpPr/>
          <p:nvPr/>
        </p:nvCxnSpPr>
        <p:spPr>
          <a:xfrm>
            <a:off x="5986272" y="3816096"/>
            <a:ext cx="0" cy="2694432"/>
          </a:xfrm>
          <a:prstGeom prst="line">
            <a:avLst/>
          </a:prstGeom>
          <a:ln w="539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6008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C4A12AF-A037-237E-95FF-DACE6CFA8AFA}"/>
              </a:ext>
            </a:extLst>
          </p:cNvPr>
          <p:cNvSpPr txBox="1">
            <a:spLocks/>
          </p:cNvSpPr>
          <p:nvPr/>
        </p:nvSpPr>
        <p:spPr>
          <a:xfrm>
            <a:off x="0" y="681037"/>
            <a:ext cx="2689858" cy="678484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Frontera Del Sur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2FAED7-8511-8754-351E-B54B4AD398B1}"/>
              </a:ext>
            </a:extLst>
          </p:cNvPr>
          <p:cNvSpPr txBox="1">
            <a:spLocks/>
          </p:cNvSpPr>
          <p:nvPr/>
        </p:nvSpPr>
        <p:spPr>
          <a:xfrm>
            <a:off x="9069324" y="678484"/>
            <a:ext cx="3122676" cy="681037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Los Federales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F722FB-02A2-A2B9-8C73-1B80C8472A5D}"/>
              </a:ext>
            </a:extLst>
          </p:cNvPr>
          <p:cNvSpPr txBox="1">
            <a:spLocks/>
          </p:cNvSpPr>
          <p:nvPr/>
        </p:nvSpPr>
        <p:spPr>
          <a:xfrm>
            <a:off x="0" y="2553"/>
            <a:ext cx="4692396" cy="678484"/>
          </a:xfrm>
          <a:prstGeom prst="rect">
            <a:avLst/>
          </a:prstGeom>
          <a:gradFill flip="none" rotWithShape="1">
            <a:gsLst>
              <a:gs pos="2000">
                <a:schemeClr val="accent4"/>
              </a:gs>
              <a:gs pos="40000">
                <a:srgbClr val="002060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52FFD5E-73DB-944E-879B-5CC7E202A642}"/>
              </a:ext>
            </a:extLst>
          </p:cNvPr>
          <p:cNvSpPr txBox="1">
            <a:spLocks/>
          </p:cNvSpPr>
          <p:nvPr/>
        </p:nvSpPr>
        <p:spPr>
          <a:xfrm>
            <a:off x="7499604" y="0"/>
            <a:ext cx="4692396" cy="678484"/>
          </a:xfrm>
          <a:prstGeom prst="rect">
            <a:avLst/>
          </a:prstGeom>
          <a:gradFill flip="none" rotWithShape="1">
            <a:gsLst>
              <a:gs pos="60000">
                <a:srgbClr val="002060"/>
              </a:gs>
              <a:gs pos="95000">
                <a:schemeClr val="accent4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C9695-97FC-87AC-1FAF-0A4881C4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860" y="2553"/>
            <a:ext cx="6379464" cy="678484"/>
          </a:xfr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+mn-lt"/>
              </a:rPr>
              <a:t>NCBFAA APRIL MADNESS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7A1B361-9D95-2DA7-0F18-F55B54E3CEAC}"/>
              </a:ext>
            </a:extLst>
          </p:cNvPr>
          <p:cNvSpPr txBox="1">
            <a:spLocks/>
          </p:cNvSpPr>
          <p:nvPr/>
        </p:nvSpPr>
        <p:spPr>
          <a:xfrm>
            <a:off x="0" y="1368361"/>
            <a:ext cx="2689860" cy="232600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642F4F9-3269-DDF8-FF63-95A108B9E243}"/>
              </a:ext>
            </a:extLst>
          </p:cNvPr>
          <p:cNvSpPr txBox="1">
            <a:spLocks/>
          </p:cNvSpPr>
          <p:nvPr/>
        </p:nvSpPr>
        <p:spPr>
          <a:xfrm>
            <a:off x="9069324" y="1368361"/>
            <a:ext cx="3122676" cy="231716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11B053-B07D-3779-05E3-603BCF615FAC}"/>
              </a:ext>
            </a:extLst>
          </p:cNvPr>
          <p:cNvSpPr txBox="1"/>
          <p:nvPr/>
        </p:nvSpPr>
        <p:spPr>
          <a:xfrm>
            <a:off x="351282" y="137628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6CAC2-CCB1-5DDC-48AB-D9419C7DDC1D}"/>
              </a:ext>
            </a:extLst>
          </p:cNvPr>
          <p:cNvSpPr txBox="1"/>
          <p:nvPr/>
        </p:nvSpPr>
        <p:spPr>
          <a:xfrm>
            <a:off x="9749028" y="135441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E9200A-92D5-3C98-8999-1F711EFB6FBA}"/>
              </a:ext>
            </a:extLst>
          </p:cNvPr>
          <p:cNvSpPr txBox="1"/>
          <p:nvPr/>
        </p:nvSpPr>
        <p:spPr>
          <a:xfrm>
            <a:off x="0" y="3170230"/>
            <a:ext cx="2689860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44C06-4C20-BE0E-57E6-3FD87D660D15}"/>
              </a:ext>
            </a:extLst>
          </p:cNvPr>
          <p:cNvSpPr txBox="1"/>
          <p:nvPr/>
        </p:nvSpPr>
        <p:spPr>
          <a:xfrm>
            <a:off x="9069324" y="3162306"/>
            <a:ext cx="3122676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2nd Half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FA9FD7-A3DB-B599-4CA1-CAB709DE0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860" y="1710075"/>
            <a:ext cx="6379462" cy="141340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11500" dirty="0"/>
              <a:t>Stoppage Time</a:t>
            </a:r>
          </a:p>
        </p:txBody>
      </p:sp>
    </p:spTree>
    <p:extLst>
      <p:ext uri="{BB962C8B-B14F-4D97-AF65-F5344CB8AC3E}">
        <p14:creationId xmlns:p14="http://schemas.microsoft.com/office/powerpoint/2010/main" val="258476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C4A12AF-A037-237E-95FF-DACE6CFA8AFA}"/>
              </a:ext>
            </a:extLst>
          </p:cNvPr>
          <p:cNvSpPr txBox="1">
            <a:spLocks/>
          </p:cNvSpPr>
          <p:nvPr/>
        </p:nvSpPr>
        <p:spPr>
          <a:xfrm>
            <a:off x="0" y="681037"/>
            <a:ext cx="2689858" cy="678484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Frontera Del Sur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42FAED7-8511-8754-351E-B54B4AD398B1}"/>
              </a:ext>
            </a:extLst>
          </p:cNvPr>
          <p:cNvSpPr txBox="1">
            <a:spLocks/>
          </p:cNvSpPr>
          <p:nvPr/>
        </p:nvSpPr>
        <p:spPr>
          <a:xfrm>
            <a:off x="9069324" y="678484"/>
            <a:ext cx="3122676" cy="681037"/>
          </a:xfrm>
          <a:prstGeom prst="rect">
            <a:avLst/>
          </a:prstGeo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rmAutofit fontScale="60000" lnSpcReduction="2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r>
              <a:rPr lang="en-US" dirty="0"/>
              <a:t>Team Los Federales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F722FB-02A2-A2B9-8C73-1B80C8472A5D}"/>
              </a:ext>
            </a:extLst>
          </p:cNvPr>
          <p:cNvSpPr txBox="1">
            <a:spLocks/>
          </p:cNvSpPr>
          <p:nvPr/>
        </p:nvSpPr>
        <p:spPr>
          <a:xfrm>
            <a:off x="0" y="2553"/>
            <a:ext cx="4692396" cy="678484"/>
          </a:xfrm>
          <a:prstGeom prst="rect">
            <a:avLst/>
          </a:prstGeom>
          <a:gradFill flip="none" rotWithShape="1">
            <a:gsLst>
              <a:gs pos="2000">
                <a:schemeClr val="accent4"/>
              </a:gs>
              <a:gs pos="38000">
                <a:srgbClr val="002060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52FFD5E-73DB-944E-879B-5CC7E202A642}"/>
              </a:ext>
            </a:extLst>
          </p:cNvPr>
          <p:cNvSpPr txBox="1">
            <a:spLocks/>
          </p:cNvSpPr>
          <p:nvPr/>
        </p:nvSpPr>
        <p:spPr>
          <a:xfrm>
            <a:off x="7499604" y="0"/>
            <a:ext cx="4692396" cy="678484"/>
          </a:xfrm>
          <a:prstGeom prst="rect">
            <a:avLst/>
          </a:prstGeom>
          <a:gradFill flip="none" rotWithShape="1">
            <a:gsLst>
              <a:gs pos="62000">
                <a:srgbClr val="002060"/>
              </a:gs>
              <a:gs pos="95000">
                <a:schemeClr val="accent4"/>
              </a:gs>
            </a:gsLst>
            <a:lin ang="4800000" scaled="0"/>
            <a:tileRect/>
          </a:gra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8C9695-97FC-87AC-1FAF-0A4881C4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9860" y="2553"/>
            <a:ext cx="6379464" cy="678484"/>
          </a:xfrm>
          <a:gradFill flip="none" rotWithShape="1">
            <a:gsLst>
              <a:gs pos="56000">
                <a:schemeClr val="accent1">
                  <a:lumMod val="50000"/>
                </a:schemeClr>
              </a:gs>
              <a:gs pos="11000">
                <a:schemeClr val="accent1">
                  <a:lumMod val="100000"/>
                </a:schemeClr>
              </a:gs>
            </a:gsLst>
            <a:lin ang="2700000" scaled="1"/>
            <a:tileRect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+mn-lt"/>
              </a:rPr>
              <a:t>NCBFAA APRIL MADNESS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7A1B361-9D95-2DA7-0F18-F55B54E3CEAC}"/>
              </a:ext>
            </a:extLst>
          </p:cNvPr>
          <p:cNvSpPr txBox="1">
            <a:spLocks/>
          </p:cNvSpPr>
          <p:nvPr/>
        </p:nvSpPr>
        <p:spPr>
          <a:xfrm>
            <a:off x="0" y="1368361"/>
            <a:ext cx="2689860" cy="232600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642F4F9-3269-DDF8-FF63-95A108B9E243}"/>
              </a:ext>
            </a:extLst>
          </p:cNvPr>
          <p:cNvSpPr txBox="1">
            <a:spLocks/>
          </p:cNvSpPr>
          <p:nvPr/>
        </p:nvSpPr>
        <p:spPr>
          <a:xfrm>
            <a:off x="9069324" y="1368361"/>
            <a:ext cx="3122676" cy="2317165"/>
          </a:xfrm>
          <a:prstGeom prst="rect">
            <a:avLst/>
          </a:prstGeom>
          <a:gradFill flip="none" rotWithShape="1">
            <a:gsLst>
              <a:gs pos="100000">
                <a:schemeClr val="tx1"/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7500"/>
          </a:bodyPr>
          <a:lstStyle>
            <a:defPPr>
              <a:defRPr lang="en-US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chemeClr val="bg1"/>
                </a:solidFill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11B053-B07D-3779-05E3-603BCF615FAC}"/>
              </a:ext>
            </a:extLst>
          </p:cNvPr>
          <p:cNvSpPr txBox="1"/>
          <p:nvPr/>
        </p:nvSpPr>
        <p:spPr>
          <a:xfrm>
            <a:off x="463296" y="137628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266CAC2-CCB1-5DDC-48AB-D9419C7DDC1D}"/>
              </a:ext>
            </a:extLst>
          </p:cNvPr>
          <p:cNvSpPr txBox="1"/>
          <p:nvPr/>
        </p:nvSpPr>
        <p:spPr>
          <a:xfrm>
            <a:off x="9749028" y="1354415"/>
            <a:ext cx="17800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E9200A-92D5-3C98-8999-1F711EFB6FBA}"/>
              </a:ext>
            </a:extLst>
          </p:cNvPr>
          <p:cNvSpPr txBox="1"/>
          <p:nvPr/>
        </p:nvSpPr>
        <p:spPr>
          <a:xfrm>
            <a:off x="0" y="3170230"/>
            <a:ext cx="2689860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A44C06-4C20-BE0E-57E6-3FD87D660D15}"/>
              </a:ext>
            </a:extLst>
          </p:cNvPr>
          <p:cNvSpPr txBox="1"/>
          <p:nvPr/>
        </p:nvSpPr>
        <p:spPr>
          <a:xfrm>
            <a:off x="9069324" y="3162306"/>
            <a:ext cx="3122676" cy="5232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0"/>
                  <a:shade val="30000"/>
                  <a:satMod val="115000"/>
                </a:schemeClr>
              </a:gs>
              <a:gs pos="50000">
                <a:schemeClr val="accent1">
                  <a:lumMod val="50000"/>
                  <a:shade val="67500"/>
                  <a:satMod val="115000"/>
                </a:schemeClr>
              </a:gs>
              <a:gs pos="100000">
                <a:schemeClr val="accent1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2nd Half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FFA9FD7-A3DB-B599-4CA1-CAB709DE0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9860" y="1272209"/>
            <a:ext cx="6379462" cy="185127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11500" dirty="0"/>
              <a:t>FULL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B569DF-AE1B-F2AD-D022-A76235EAB154}"/>
              </a:ext>
            </a:extLst>
          </p:cNvPr>
          <p:cNvSpPr txBox="1"/>
          <p:nvPr/>
        </p:nvSpPr>
        <p:spPr>
          <a:xfrm>
            <a:off x="1779104" y="4501593"/>
            <a:ext cx="7969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err="1"/>
              <a:t>Muchas</a:t>
            </a:r>
            <a:r>
              <a:rPr lang="en-US" sz="4000" i="1" dirty="0"/>
              <a:t> Gracias to our Participants!</a:t>
            </a:r>
          </a:p>
        </p:txBody>
      </p:sp>
    </p:spTree>
    <p:extLst>
      <p:ext uri="{BB962C8B-B14F-4D97-AF65-F5344CB8AC3E}">
        <p14:creationId xmlns:p14="http://schemas.microsoft.com/office/powerpoint/2010/main" val="2413447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_rels/webextension2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webextensions/taskpanes.xml><?xml version="1.0" encoding="utf-8"?>
<wetp:taskpanes xmlns:wetp="http://schemas.microsoft.com/office/webextensions/taskpanes/2010/11">
  <wetp:taskpane dockstate="right" visibility="0" width="350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B915ED8E-A6FD-4DEF-A97B-24763451C584}">
  <we:reference id="wa104187975" version="1.0.0.1" store="en-US" storeType="OMEX"/>
  <we:alternateReferences>
    <we:reference id="WA104187975" version="1.0.0.1" store="WA104187975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A8DAB6AC-34FE-4E4A-A9E6-3B1F195D4BF6}">
  <we:reference id="1ce57bd3-e15d-4e22-ab56-17c34d5aa0e5" version="2.1.0.2" store="EXCatalog" storeType="EXCatalog"/>
  <we:alternateReferences>
    <we:reference id="WA200001661" version="2.1.0.2" store="en-US" storeType="OMEX"/>
  </we:alternateReferences>
  <we:properties>
    <we:property name="breaktime.flosim.com_fontColour" value="null"/>
    <we:property name="breaktime.flosim.com_startMinutes" value="4"/>
    <we:property name="breaktime.flosim.com_time" value="240"/>
    <we:property name="showcontrols" value="false"/>
    <we:property name="time" value="240"/>
    <we:property name="type" value="&quot;None&quot;"/>
  </we:properties>
  <we:bindings/>
  <we:snapshot xmlns:r="http://schemas.openxmlformats.org/officeDocument/2006/relationships" r:embed="rId1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622</Words>
  <Application>Microsoft Office PowerPoint</Application>
  <PresentationFormat>Widescreen</PresentationFormat>
  <Paragraphs>85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Arial</vt:lpstr>
      <vt:lpstr>Arial Narrow</vt:lpstr>
      <vt:lpstr>Brush Script MT</vt:lpstr>
      <vt:lpstr>Calibri</vt:lpstr>
      <vt:lpstr>Calibri Light</vt:lpstr>
      <vt:lpstr>Office Theme</vt:lpstr>
      <vt:lpstr>La Junta 2025</vt:lpstr>
      <vt:lpstr>La Junta 2025 22 Years</vt:lpstr>
      <vt:lpstr>Team Rosters</vt:lpstr>
      <vt:lpstr>NCBFAA APRIL MADNESS</vt:lpstr>
      <vt:lpstr>NCBFAA APRIL MADNESS</vt:lpstr>
      <vt:lpstr>NCBFAA APRIL MADNESS</vt:lpstr>
      <vt:lpstr>NCBFAA APRIL MADNESS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Powell</dc:creator>
  <cp:lastModifiedBy>Chris Gillis</cp:lastModifiedBy>
  <cp:revision>21</cp:revision>
  <dcterms:created xsi:type="dcterms:W3CDTF">2023-04-11T14:53:16Z</dcterms:created>
  <dcterms:modified xsi:type="dcterms:W3CDTF">2025-04-10T00:54:11Z</dcterms:modified>
</cp:coreProperties>
</file>