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56"/>
  </p:notesMasterIdLst>
  <p:sldIdLst>
    <p:sldId id="476" r:id="rId6"/>
    <p:sldId id="256" r:id="rId7"/>
    <p:sldId id="329" r:id="rId8"/>
    <p:sldId id="352" r:id="rId9"/>
    <p:sldId id="330" r:id="rId10"/>
    <p:sldId id="325" r:id="rId11"/>
    <p:sldId id="324" r:id="rId12"/>
    <p:sldId id="307" r:id="rId13"/>
    <p:sldId id="294" r:id="rId14"/>
    <p:sldId id="281" r:id="rId15"/>
    <p:sldId id="265" r:id="rId16"/>
    <p:sldId id="316" r:id="rId17"/>
    <p:sldId id="308" r:id="rId18"/>
    <p:sldId id="309" r:id="rId19"/>
    <p:sldId id="331" r:id="rId20"/>
    <p:sldId id="332" r:id="rId21"/>
    <p:sldId id="317" r:id="rId22"/>
    <p:sldId id="322" r:id="rId23"/>
    <p:sldId id="284" r:id="rId24"/>
    <p:sldId id="333" r:id="rId25"/>
    <p:sldId id="334" r:id="rId26"/>
    <p:sldId id="335" r:id="rId27"/>
    <p:sldId id="336" r:id="rId28"/>
    <p:sldId id="347" r:id="rId29"/>
    <p:sldId id="300" r:id="rId30"/>
    <p:sldId id="338" r:id="rId31"/>
    <p:sldId id="348" r:id="rId32"/>
    <p:sldId id="339" r:id="rId33"/>
    <p:sldId id="353" r:id="rId34"/>
    <p:sldId id="340" r:id="rId35"/>
    <p:sldId id="301" r:id="rId36"/>
    <p:sldId id="323" r:id="rId37"/>
    <p:sldId id="299" r:id="rId38"/>
    <p:sldId id="351" r:id="rId39"/>
    <p:sldId id="342" r:id="rId40"/>
    <p:sldId id="285" r:id="rId41"/>
    <p:sldId id="341" r:id="rId42"/>
    <p:sldId id="302" r:id="rId43"/>
    <p:sldId id="303" r:id="rId44"/>
    <p:sldId id="304" r:id="rId45"/>
    <p:sldId id="263" r:id="rId46"/>
    <p:sldId id="326" r:id="rId47"/>
    <p:sldId id="327" r:id="rId48"/>
    <p:sldId id="349" r:id="rId49"/>
    <p:sldId id="350" r:id="rId50"/>
    <p:sldId id="267" r:id="rId51"/>
    <p:sldId id="343" r:id="rId52"/>
    <p:sldId id="344" r:id="rId53"/>
    <p:sldId id="345" r:id="rId54"/>
    <p:sldId id="346"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13F041-2AF9-40DF-A062-F440AEB1D4B8}" v="14" dt="2025-04-07T05:55:43.2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0" d="100"/>
          <a:sy n="70" d="100"/>
        </p:scale>
        <p:origin x="1368" y="60"/>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384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viewProps" Target="viewProps.xml"/><Relationship Id="rId5" Type="http://schemas.openxmlformats.org/officeDocument/2006/relationships/slideMaster" Target="slideMasters/slideMaster2.xml"/><Relationship Id="rId61" Type="http://schemas.microsoft.com/office/2016/11/relationships/changesInfo" Target="changesInfos/changesInfo1.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presProps" Target="presProp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nny Feldman" userId="575721b8-2e1b-4555-8778-c123c7345433" providerId="ADAL" clId="{AD13F041-2AF9-40DF-A062-F440AEB1D4B8}"/>
    <pc:docChg chg="undo custSel modSld sldOrd">
      <pc:chgData name="Lenny Feldman" userId="575721b8-2e1b-4555-8778-c123c7345433" providerId="ADAL" clId="{AD13F041-2AF9-40DF-A062-F440AEB1D4B8}" dt="2025-04-07T05:56:40.703" v="2498" actId="313"/>
      <pc:docMkLst>
        <pc:docMk/>
      </pc:docMkLst>
      <pc:sldChg chg="ord">
        <pc:chgData name="Lenny Feldman" userId="575721b8-2e1b-4555-8778-c123c7345433" providerId="ADAL" clId="{AD13F041-2AF9-40DF-A062-F440AEB1D4B8}" dt="2025-04-06T19:34:44.337" v="1"/>
        <pc:sldMkLst>
          <pc:docMk/>
          <pc:sldMk cId="2518625021" sldId="256"/>
        </pc:sldMkLst>
      </pc:sldChg>
      <pc:sldChg chg="addSp delSp modSp mod">
        <pc:chgData name="Lenny Feldman" userId="575721b8-2e1b-4555-8778-c123c7345433" providerId="ADAL" clId="{AD13F041-2AF9-40DF-A062-F440AEB1D4B8}" dt="2025-04-07T05:39:01.904" v="2117" actId="20577"/>
        <pc:sldMkLst>
          <pc:docMk/>
          <pc:sldMk cId="3807492434" sldId="329"/>
        </pc:sldMkLst>
        <pc:spChg chg="add del mod">
          <ac:chgData name="Lenny Feldman" userId="575721b8-2e1b-4555-8778-c123c7345433" providerId="ADAL" clId="{AD13F041-2AF9-40DF-A062-F440AEB1D4B8}" dt="2025-04-06T19:36:34.583" v="18" actId="478"/>
          <ac:spMkLst>
            <pc:docMk/>
            <pc:sldMk cId="3807492434" sldId="329"/>
            <ac:spMk id="3" creationId="{190BD5CE-9381-730E-C962-E0509BCE26B5}"/>
          </ac:spMkLst>
        </pc:spChg>
        <pc:spChg chg="mod">
          <ac:chgData name="Lenny Feldman" userId="575721b8-2e1b-4555-8778-c123c7345433" providerId="ADAL" clId="{AD13F041-2AF9-40DF-A062-F440AEB1D4B8}" dt="2025-04-06T20:52:11.083" v="1961" actId="255"/>
          <ac:spMkLst>
            <pc:docMk/>
            <pc:sldMk cId="3807492434" sldId="329"/>
            <ac:spMk id="5" creationId="{00000000-0000-0000-0000-000000000000}"/>
          </ac:spMkLst>
        </pc:spChg>
        <pc:spChg chg="del">
          <ac:chgData name="Lenny Feldman" userId="575721b8-2e1b-4555-8778-c123c7345433" providerId="ADAL" clId="{AD13F041-2AF9-40DF-A062-F440AEB1D4B8}" dt="2025-04-06T19:36:29.238" v="17" actId="478"/>
          <ac:spMkLst>
            <pc:docMk/>
            <pc:sldMk cId="3807492434" sldId="329"/>
            <ac:spMk id="6" creationId="{00000000-0000-0000-0000-000000000000}"/>
          </ac:spMkLst>
        </pc:spChg>
        <pc:graphicFrameChg chg="add del">
          <ac:chgData name="Lenny Feldman" userId="575721b8-2e1b-4555-8778-c123c7345433" providerId="ADAL" clId="{AD13F041-2AF9-40DF-A062-F440AEB1D4B8}" dt="2025-04-06T19:37:11.452" v="20" actId="478"/>
          <ac:graphicFrameMkLst>
            <pc:docMk/>
            <pc:sldMk cId="3807492434" sldId="329"/>
            <ac:graphicFrameMk id="7" creationId="{5955C58C-E60E-EF1B-3D1E-6C4CC72F6DCD}"/>
          </ac:graphicFrameMkLst>
        </pc:graphicFrameChg>
        <pc:graphicFrameChg chg="add del">
          <ac:chgData name="Lenny Feldman" userId="575721b8-2e1b-4555-8778-c123c7345433" providerId="ADAL" clId="{AD13F041-2AF9-40DF-A062-F440AEB1D4B8}" dt="2025-04-06T19:37:33.170" v="22" actId="478"/>
          <ac:graphicFrameMkLst>
            <pc:docMk/>
            <pc:sldMk cId="3807492434" sldId="329"/>
            <ac:graphicFrameMk id="8" creationId="{AD224672-53BC-0177-AEE7-C049B92B5DB2}"/>
          </ac:graphicFrameMkLst>
        </pc:graphicFrameChg>
        <pc:graphicFrameChg chg="add mod modGraphic">
          <ac:chgData name="Lenny Feldman" userId="575721b8-2e1b-4555-8778-c123c7345433" providerId="ADAL" clId="{AD13F041-2AF9-40DF-A062-F440AEB1D4B8}" dt="2025-04-07T05:39:01.904" v="2117" actId="20577"/>
          <ac:graphicFrameMkLst>
            <pc:docMk/>
            <pc:sldMk cId="3807492434" sldId="329"/>
            <ac:graphicFrameMk id="9" creationId="{3827774E-8A92-C4DE-8315-BA544599416C}"/>
          </ac:graphicFrameMkLst>
        </pc:graphicFrameChg>
      </pc:sldChg>
      <pc:sldChg chg="modSp mod">
        <pc:chgData name="Lenny Feldman" userId="575721b8-2e1b-4555-8778-c123c7345433" providerId="ADAL" clId="{AD13F041-2AF9-40DF-A062-F440AEB1D4B8}" dt="2025-04-07T05:56:40.703" v="2498" actId="313"/>
        <pc:sldMkLst>
          <pc:docMk/>
          <pc:sldMk cId="2180290034" sldId="330"/>
        </pc:sldMkLst>
        <pc:graphicFrameChg chg="mod modGraphic">
          <ac:chgData name="Lenny Feldman" userId="575721b8-2e1b-4555-8778-c123c7345433" providerId="ADAL" clId="{AD13F041-2AF9-40DF-A062-F440AEB1D4B8}" dt="2025-04-07T05:56:40.703" v="2498" actId="313"/>
          <ac:graphicFrameMkLst>
            <pc:docMk/>
            <pc:sldMk cId="2180290034" sldId="330"/>
            <ac:graphicFrameMk id="9" creationId="{3827774E-8A92-C4DE-8315-BA544599416C}"/>
          </ac:graphicFrameMkLst>
        </pc:graphicFrameChg>
      </pc:sldChg>
      <pc:sldChg chg="modSp mod">
        <pc:chgData name="Lenny Feldman" userId="575721b8-2e1b-4555-8778-c123c7345433" providerId="ADAL" clId="{AD13F041-2AF9-40DF-A062-F440AEB1D4B8}" dt="2025-04-07T05:51:40.875" v="2373" actId="5793"/>
        <pc:sldMkLst>
          <pc:docMk/>
          <pc:sldMk cId="3645405206" sldId="333"/>
        </pc:sldMkLst>
        <pc:spChg chg="mod">
          <ac:chgData name="Lenny Feldman" userId="575721b8-2e1b-4555-8778-c123c7345433" providerId="ADAL" clId="{AD13F041-2AF9-40DF-A062-F440AEB1D4B8}" dt="2025-04-07T05:51:40.875" v="2373" actId="5793"/>
          <ac:spMkLst>
            <pc:docMk/>
            <pc:sldMk cId="3645405206" sldId="333"/>
            <ac:spMk id="6" creationId="{00000000-0000-0000-0000-000000000000}"/>
          </ac:spMkLst>
        </pc:spChg>
      </pc:sldChg>
    </pc:docChg>
  </pc:docChgLst>
</pc:chgInfo>
</file>

<file path=ppt/diagrams/_rels/data7.xml.rels><?xml version="1.0" encoding="UTF-8" standalone="yes"?>
<Relationships xmlns="http://schemas.openxmlformats.org/package/2006/relationships"><Relationship Id="rId3" Type="http://schemas.openxmlformats.org/officeDocument/2006/relationships/hyperlink" Target="https://content.govdelivery.com/bulletins/gd/USDHSCBP-3d52328?wgt_ref=USDHSCBP_WIDGET_2" TargetMode="External"/><Relationship Id="rId2" Type="http://schemas.openxmlformats.org/officeDocument/2006/relationships/hyperlink" Target="https://content.govdelivery.com/bulletins/gd/USDHSCBP-3d5b0a5?wgt_ref=USDHSCBP_WIDGET_2" TargetMode="External"/><Relationship Id="rId1" Type="http://schemas.openxmlformats.org/officeDocument/2006/relationships/hyperlink" Target="https://content.govdelivery.com/bulletins/gd/USDHSCBP-3d5afad?wgt_ref=USDHSCBP_WIDGET_2" TargetMode="External"/></Relationships>
</file>

<file path=ppt/diagrams/_rels/drawing7.xml.rels><?xml version="1.0" encoding="UTF-8" standalone="yes"?>
<Relationships xmlns="http://schemas.openxmlformats.org/package/2006/relationships"><Relationship Id="rId3" Type="http://schemas.openxmlformats.org/officeDocument/2006/relationships/hyperlink" Target="https://content.govdelivery.com/bulletins/gd/USDHSCBP-3d52328?wgt_ref=USDHSCBP_WIDGET_2" TargetMode="External"/><Relationship Id="rId2" Type="http://schemas.openxmlformats.org/officeDocument/2006/relationships/hyperlink" Target="https://content.govdelivery.com/bulletins/gd/USDHSCBP-3d5b0a5?wgt_ref=USDHSCBP_WIDGET_2" TargetMode="External"/><Relationship Id="rId1" Type="http://schemas.openxmlformats.org/officeDocument/2006/relationships/hyperlink" Target="https://content.govdelivery.com/bulletins/gd/USDHSCBP-3d5afad?wgt_ref=USDHSCBP_WIDGET_2"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2497B9-3831-4B4E-8F9A-1BE931B1024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71F2F8C-4F4D-49B8-B37E-52438AECCC0B}">
      <dgm:prSet custT="1"/>
      <dgm:spPr/>
      <dgm:t>
        <a:bodyPr/>
        <a:lstStyle/>
        <a:p>
          <a:pPr rtl="0"/>
          <a:r>
            <a:rPr lang="en-US" sz="1200" dirty="0"/>
            <a:t> Classification and Product Coverage </a:t>
          </a:r>
        </a:p>
      </dgm:t>
    </dgm:pt>
    <dgm:pt modelId="{19253CA6-A125-4617-9DD3-39D6862CF341}" type="parTrans" cxnId="{8E00B4F4-59F6-4DF5-8B4F-68E431F46F51}">
      <dgm:prSet/>
      <dgm:spPr/>
      <dgm:t>
        <a:bodyPr/>
        <a:lstStyle/>
        <a:p>
          <a:endParaRPr lang="en-US"/>
        </a:p>
      </dgm:t>
    </dgm:pt>
    <dgm:pt modelId="{05793637-C7E1-4895-BC4F-51AAD730A02E}" type="sibTrans" cxnId="{8E00B4F4-59F6-4DF5-8B4F-68E431F46F51}">
      <dgm:prSet/>
      <dgm:spPr/>
      <dgm:t>
        <a:bodyPr/>
        <a:lstStyle/>
        <a:p>
          <a:endParaRPr lang="en-US"/>
        </a:p>
      </dgm:t>
    </dgm:pt>
    <dgm:pt modelId="{DDC9D595-C4FC-445D-8719-0A039922CC4F}">
      <dgm:prSet custT="1"/>
      <dgm:spPr/>
      <dgm:t>
        <a:bodyPr/>
        <a:lstStyle/>
        <a:p>
          <a:pPr rtl="0"/>
          <a:r>
            <a:rPr lang="en-US" sz="1200" dirty="0"/>
            <a:t> Related Party </a:t>
          </a:r>
        </a:p>
      </dgm:t>
    </dgm:pt>
    <dgm:pt modelId="{3D72A7A8-69F0-490E-8CD9-1B855790D8CE}" type="parTrans" cxnId="{F7AF54F9-99F4-4C31-BCCD-2C66C73F2FAB}">
      <dgm:prSet/>
      <dgm:spPr/>
      <dgm:t>
        <a:bodyPr/>
        <a:lstStyle/>
        <a:p>
          <a:endParaRPr lang="en-US"/>
        </a:p>
      </dgm:t>
    </dgm:pt>
    <dgm:pt modelId="{81E063D2-BFDE-4CF4-8D7B-D9C8EBC54C79}" type="sibTrans" cxnId="{F7AF54F9-99F4-4C31-BCCD-2C66C73F2FAB}">
      <dgm:prSet/>
      <dgm:spPr/>
      <dgm:t>
        <a:bodyPr/>
        <a:lstStyle/>
        <a:p>
          <a:endParaRPr lang="en-US"/>
        </a:p>
      </dgm:t>
    </dgm:pt>
    <dgm:pt modelId="{E402F4AF-A018-479A-898C-5106DACFC1B6}">
      <dgm:prSet custT="1"/>
      <dgm:spPr/>
      <dgm:t>
        <a:bodyPr/>
        <a:lstStyle/>
        <a:p>
          <a:pPr rtl="0"/>
          <a:r>
            <a:rPr lang="en-US" sz="1200" dirty="0"/>
            <a:t> Exemption (Donations/informational material)</a:t>
          </a:r>
        </a:p>
      </dgm:t>
    </dgm:pt>
    <dgm:pt modelId="{FB64232A-7F4B-4F4F-A3D4-DA7D85040609}" type="parTrans" cxnId="{6032B6B2-A32F-4606-ABB6-A178FB7A6C2C}">
      <dgm:prSet/>
      <dgm:spPr/>
      <dgm:t>
        <a:bodyPr/>
        <a:lstStyle/>
        <a:p>
          <a:endParaRPr lang="en-US"/>
        </a:p>
      </dgm:t>
    </dgm:pt>
    <dgm:pt modelId="{F07A2955-D8DA-463C-9BB9-6ABB09E8F361}" type="sibTrans" cxnId="{6032B6B2-A32F-4606-ABB6-A178FB7A6C2C}">
      <dgm:prSet/>
      <dgm:spPr/>
      <dgm:t>
        <a:bodyPr/>
        <a:lstStyle/>
        <a:p>
          <a:endParaRPr lang="en-US"/>
        </a:p>
      </dgm:t>
    </dgm:pt>
    <dgm:pt modelId="{BFF00B85-D04F-481A-B723-55E2147E36F0}">
      <dgm:prSet custT="1"/>
      <dgm:spPr/>
      <dgm:t>
        <a:bodyPr/>
        <a:lstStyle/>
        <a:p>
          <a:pPr rtl="0"/>
          <a:r>
            <a:rPr lang="en-US" sz="1200" dirty="0"/>
            <a:t> Duty Reduction (NDC, First Sale)</a:t>
          </a:r>
        </a:p>
      </dgm:t>
    </dgm:pt>
    <dgm:pt modelId="{19C1E919-D8D3-493C-8B02-9A9F468E6F85}" type="parTrans" cxnId="{E50620A9-EEB7-4B78-87A2-AE8EFE06EA2C}">
      <dgm:prSet/>
      <dgm:spPr/>
      <dgm:t>
        <a:bodyPr/>
        <a:lstStyle/>
        <a:p>
          <a:endParaRPr lang="en-US"/>
        </a:p>
      </dgm:t>
    </dgm:pt>
    <dgm:pt modelId="{084DFC94-8E58-449E-B66B-179287CA0E91}" type="sibTrans" cxnId="{E50620A9-EEB7-4B78-87A2-AE8EFE06EA2C}">
      <dgm:prSet/>
      <dgm:spPr/>
      <dgm:t>
        <a:bodyPr/>
        <a:lstStyle/>
        <a:p>
          <a:endParaRPr lang="en-US"/>
        </a:p>
      </dgm:t>
    </dgm:pt>
    <dgm:pt modelId="{DA2CA718-44B5-4E8A-9E3C-E529A474A405}">
      <dgm:prSet custT="1"/>
      <dgm:spPr/>
      <dgm:t>
        <a:bodyPr/>
        <a:lstStyle/>
        <a:p>
          <a:pPr rtl="0"/>
          <a:r>
            <a:rPr lang="en-US" sz="1200" dirty="0"/>
            <a:t>  Non Resident Importer</a:t>
          </a:r>
        </a:p>
      </dgm:t>
    </dgm:pt>
    <dgm:pt modelId="{9C53B2DF-DE94-4358-AC41-88F15E17448D}" type="parTrans" cxnId="{FAE9BAA7-9807-40C5-A00E-E00C37BBA178}">
      <dgm:prSet/>
      <dgm:spPr/>
      <dgm:t>
        <a:bodyPr/>
        <a:lstStyle/>
        <a:p>
          <a:endParaRPr lang="en-US"/>
        </a:p>
      </dgm:t>
    </dgm:pt>
    <dgm:pt modelId="{C76A6000-9F47-44EC-8B3B-9462C31706B4}" type="sibTrans" cxnId="{FAE9BAA7-9807-40C5-A00E-E00C37BBA178}">
      <dgm:prSet/>
      <dgm:spPr/>
      <dgm:t>
        <a:bodyPr/>
        <a:lstStyle/>
        <a:p>
          <a:endParaRPr lang="en-US"/>
        </a:p>
      </dgm:t>
    </dgm:pt>
    <dgm:pt modelId="{DC26E553-6F56-439E-B59A-A33B810A412E}">
      <dgm:prSet custT="1"/>
      <dgm:spPr/>
      <dgm:t>
        <a:bodyPr/>
        <a:lstStyle/>
        <a:p>
          <a:r>
            <a:rPr lang="en-US" sz="1200" dirty="0"/>
            <a:t> Value (Product Content) </a:t>
          </a:r>
        </a:p>
      </dgm:t>
    </dgm:pt>
    <dgm:pt modelId="{BADE8858-FDDE-4D13-81DF-F16F791CDF93}" type="parTrans" cxnId="{C097BDBD-9A79-47DE-B667-6443CF1E4E3A}">
      <dgm:prSet/>
      <dgm:spPr/>
      <dgm:t>
        <a:bodyPr/>
        <a:lstStyle/>
        <a:p>
          <a:endParaRPr lang="en-US"/>
        </a:p>
      </dgm:t>
    </dgm:pt>
    <dgm:pt modelId="{84E1F07A-370A-4CF4-BDBA-56C41810E7D9}" type="sibTrans" cxnId="{C097BDBD-9A79-47DE-B667-6443CF1E4E3A}">
      <dgm:prSet/>
      <dgm:spPr/>
      <dgm:t>
        <a:bodyPr/>
        <a:lstStyle/>
        <a:p>
          <a:endParaRPr lang="en-US"/>
        </a:p>
      </dgm:t>
    </dgm:pt>
    <dgm:pt modelId="{78A6F822-925B-4BE0-B1BC-8931D99331C8}">
      <dgm:prSet custT="1"/>
      <dgm:spPr/>
      <dgm:t>
        <a:bodyPr/>
        <a:lstStyle/>
        <a:p>
          <a:r>
            <a:rPr lang="en-US" sz="1200" dirty="0"/>
            <a:t>Country of Origin/Production</a:t>
          </a:r>
        </a:p>
      </dgm:t>
    </dgm:pt>
    <dgm:pt modelId="{6B32CA0D-D81B-4E92-B6DF-92E63A49A291}" type="parTrans" cxnId="{397D8235-85D5-4718-ADD6-9C938159ADFA}">
      <dgm:prSet/>
      <dgm:spPr/>
      <dgm:t>
        <a:bodyPr/>
        <a:lstStyle/>
        <a:p>
          <a:endParaRPr lang="en-US"/>
        </a:p>
      </dgm:t>
    </dgm:pt>
    <dgm:pt modelId="{FE6EED8C-C2EE-41FA-B35F-E2B607F1F716}" type="sibTrans" cxnId="{397D8235-85D5-4718-ADD6-9C938159ADFA}">
      <dgm:prSet/>
      <dgm:spPr/>
      <dgm:t>
        <a:bodyPr/>
        <a:lstStyle/>
        <a:p>
          <a:endParaRPr lang="en-US"/>
        </a:p>
      </dgm:t>
    </dgm:pt>
    <dgm:pt modelId="{0B101754-7AB2-44F9-B14C-BEEC9392C95E}">
      <dgm:prSet custT="1"/>
      <dgm:spPr/>
      <dgm:t>
        <a:bodyPr/>
        <a:lstStyle/>
        <a:p>
          <a:r>
            <a:rPr lang="en-US" sz="1200" dirty="0"/>
            <a:t>Time or Entry </a:t>
          </a:r>
        </a:p>
      </dgm:t>
    </dgm:pt>
    <dgm:pt modelId="{580B4576-9F35-4FC9-9321-D9A241214FB9}" type="parTrans" cxnId="{B7CD3902-BFAA-40D4-B922-37FAA92DC180}">
      <dgm:prSet/>
      <dgm:spPr/>
      <dgm:t>
        <a:bodyPr/>
        <a:lstStyle/>
        <a:p>
          <a:endParaRPr lang="en-US"/>
        </a:p>
      </dgm:t>
    </dgm:pt>
    <dgm:pt modelId="{6C359748-9151-4388-8CA6-33B0FFDD4DF7}" type="sibTrans" cxnId="{B7CD3902-BFAA-40D4-B922-37FAA92DC180}">
      <dgm:prSet/>
      <dgm:spPr/>
      <dgm:t>
        <a:bodyPr/>
        <a:lstStyle/>
        <a:p>
          <a:endParaRPr lang="en-US"/>
        </a:p>
      </dgm:t>
    </dgm:pt>
    <dgm:pt modelId="{DA6AE3A4-4571-4B2E-A393-7ECC67399D5E}">
      <dgm:prSet custT="1"/>
      <dgm:spPr/>
      <dgm:t>
        <a:bodyPr/>
        <a:lstStyle/>
        <a:p>
          <a:r>
            <a:rPr lang="en-US" sz="1200" dirty="0"/>
            <a:t>Liability/Exposure (Regulatory and Corporate)</a:t>
          </a:r>
        </a:p>
      </dgm:t>
    </dgm:pt>
    <dgm:pt modelId="{6DB00D30-061E-4030-9EFE-D0BA44AEFA4B}" type="parTrans" cxnId="{4F512A06-C158-491C-ACC2-B45FEBC188B7}">
      <dgm:prSet/>
      <dgm:spPr/>
      <dgm:t>
        <a:bodyPr/>
        <a:lstStyle/>
        <a:p>
          <a:endParaRPr lang="en-US"/>
        </a:p>
      </dgm:t>
    </dgm:pt>
    <dgm:pt modelId="{A4426B2D-CB5B-4A8F-9FA1-C70C1AFDE435}" type="sibTrans" cxnId="{4F512A06-C158-491C-ACC2-B45FEBC188B7}">
      <dgm:prSet/>
      <dgm:spPr/>
      <dgm:t>
        <a:bodyPr/>
        <a:lstStyle/>
        <a:p>
          <a:endParaRPr lang="en-US"/>
        </a:p>
      </dgm:t>
    </dgm:pt>
    <dgm:pt modelId="{264AEAB7-A332-4293-A8E7-1B7B55C386F5}">
      <dgm:prSet custT="1"/>
      <dgm:spPr/>
      <dgm:t>
        <a:bodyPr/>
        <a:lstStyle/>
        <a:p>
          <a:r>
            <a:rPr lang="en-US" sz="1200" dirty="0"/>
            <a:t>Chapter 98/US/USMCA</a:t>
          </a:r>
        </a:p>
      </dgm:t>
    </dgm:pt>
    <dgm:pt modelId="{42D8818D-F683-4151-BABC-867E67CFC095}" type="parTrans" cxnId="{D9603D09-1BCE-48DE-BE79-DA635596157A}">
      <dgm:prSet/>
      <dgm:spPr/>
      <dgm:t>
        <a:bodyPr/>
        <a:lstStyle/>
        <a:p>
          <a:endParaRPr lang="en-US"/>
        </a:p>
      </dgm:t>
    </dgm:pt>
    <dgm:pt modelId="{1274AA1F-5B4A-4781-AB90-FD15E072BD9E}" type="sibTrans" cxnId="{D9603D09-1BCE-48DE-BE79-DA635596157A}">
      <dgm:prSet/>
      <dgm:spPr/>
      <dgm:t>
        <a:bodyPr/>
        <a:lstStyle/>
        <a:p>
          <a:endParaRPr lang="en-US"/>
        </a:p>
      </dgm:t>
    </dgm:pt>
    <dgm:pt modelId="{292B7D7D-005D-4820-85CC-8AE5D1C18AD5}" type="pres">
      <dgm:prSet presAssocID="{E82497B9-3831-4B4E-8F9A-1BE931B10247}" presName="Name0" presStyleCnt="0">
        <dgm:presLayoutVars>
          <dgm:dir val="rev"/>
          <dgm:animLvl val="lvl"/>
          <dgm:resizeHandles val="exact"/>
        </dgm:presLayoutVars>
      </dgm:prSet>
      <dgm:spPr/>
    </dgm:pt>
    <dgm:pt modelId="{97EAF6A7-5235-4903-B873-8FE85D3BE8CC}" type="pres">
      <dgm:prSet presAssocID="{E71F2F8C-4F4D-49B8-B37E-52438AECCC0B}" presName="linNode" presStyleCnt="0"/>
      <dgm:spPr/>
    </dgm:pt>
    <dgm:pt modelId="{F78966A6-0A31-4D24-B35E-BBEAEC609B2A}" type="pres">
      <dgm:prSet presAssocID="{E71F2F8C-4F4D-49B8-B37E-52438AECCC0B}" presName="parentText" presStyleLbl="node1" presStyleIdx="0" presStyleCnt="10" custLinFactY="5071" custLinFactNeighborX="-83676" custLinFactNeighborY="100000">
        <dgm:presLayoutVars>
          <dgm:chMax val="1"/>
          <dgm:bulletEnabled val="1"/>
        </dgm:presLayoutVars>
      </dgm:prSet>
      <dgm:spPr/>
    </dgm:pt>
    <dgm:pt modelId="{5C4D1106-F8CA-401A-83DF-706FF0F25BDB}" type="pres">
      <dgm:prSet presAssocID="{05793637-C7E1-4895-BC4F-51AAD730A02E}" presName="sp" presStyleCnt="0"/>
      <dgm:spPr/>
    </dgm:pt>
    <dgm:pt modelId="{09594C37-A2EB-44B2-9D68-48146ADE894E}" type="pres">
      <dgm:prSet presAssocID="{DDC9D595-C4FC-445D-8719-0A039922CC4F}" presName="linNode" presStyleCnt="0"/>
      <dgm:spPr/>
    </dgm:pt>
    <dgm:pt modelId="{7D6B0D51-3F65-401D-BC4D-1CB89F2B6780}" type="pres">
      <dgm:prSet presAssocID="{DDC9D595-C4FC-445D-8719-0A039922CC4F}" presName="parentText" presStyleLbl="node1" presStyleIdx="1" presStyleCnt="10" custLinFactY="183317" custLinFactNeighborX="-83676" custLinFactNeighborY="200000">
        <dgm:presLayoutVars>
          <dgm:chMax val="1"/>
          <dgm:bulletEnabled val="1"/>
        </dgm:presLayoutVars>
      </dgm:prSet>
      <dgm:spPr/>
    </dgm:pt>
    <dgm:pt modelId="{F81B6B82-2F4E-42E2-9FBF-645081C15752}" type="pres">
      <dgm:prSet presAssocID="{81E063D2-BFDE-4CF4-8D7B-D9C8EBC54C79}" presName="sp" presStyleCnt="0"/>
      <dgm:spPr/>
    </dgm:pt>
    <dgm:pt modelId="{1E15F805-D5E2-47F4-952D-13F75CC32A98}" type="pres">
      <dgm:prSet presAssocID="{E402F4AF-A018-479A-898C-5106DACFC1B6}" presName="linNode" presStyleCnt="0"/>
      <dgm:spPr/>
    </dgm:pt>
    <dgm:pt modelId="{058EC2EC-BEB8-4677-87AB-0467C50240DF}" type="pres">
      <dgm:prSet presAssocID="{E402F4AF-A018-479A-898C-5106DACFC1B6}" presName="parentText" presStyleLbl="node1" presStyleIdx="2" presStyleCnt="10" custLinFactY="-4929" custLinFactNeighborX="26920" custLinFactNeighborY="-100000">
        <dgm:presLayoutVars>
          <dgm:chMax val="1"/>
          <dgm:bulletEnabled val="1"/>
        </dgm:presLayoutVars>
      </dgm:prSet>
      <dgm:spPr/>
    </dgm:pt>
    <dgm:pt modelId="{2BC4EC2E-7D4C-45CB-836A-FDBA83982FB8}" type="pres">
      <dgm:prSet presAssocID="{F07A2955-D8DA-463C-9BB9-6ABB09E8F361}" presName="sp" presStyleCnt="0"/>
      <dgm:spPr/>
    </dgm:pt>
    <dgm:pt modelId="{C74B431C-101D-498C-95B3-50A44AFB9FFB}" type="pres">
      <dgm:prSet presAssocID="{BFF00B85-D04F-481A-B723-55E2147E36F0}" presName="linNode" presStyleCnt="0"/>
      <dgm:spPr/>
    </dgm:pt>
    <dgm:pt modelId="{76B0DC1F-3DDB-4E14-880C-1F3328FEBCD0}" type="pres">
      <dgm:prSet presAssocID="{BFF00B85-D04F-481A-B723-55E2147E36F0}" presName="parentText" presStyleLbl="node1" presStyleIdx="3" presStyleCnt="10" custLinFactNeighborX="26920" custLinFactNeighborY="1446">
        <dgm:presLayoutVars>
          <dgm:chMax val="1"/>
          <dgm:bulletEnabled val="1"/>
        </dgm:presLayoutVars>
      </dgm:prSet>
      <dgm:spPr/>
    </dgm:pt>
    <dgm:pt modelId="{42A5BC55-2327-4927-8B59-D8C8F837340C}" type="pres">
      <dgm:prSet presAssocID="{084DFC94-8E58-449E-B66B-179287CA0E91}" presName="sp" presStyleCnt="0"/>
      <dgm:spPr/>
    </dgm:pt>
    <dgm:pt modelId="{4B8F646D-12A1-49A0-934A-29909A79BC3F}" type="pres">
      <dgm:prSet presAssocID="{DA2CA718-44B5-4E8A-9E3C-E529A474A405}" presName="linNode" presStyleCnt="0"/>
      <dgm:spPr/>
    </dgm:pt>
    <dgm:pt modelId="{37530DA7-971C-49B1-8385-112B7BEAC7F6}" type="pres">
      <dgm:prSet presAssocID="{DA2CA718-44B5-4E8A-9E3C-E529A474A405}" presName="parentText" presStyleLbl="node1" presStyleIdx="4" presStyleCnt="10" custLinFactNeighborX="26920" custLinFactNeighborY="66949">
        <dgm:presLayoutVars>
          <dgm:chMax val="1"/>
          <dgm:bulletEnabled val="1"/>
        </dgm:presLayoutVars>
      </dgm:prSet>
      <dgm:spPr/>
    </dgm:pt>
    <dgm:pt modelId="{0601353B-90A6-4ED8-AD46-AC900485F70D}" type="pres">
      <dgm:prSet presAssocID="{C76A6000-9F47-44EC-8B3B-9462C31706B4}" presName="sp" presStyleCnt="0"/>
      <dgm:spPr/>
    </dgm:pt>
    <dgm:pt modelId="{B5F9D0C9-6FE9-4D37-94CB-F8F1D415637C}" type="pres">
      <dgm:prSet presAssocID="{DC26E553-6F56-439E-B59A-A33B810A412E}" presName="linNode" presStyleCnt="0"/>
      <dgm:spPr/>
    </dgm:pt>
    <dgm:pt modelId="{DA8538C6-374F-43DD-8528-5DBA5B802C08}" type="pres">
      <dgm:prSet presAssocID="{DC26E553-6F56-439E-B59A-A33B810A412E}" presName="parentText" presStyleLbl="node1" presStyleIdx="5" presStyleCnt="10" custLinFactY="-100000" custLinFactNeighborX="-83676" custLinFactNeighborY="-108554">
        <dgm:presLayoutVars>
          <dgm:chMax val="1"/>
          <dgm:bulletEnabled val="1"/>
        </dgm:presLayoutVars>
      </dgm:prSet>
      <dgm:spPr/>
    </dgm:pt>
    <dgm:pt modelId="{C5380017-73E7-4F57-9B20-EF9D99EF6BD9}" type="pres">
      <dgm:prSet presAssocID="{84E1F07A-370A-4CF4-BDBA-56C41810E7D9}" presName="sp" presStyleCnt="0"/>
      <dgm:spPr/>
    </dgm:pt>
    <dgm:pt modelId="{ED6FA428-3555-45A1-9CB3-6283CA4FF98C}" type="pres">
      <dgm:prSet presAssocID="{78A6F822-925B-4BE0-B1BC-8931D99331C8}" presName="linNode" presStyleCnt="0"/>
      <dgm:spPr/>
    </dgm:pt>
    <dgm:pt modelId="{99A5EB66-62CB-4EEC-9DE8-C1E43F8F883B}" type="pres">
      <dgm:prSet presAssocID="{78A6F822-925B-4BE0-B1BC-8931D99331C8}" presName="parentText" presStyleLbl="node1" presStyleIdx="6" presStyleCnt="10" custLinFactNeighborX="-83676" custLinFactNeighborY="21123">
        <dgm:presLayoutVars>
          <dgm:chMax val="1"/>
          <dgm:bulletEnabled val="1"/>
        </dgm:presLayoutVars>
      </dgm:prSet>
      <dgm:spPr/>
    </dgm:pt>
    <dgm:pt modelId="{8E539A5E-EE9C-4F7B-8F45-76944FFD55C9}" type="pres">
      <dgm:prSet presAssocID="{FE6EED8C-C2EE-41FA-B35F-E2B607F1F716}" presName="sp" presStyleCnt="0"/>
      <dgm:spPr/>
    </dgm:pt>
    <dgm:pt modelId="{F3B080C5-454D-4A6E-AFAD-CB04C5F14718}" type="pres">
      <dgm:prSet presAssocID="{0B101754-7AB2-44F9-B14C-BEEC9392C95E}" presName="linNode" presStyleCnt="0"/>
      <dgm:spPr/>
    </dgm:pt>
    <dgm:pt modelId="{A2F518C2-72B5-4E91-9CB3-B7E5128D737E}" type="pres">
      <dgm:prSet presAssocID="{0B101754-7AB2-44F9-B14C-BEEC9392C95E}" presName="parentText" presStyleLbl="node1" presStyleIdx="7" presStyleCnt="10" custLinFactNeighborX="26920" custLinFactNeighborY="-83877">
        <dgm:presLayoutVars>
          <dgm:chMax val="1"/>
          <dgm:bulletEnabled val="1"/>
        </dgm:presLayoutVars>
      </dgm:prSet>
      <dgm:spPr/>
    </dgm:pt>
    <dgm:pt modelId="{BB88AE58-DD63-425A-AF4C-9B50FC4131B1}" type="pres">
      <dgm:prSet presAssocID="{6C359748-9151-4388-8CA6-33B0FFDD4DF7}" presName="sp" presStyleCnt="0"/>
      <dgm:spPr/>
    </dgm:pt>
    <dgm:pt modelId="{50B92D89-171D-4C0C-BDCD-52D716421D56}" type="pres">
      <dgm:prSet presAssocID="{DA6AE3A4-4571-4B2E-A393-7ECC67399D5E}" presName="linNode" presStyleCnt="0"/>
      <dgm:spPr/>
    </dgm:pt>
    <dgm:pt modelId="{E1BAA019-A9DC-4D54-A101-096A402C26ED}" type="pres">
      <dgm:prSet presAssocID="{DA6AE3A4-4571-4B2E-A393-7ECC67399D5E}" presName="parentText" presStyleLbl="node1" presStyleIdx="8" presStyleCnt="10" custLinFactNeighborX="26920" custLinFactNeighborY="-12731">
        <dgm:presLayoutVars>
          <dgm:chMax val="1"/>
          <dgm:bulletEnabled val="1"/>
        </dgm:presLayoutVars>
      </dgm:prSet>
      <dgm:spPr/>
    </dgm:pt>
    <dgm:pt modelId="{04B91145-201F-474C-8687-31409B0C8F4A}" type="pres">
      <dgm:prSet presAssocID="{A4426B2D-CB5B-4A8F-9FA1-C70C1AFDE435}" presName="sp" presStyleCnt="0"/>
      <dgm:spPr/>
    </dgm:pt>
    <dgm:pt modelId="{732DC78A-E2EE-4071-A007-F0343A290FE1}" type="pres">
      <dgm:prSet presAssocID="{264AEAB7-A332-4293-A8E7-1B7B55C386F5}" presName="linNode" presStyleCnt="0"/>
      <dgm:spPr/>
    </dgm:pt>
    <dgm:pt modelId="{B931710F-D32C-429C-809C-2B78F124D2B9}" type="pres">
      <dgm:prSet presAssocID="{264AEAB7-A332-4293-A8E7-1B7B55C386F5}" presName="parentText" presStyleLbl="node1" presStyleIdx="9" presStyleCnt="10" custLinFactY="-17731" custLinFactNeighborX="-83676" custLinFactNeighborY="-100000">
        <dgm:presLayoutVars>
          <dgm:chMax val="1"/>
          <dgm:bulletEnabled val="1"/>
        </dgm:presLayoutVars>
      </dgm:prSet>
      <dgm:spPr/>
    </dgm:pt>
  </dgm:ptLst>
  <dgm:cxnLst>
    <dgm:cxn modelId="{B7CD3902-BFAA-40D4-B922-37FAA92DC180}" srcId="{E82497B9-3831-4B4E-8F9A-1BE931B10247}" destId="{0B101754-7AB2-44F9-B14C-BEEC9392C95E}" srcOrd="7" destOrd="0" parTransId="{580B4576-9F35-4FC9-9321-D9A241214FB9}" sibTransId="{6C359748-9151-4388-8CA6-33B0FFDD4DF7}"/>
    <dgm:cxn modelId="{4F512A06-C158-491C-ACC2-B45FEBC188B7}" srcId="{E82497B9-3831-4B4E-8F9A-1BE931B10247}" destId="{DA6AE3A4-4571-4B2E-A393-7ECC67399D5E}" srcOrd="8" destOrd="0" parTransId="{6DB00D30-061E-4030-9EFE-D0BA44AEFA4B}" sibTransId="{A4426B2D-CB5B-4A8F-9FA1-C70C1AFDE435}"/>
    <dgm:cxn modelId="{0E994008-2BEF-4551-81E1-449771AF4049}" type="presOf" srcId="{264AEAB7-A332-4293-A8E7-1B7B55C386F5}" destId="{B931710F-D32C-429C-809C-2B78F124D2B9}" srcOrd="0" destOrd="0" presId="urn:microsoft.com/office/officeart/2005/8/layout/vList5"/>
    <dgm:cxn modelId="{D9603D09-1BCE-48DE-BE79-DA635596157A}" srcId="{E82497B9-3831-4B4E-8F9A-1BE931B10247}" destId="{264AEAB7-A332-4293-A8E7-1B7B55C386F5}" srcOrd="9" destOrd="0" parTransId="{42D8818D-F683-4151-BABC-867E67CFC095}" sibTransId="{1274AA1F-5B4A-4781-AB90-FD15E072BD9E}"/>
    <dgm:cxn modelId="{609A4C30-2DED-49F3-82CA-C686F8DA203E}" type="presOf" srcId="{DDC9D595-C4FC-445D-8719-0A039922CC4F}" destId="{7D6B0D51-3F65-401D-BC4D-1CB89F2B6780}" srcOrd="0" destOrd="0" presId="urn:microsoft.com/office/officeart/2005/8/layout/vList5"/>
    <dgm:cxn modelId="{397D8235-85D5-4718-ADD6-9C938159ADFA}" srcId="{E82497B9-3831-4B4E-8F9A-1BE931B10247}" destId="{78A6F822-925B-4BE0-B1BC-8931D99331C8}" srcOrd="6" destOrd="0" parTransId="{6B32CA0D-D81B-4E92-B6DF-92E63A49A291}" sibTransId="{FE6EED8C-C2EE-41FA-B35F-E2B607F1F716}"/>
    <dgm:cxn modelId="{879C826E-273A-445A-9DD0-FBCE1337CC3F}" type="presOf" srcId="{E82497B9-3831-4B4E-8F9A-1BE931B10247}" destId="{292B7D7D-005D-4820-85CC-8AE5D1C18AD5}" srcOrd="0" destOrd="0" presId="urn:microsoft.com/office/officeart/2005/8/layout/vList5"/>
    <dgm:cxn modelId="{4D87304F-407C-4359-B669-EE4AA7AE13E4}" type="presOf" srcId="{DC26E553-6F56-439E-B59A-A33B810A412E}" destId="{DA8538C6-374F-43DD-8528-5DBA5B802C08}" srcOrd="0" destOrd="0" presId="urn:microsoft.com/office/officeart/2005/8/layout/vList5"/>
    <dgm:cxn modelId="{539B238B-70C5-4789-B265-F8574AAC6AA5}" type="presOf" srcId="{BFF00B85-D04F-481A-B723-55E2147E36F0}" destId="{76B0DC1F-3DDB-4E14-880C-1F3328FEBCD0}" srcOrd="0" destOrd="0" presId="urn:microsoft.com/office/officeart/2005/8/layout/vList5"/>
    <dgm:cxn modelId="{29D6A78D-D7E6-4671-9062-6D642733CBE6}" type="presOf" srcId="{E402F4AF-A018-479A-898C-5106DACFC1B6}" destId="{058EC2EC-BEB8-4677-87AB-0467C50240DF}" srcOrd="0" destOrd="0" presId="urn:microsoft.com/office/officeart/2005/8/layout/vList5"/>
    <dgm:cxn modelId="{11174E91-E883-498C-A187-8457A0D00A7D}" type="presOf" srcId="{DA6AE3A4-4571-4B2E-A393-7ECC67399D5E}" destId="{E1BAA019-A9DC-4D54-A101-096A402C26ED}" srcOrd="0" destOrd="0" presId="urn:microsoft.com/office/officeart/2005/8/layout/vList5"/>
    <dgm:cxn modelId="{FAE9BAA7-9807-40C5-A00E-E00C37BBA178}" srcId="{E82497B9-3831-4B4E-8F9A-1BE931B10247}" destId="{DA2CA718-44B5-4E8A-9E3C-E529A474A405}" srcOrd="4" destOrd="0" parTransId="{9C53B2DF-DE94-4358-AC41-88F15E17448D}" sibTransId="{C76A6000-9F47-44EC-8B3B-9462C31706B4}"/>
    <dgm:cxn modelId="{E50620A9-EEB7-4B78-87A2-AE8EFE06EA2C}" srcId="{E82497B9-3831-4B4E-8F9A-1BE931B10247}" destId="{BFF00B85-D04F-481A-B723-55E2147E36F0}" srcOrd="3" destOrd="0" parTransId="{19C1E919-D8D3-493C-8B02-9A9F468E6F85}" sibTransId="{084DFC94-8E58-449E-B66B-179287CA0E91}"/>
    <dgm:cxn modelId="{9B7E5CAC-55C4-4147-9591-D429007E40A8}" type="presOf" srcId="{E71F2F8C-4F4D-49B8-B37E-52438AECCC0B}" destId="{F78966A6-0A31-4D24-B35E-BBEAEC609B2A}" srcOrd="0" destOrd="0" presId="urn:microsoft.com/office/officeart/2005/8/layout/vList5"/>
    <dgm:cxn modelId="{6032B6B2-A32F-4606-ABB6-A178FB7A6C2C}" srcId="{E82497B9-3831-4B4E-8F9A-1BE931B10247}" destId="{E402F4AF-A018-479A-898C-5106DACFC1B6}" srcOrd="2" destOrd="0" parTransId="{FB64232A-7F4B-4F4F-A3D4-DA7D85040609}" sibTransId="{F07A2955-D8DA-463C-9BB9-6ABB09E8F361}"/>
    <dgm:cxn modelId="{37FD70BC-7B1D-4E09-86E9-6F0747CEEEA0}" type="presOf" srcId="{78A6F822-925B-4BE0-B1BC-8931D99331C8}" destId="{99A5EB66-62CB-4EEC-9DE8-C1E43F8F883B}" srcOrd="0" destOrd="0" presId="urn:microsoft.com/office/officeart/2005/8/layout/vList5"/>
    <dgm:cxn modelId="{C097BDBD-9A79-47DE-B667-6443CF1E4E3A}" srcId="{E82497B9-3831-4B4E-8F9A-1BE931B10247}" destId="{DC26E553-6F56-439E-B59A-A33B810A412E}" srcOrd="5" destOrd="0" parTransId="{BADE8858-FDDE-4D13-81DF-F16F791CDF93}" sibTransId="{84E1F07A-370A-4CF4-BDBA-56C41810E7D9}"/>
    <dgm:cxn modelId="{2D45A3C8-E164-4F1B-B00C-B106A06C2D5E}" type="presOf" srcId="{DA2CA718-44B5-4E8A-9E3C-E529A474A405}" destId="{37530DA7-971C-49B1-8385-112B7BEAC7F6}" srcOrd="0" destOrd="0" presId="urn:microsoft.com/office/officeart/2005/8/layout/vList5"/>
    <dgm:cxn modelId="{E6E961D8-E070-46FB-AF7F-DF6FDFB751C1}" type="presOf" srcId="{0B101754-7AB2-44F9-B14C-BEEC9392C95E}" destId="{A2F518C2-72B5-4E91-9CB3-B7E5128D737E}" srcOrd="0" destOrd="0" presId="urn:microsoft.com/office/officeart/2005/8/layout/vList5"/>
    <dgm:cxn modelId="{8E00B4F4-59F6-4DF5-8B4F-68E431F46F51}" srcId="{E82497B9-3831-4B4E-8F9A-1BE931B10247}" destId="{E71F2F8C-4F4D-49B8-B37E-52438AECCC0B}" srcOrd="0" destOrd="0" parTransId="{19253CA6-A125-4617-9DD3-39D6862CF341}" sibTransId="{05793637-C7E1-4895-BC4F-51AAD730A02E}"/>
    <dgm:cxn modelId="{F7AF54F9-99F4-4C31-BCCD-2C66C73F2FAB}" srcId="{E82497B9-3831-4B4E-8F9A-1BE931B10247}" destId="{DDC9D595-C4FC-445D-8719-0A039922CC4F}" srcOrd="1" destOrd="0" parTransId="{3D72A7A8-69F0-490E-8CD9-1B855790D8CE}" sibTransId="{81E063D2-BFDE-4CF4-8D7B-D9C8EBC54C79}"/>
    <dgm:cxn modelId="{D38E9641-66C4-44D4-A1C2-A5DD3B0695F3}" type="presParOf" srcId="{292B7D7D-005D-4820-85CC-8AE5D1C18AD5}" destId="{97EAF6A7-5235-4903-B873-8FE85D3BE8CC}" srcOrd="0" destOrd="0" presId="urn:microsoft.com/office/officeart/2005/8/layout/vList5"/>
    <dgm:cxn modelId="{6B77DCBA-601B-41FC-A729-1039B0CB01DF}" type="presParOf" srcId="{97EAF6A7-5235-4903-B873-8FE85D3BE8CC}" destId="{F78966A6-0A31-4D24-B35E-BBEAEC609B2A}" srcOrd="0" destOrd="0" presId="urn:microsoft.com/office/officeart/2005/8/layout/vList5"/>
    <dgm:cxn modelId="{AD9E26B7-2A43-4CD1-AFBE-74A4E97AACA3}" type="presParOf" srcId="{292B7D7D-005D-4820-85CC-8AE5D1C18AD5}" destId="{5C4D1106-F8CA-401A-83DF-706FF0F25BDB}" srcOrd="1" destOrd="0" presId="urn:microsoft.com/office/officeart/2005/8/layout/vList5"/>
    <dgm:cxn modelId="{4DBF969C-0D51-4D82-9358-576D6DFF6AB6}" type="presParOf" srcId="{292B7D7D-005D-4820-85CC-8AE5D1C18AD5}" destId="{09594C37-A2EB-44B2-9D68-48146ADE894E}" srcOrd="2" destOrd="0" presId="urn:microsoft.com/office/officeart/2005/8/layout/vList5"/>
    <dgm:cxn modelId="{D1255EBA-6699-49FE-A558-958B6FDA7E32}" type="presParOf" srcId="{09594C37-A2EB-44B2-9D68-48146ADE894E}" destId="{7D6B0D51-3F65-401D-BC4D-1CB89F2B6780}" srcOrd="0" destOrd="0" presId="urn:microsoft.com/office/officeart/2005/8/layout/vList5"/>
    <dgm:cxn modelId="{03BD6FC9-62ED-4948-AABA-11E2951212F2}" type="presParOf" srcId="{292B7D7D-005D-4820-85CC-8AE5D1C18AD5}" destId="{F81B6B82-2F4E-42E2-9FBF-645081C15752}" srcOrd="3" destOrd="0" presId="urn:microsoft.com/office/officeart/2005/8/layout/vList5"/>
    <dgm:cxn modelId="{53FB7DE0-6BBA-414C-879F-7FCB87E3901A}" type="presParOf" srcId="{292B7D7D-005D-4820-85CC-8AE5D1C18AD5}" destId="{1E15F805-D5E2-47F4-952D-13F75CC32A98}" srcOrd="4" destOrd="0" presId="urn:microsoft.com/office/officeart/2005/8/layout/vList5"/>
    <dgm:cxn modelId="{65C0A275-DECE-4FFD-9D52-BE2ABB3700DE}" type="presParOf" srcId="{1E15F805-D5E2-47F4-952D-13F75CC32A98}" destId="{058EC2EC-BEB8-4677-87AB-0467C50240DF}" srcOrd="0" destOrd="0" presId="urn:microsoft.com/office/officeart/2005/8/layout/vList5"/>
    <dgm:cxn modelId="{75D521FF-6AC9-4307-998F-06088C6524D7}" type="presParOf" srcId="{292B7D7D-005D-4820-85CC-8AE5D1C18AD5}" destId="{2BC4EC2E-7D4C-45CB-836A-FDBA83982FB8}" srcOrd="5" destOrd="0" presId="urn:microsoft.com/office/officeart/2005/8/layout/vList5"/>
    <dgm:cxn modelId="{74861443-D9F5-49E4-AB3C-AFB887332C8E}" type="presParOf" srcId="{292B7D7D-005D-4820-85CC-8AE5D1C18AD5}" destId="{C74B431C-101D-498C-95B3-50A44AFB9FFB}" srcOrd="6" destOrd="0" presId="urn:microsoft.com/office/officeart/2005/8/layout/vList5"/>
    <dgm:cxn modelId="{968A0581-60C6-48EE-97E5-99309BF7BCD9}" type="presParOf" srcId="{C74B431C-101D-498C-95B3-50A44AFB9FFB}" destId="{76B0DC1F-3DDB-4E14-880C-1F3328FEBCD0}" srcOrd="0" destOrd="0" presId="urn:microsoft.com/office/officeart/2005/8/layout/vList5"/>
    <dgm:cxn modelId="{45885E77-F7DE-4041-B1E3-68C2B4EB80EB}" type="presParOf" srcId="{292B7D7D-005D-4820-85CC-8AE5D1C18AD5}" destId="{42A5BC55-2327-4927-8B59-D8C8F837340C}" srcOrd="7" destOrd="0" presId="urn:microsoft.com/office/officeart/2005/8/layout/vList5"/>
    <dgm:cxn modelId="{D14D87C2-0534-4C06-B587-0EA2841B15FB}" type="presParOf" srcId="{292B7D7D-005D-4820-85CC-8AE5D1C18AD5}" destId="{4B8F646D-12A1-49A0-934A-29909A79BC3F}" srcOrd="8" destOrd="0" presId="urn:microsoft.com/office/officeart/2005/8/layout/vList5"/>
    <dgm:cxn modelId="{62161306-EEDB-427B-949C-368058F03864}" type="presParOf" srcId="{4B8F646D-12A1-49A0-934A-29909A79BC3F}" destId="{37530DA7-971C-49B1-8385-112B7BEAC7F6}" srcOrd="0" destOrd="0" presId="urn:microsoft.com/office/officeart/2005/8/layout/vList5"/>
    <dgm:cxn modelId="{4684C5D7-536A-4229-82C4-207DC3336621}" type="presParOf" srcId="{292B7D7D-005D-4820-85CC-8AE5D1C18AD5}" destId="{0601353B-90A6-4ED8-AD46-AC900485F70D}" srcOrd="9" destOrd="0" presId="urn:microsoft.com/office/officeart/2005/8/layout/vList5"/>
    <dgm:cxn modelId="{BC02D32D-A1DE-456F-8286-3F7F0D41FFBD}" type="presParOf" srcId="{292B7D7D-005D-4820-85CC-8AE5D1C18AD5}" destId="{B5F9D0C9-6FE9-4D37-94CB-F8F1D415637C}" srcOrd="10" destOrd="0" presId="urn:microsoft.com/office/officeart/2005/8/layout/vList5"/>
    <dgm:cxn modelId="{4456B83E-DACB-4BD1-A457-A6B3315F9498}" type="presParOf" srcId="{B5F9D0C9-6FE9-4D37-94CB-F8F1D415637C}" destId="{DA8538C6-374F-43DD-8528-5DBA5B802C08}" srcOrd="0" destOrd="0" presId="urn:microsoft.com/office/officeart/2005/8/layout/vList5"/>
    <dgm:cxn modelId="{B6039843-3D22-4ACD-B2D8-5DF621415F0B}" type="presParOf" srcId="{292B7D7D-005D-4820-85CC-8AE5D1C18AD5}" destId="{C5380017-73E7-4F57-9B20-EF9D99EF6BD9}" srcOrd="11" destOrd="0" presId="urn:microsoft.com/office/officeart/2005/8/layout/vList5"/>
    <dgm:cxn modelId="{0566F2A9-720D-43D6-8D01-9028138440C0}" type="presParOf" srcId="{292B7D7D-005D-4820-85CC-8AE5D1C18AD5}" destId="{ED6FA428-3555-45A1-9CB3-6283CA4FF98C}" srcOrd="12" destOrd="0" presId="urn:microsoft.com/office/officeart/2005/8/layout/vList5"/>
    <dgm:cxn modelId="{3CA09009-CDBA-4A18-BD3A-A0F4F3407963}" type="presParOf" srcId="{ED6FA428-3555-45A1-9CB3-6283CA4FF98C}" destId="{99A5EB66-62CB-4EEC-9DE8-C1E43F8F883B}" srcOrd="0" destOrd="0" presId="urn:microsoft.com/office/officeart/2005/8/layout/vList5"/>
    <dgm:cxn modelId="{061A4856-FE02-49E5-9278-C639EC59B6BD}" type="presParOf" srcId="{292B7D7D-005D-4820-85CC-8AE5D1C18AD5}" destId="{8E539A5E-EE9C-4F7B-8F45-76944FFD55C9}" srcOrd="13" destOrd="0" presId="urn:microsoft.com/office/officeart/2005/8/layout/vList5"/>
    <dgm:cxn modelId="{EC2081FB-60E6-48FB-A8A6-08DD8EE809D1}" type="presParOf" srcId="{292B7D7D-005D-4820-85CC-8AE5D1C18AD5}" destId="{F3B080C5-454D-4A6E-AFAD-CB04C5F14718}" srcOrd="14" destOrd="0" presId="urn:microsoft.com/office/officeart/2005/8/layout/vList5"/>
    <dgm:cxn modelId="{1CFD9098-6AE2-4B86-87D8-EEA2282E1118}" type="presParOf" srcId="{F3B080C5-454D-4A6E-AFAD-CB04C5F14718}" destId="{A2F518C2-72B5-4E91-9CB3-B7E5128D737E}" srcOrd="0" destOrd="0" presId="urn:microsoft.com/office/officeart/2005/8/layout/vList5"/>
    <dgm:cxn modelId="{4B5AF393-9129-4118-A782-F49CE2405C3A}" type="presParOf" srcId="{292B7D7D-005D-4820-85CC-8AE5D1C18AD5}" destId="{BB88AE58-DD63-425A-AF4C-9B50FC4131B1}" srcOrd="15" destOrd="0" presId="urn:microsoft.com/office/officeart/2005/8/layout/vList5"/>
    <dgm:cxn modelId="{2F5FB98D-5D8D-44C6-B701-109A3FF8A437}" type="presParOf" srcId="{292B7D7D-005D-4820-85CC-8AE5D1C18AD5}" destId="{50B92D89-171D-4C0C-BDCD-52D716421D56}" srcOrd="16" destOrd="0" presId="urn:microsoft.com/office/officeart/2005/8/layout/vList5"/>
    <dgm:cxn modelId="{62BE908D-BA91-43C1-86B3-9DAF26EEF5A8}" type="presParOf" srcId="{50B92D89-171D-4C0C-BDCD-52D716421D56}" destId="{E1BAA019-A9DC-4D54-A101-096A402C26ED}" srcOrd="0" destOrd="0" presId="urn:microsoft.com/office/officeart/2005/8/layout/vList5"/>
    <dgm:cxn modelId="{1A342617-980C-452D-B61F-3DBC7ABFAC4B}" type="presParOf" srcId="{292B7D7D-005D-4820-85CC-8AE5D1C18AD5}" destId="{04B91145-201F-474C-8687-31409B0C8F4A}" srcOrd="17" destOrd="0" presId="urn:microsoft.com/office/officeart/2005/8/layout/vList5"/>
    <dgm:cxn modelId="{9DC8F8C7-9DE5-4402-810A-48E61E70B0DC}" type="presParOf" srcId="{292B7D7D-005D-4820-85CC-8AE5D1C18AD5}" destId="{732DC78A-E2EE-4071-A007-F0343A290FE1}" srcOrd="18" destOrd="0" presId="urn:microsoft.com/office/officeart/2005/8/layout/vList5"/>
    <dgm:cxn modelId="{3E1BD99F-4C63-47FA-8B64-077AF272EE54}" type="presParOf" srcId="{732DC78A-E2EE-4071-A007-F0343A290FE1}" destId="{B931710F-D32C-429C-809C-2B78F124D2B9}"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2497B9-3831-4B4E-8F9A-1BE931B1024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71F2F8C-4F4D-49B8-B37E-52438AECCC0B}">
      <dgm:prSet/>
      <dgm:spPr/>
      <dgm:t>
        <a:bodyPr/>
        <a:lstStyle/>
        <a:p>
          <a:pPr rtl="0"/>
          <a:r>
            <a:rPr lang="en-US" dirty="0"/>
            <a:t>Entry Summary Line Limitation 999 lines, 99,000 records</a:t>
          </a:r>
        </a:p>
      </dgm:t>
    </dgm:pt>
    <dgm:pt modelId="{19253CA6-A125-4617-9DD3-39D6862CF341}" type="parTrans" cxnId="{8E00B4F4-59F6-4DF5-8B4F-68E431F46F51}">
      <dgm:prSet/>
      <dgm:spPr/>
      <dgm:t>
        <a:bodyPr/>
        <a:lstStyle/>
        <a:p>
          <a:endParaRPr lang="en-US"/>
        </a:p>
      </dgm:t>
    </dgm:pt>
    <dgm:pt modelId="{05793637-C7E1-4895-BC4F-51AAD730A02E}" type="sibTrans" cxnId="{8E00B4F4-59F6-4DF5-8B4F-68E431F46F51}">
      <dgm:prSet/>
      <dgm:spPr/>
      <dgm:t>
        <a:bodyPr/>
        <a:lstStyle/>
        <a:p>
          <a:endParaRPr lang="en-US"/>
        </a:p>
      </dgm:t>
    </dgm:pt>
    <dgm:pt modelId="{DDC9D595-C4FC-445D-8719-0A039922CC4F}">
      <dgm:prSet custT="1"/>
      <dgm:spPr/>
      <dgm:t>
        <a:bodyPr/>
        <a:lstStyle/>
        <a:p>
          <a:pPr rtl="0"/>
          <a:r>
            <a:rPr lang="en-US" sz="1200" dirty="0"/>
            <a:t>Duplicating Steel License for split Derivative lines/Lacey</a:t>
          </a:r>
        </a:p>
      </dgm:t>
    </dgm:pt>
    <dgm:pt modelId="{3D72A7A8-69F0-490E-8CD9-1B855790D8CE}" type="parTrans" cxnId="{F7AF54F9-99F4-4C31-BCCD-2C66C73F2FAB}">
      <dgm:prSet/>
      <dgm:spPr/>
      <dgm:t>
        <a:bodyPr/>
        <a:lstStyle/>
        <a:p>
          <a:endParaRPr lang="en-US"/>
        </a:p>
      </dgm:t>
    </dgm:pt>
    <dgm:pt modelId="{81E063D2-BFDE-4CF4-8D7B-D9C8EBC54C79}" type="sibTrans" cxnId="{F7AF54F9-99F4-4C31-BCCD-2C66C73F2FAB}">
      <dgm:prSet/>
      <dgm:spPr/>
      <dgm:t>
        <a:bodyPr/>
        <a:lstStyle/>
        <a:p>
          <a:endParaRPr lang="en-US"/>
        </a:p>
      </dgm:t>
    </dgm:pt>
    <dgm:pt modelId="{E402F4AF-A018-479A-898C-5106DACFC1B6}">
      <dgm:prSet custT="1"/>
      <dgm:spPr/>
      <dgm:t>
        <a:bodyPr/>
        <a:lstStyle/>
        <a:p>
          <a:pPr rtl="0"/>
          <a:r>
            <a:rPr lang="en-US" sz="1200" dirty="0"/>
            <a:t>Value – NDC, First Sale </a:t>
          </a:r>
        </a:p>
      </dgm:t>
    </dgm:pt>
    <dgm:pt modelId="{FB64232A-7F4B-4F4F-A3D4-DA7D85040609}" type="parTrans" cxnId="{6032B6B2-A32F-4606-ABB6-A178FB7A6C2C}">
      <dgm:prSet/>
      <dgm:spPr/>
      <dgm:t>
        <a:bodyPr/>
        <a:lstStyle/>
        <a:p>
          <a:endParaRPr lang="en-US"/>
        </a:p>
      </dgm:t>
    </dgm:pt>
    <dgm:pt modelId="{F07A2955-D8DA-463C-9BB9-6ABB09E8F361}" type="sibTrans" cxnId="{6032B6B2-A32F-4606-ABB6-A178FB7A6C2C}">
      <dgm:prSet/>
      <dgm:spPr/>
      <dgm:t>
        <a:bodyPr/>
        <a:lstStyle/>
        <a:p>
          <a:endParaRPr lang="en-US"/>
        </a:p>
      </dgm:t>
    </dgm:pt>
    <dgm:pt modelId="{BFF00B85-D04F-481A-B723-55E2147E36F0}">
      <dgm:prSet custT="1"/>
      <dgm:spPr/>
      <dgm:t>
        <a:bodyPr/>
        <a:lstStyle/>
        <a:p>
          <a:pPr rtl="0"/>
          <a:r>
            <a:rPr lang="en-US" sz="1200" dirty="0"/>
            <a:t>Bond Sufficiency</a:t>
          </a:r>
        </a:p>
      </dgm:t>
    </dgm:pt>
    <dgm:pt modelId="{19C1E919-D8D3-493C-8B02-9A9F468E6F85}" type="parTrans" cxnId="{E50620A9-EEB7-4B78-87A2-AE8EFE06EA2C}">
      <dgm:prSet/>
      <dgm:spPr/>
      <dgm:t>
        <a:bodyPr/>
        <a:lstStyle/>
        <a:p>
          <a:endParaRPr lang="en-US"/>
        </a:p>
      </dgm:t>
    </dgm:pt>
    <dgm:pt modelId="{084DFC94-8E58-449E-B66B-179287CA0E91}" type="sibTrans" cxnId="{E50620A9-EEB7-4B78-87A2-AE8EFE06EA2C}">
      <dgm:prSet/>
      <dgm:spPr/>
      <dgm:t>
        <a:bodyPr/>
        <a:lstStyle/>
        <a:p>
          <a:endParaRPr lang="en-US"/>
        </a:p>
      </dgm:t>
    </dgm:pt>
    <dgm:pt modelId="{DA2CA718-44B5-4E8A-9E3C-E529A474A405}">
      <dgm:prSet/>
      <dgm:spPr/>
      <dgm:t>
        <a:bodyPr/>
        <a:lstStyle/>
        <a:p>
          <a:pPr rtl="0"/>
          <a:r>
            <a:rPr lang="en-US" dirty="0"/>
            <a:t>  Date of Entry /Export/Arrival/In-Bond</a:t>
          </a:r>
        </a:p>
      </dgm:t>
    </dgm:pt>
    <dgm:pt modelId="{9C53B2DF-DE94-4358-AC41-88F15E17448D}" type="parTrans" cxnId="{FAE9BAA7-9807-40C5-A00E-E00C37BBA178}">
      <dgm:prSet/>
      <dgm:spPr/>
      <dgm:t>
        <a:bodyPr/>
        <a:lstStyle/>
        <a:p>
          <a:endParaRPr lang="en-US"/>
        </a:p>
      </dgm:t>
    </dgm:pt>
    <dgm:pt modelId="{C76A6000-9F47-44EC-8B3B-9462C31706B4}" type="sibTrans" cxnId="{FAE9BAA7-9807-40C5-A00E-E00C37BBA178}">
      <dgm:prSet/>
      <dgm:spPr/>
      <dgm:t>
        <a:bodyPr/>
        <a:lstStyle/>
        <a:p>
          <a:endParaRPr lang="en-US"/>
        </a:p>
      </dgm:t>
    </dgm:pt>
    <dgm:pt modelId="{DC26E553-6F56-439E-B59A-A33B810A412E}">
      <dgm:prSet custT="1"/>
      <dgm:spPr/>
      <dgm:t>
        <a:bodyPr/>
        <a:lstStyle/>
        <a:p>
          <a:r>
            <a:rPr lang="en-US" sz="1200" dirty="0"/>
            <a:t>Tariff Grouping for each Entry Summary Line contains Tariff/Value/Quantity Detail  max reported up to 8 times per Line </a:t>
          </a:r>
        </a:p>
      </dgm:t>
    </dgm:pt>
    <dgm:pt modelId="{BADE8858-FDDE-4D13-81DF-F16F791CDF93}" type="parTrans" cxnId="{C097BDBD-9A79-47DE-B667-6443CF1E4E3A}">
      <dgm:prSet/>
      <dgm:spPr/>
      <dgm:t>
        <a:bodyPr/>
        <a:lstStyle/>
        <a:p>
          <a:endParaRPr lang="en-US"/>
        </a:p>
      </dgm:t>
    </dgm:pt>
    <dgm:pt modelId="{84E1F07A-370A-4CF4-BDBA-56C41810E7D9}" type="sibTrans" cxnId="{C097BDBD-9A79-47DE-B667-6443CF1E4E3A}">
      <dgm:prSet/>
      <dgm:spPr/>
      <dgm:t>
        <a:bodyPr/>
        <a:lstStyle/>
        <a:p>
          <a:endParaRPr lang="en-US"/>
        </a:p>
      </dgm:t>
    </dgm:pt>
    <dgm:pt modelId="{277816F4-534A-4F5A-A40B-427829222587}">
      <dgm:prSet custT="1"/>
      <dgm:spPr/>
      <dgm:t>
        <a:bodyPr/>
        <a:lstStyle/>
        <a:p>
          <a:r>
            <a:rPr lang="en-US" sz="1200" dirty="0"/>
            <a:t>Responsible Supervision and Control </a:t>
          </a:r>
        </a:p>
      </dgm:t>
    </dgm:pt>
    <dgm:pt modelId="{752D3577-5B91-469C-885F-CE3BDE8E27F7}" type="parTrans" cxnId="{40F56AE8-069E-47EB-8823-9D0C07F1743A}">
      <dgm:prSet/>
      <dgm:spPr/>
      <dgm:t>
        <a:bodyPr/>
        <a:lstStyle/>
        <a:p>
          <a:endParaRPr lang="en-US"/>
        </a:p>
      </dgm:t>
    </dgm:pt>
    <dgm:pt modelId="{D463D672-CCAB-4519-AADB-421E0D09F381}" type="sibTrans" cxnId="{40F56AE8-069E-47EB-8823-9D0C07F1743A}">
      <dgm:prSet/>
      <dgm:spPr/>
      <dgm:t>
        <a:bodyPr/>
        <a:lstStyle/>
        <a:p>
          <a:endParaRPr lang="en-US"/>
        </a:p>
      </dgm:t>
    </dgm:pt>
    <dgm:pt modelId="{73339C9B-A0AB-4DF9-A45C-A1EE77105BC0}">
      <dgm:prSet custT="1"/>
      <dgm:spPr/>
      <dgm:t>
        <a:bodyPr/>
        <a:lstStyle/>
        <a:p>
          <a:r>
            <a:rPr lang="en-US" sz="1200" dirty="0"/>
            <a:t>Lack of Clarity </a:t>
          </a:r>
        </a:p>
      </dgm:t>
    </dgm:pt>
    <dgm:pt modelId="{853664A7-5B9B-4EBB-A8CF-CDB7881FA996}" type="parTrans" cxnId="{459F6609-9202-488C-9BE9-57132A6E4346}">
      <dgm:prSet/>
      <dgm:spPr/>
      <dgm:t>
        <a:bodyPr/>
        <a:lstStyle/>
        <a:p>
          <a:endParaRPr lang="en-US"/>
        </a:p>
      </dgm:t>
    </dgm:pt>
    <dgm:pt modelId="{93E5707B-F516-4274-9CC7-F30A329BDD8F}" type="sibTrans" cxnId="{459F6609-9202-488C-9BE9-57132A6E4346}">
      <dgm:prSet/>
      <dgm:spPr/>
      <dgm:t>
        <a:bodyPr/>
        <a:lstStyle/>
        <a:p>
          <a:endParaRPr lang="en-US"/>
        </a:p>
      </dgm:t>
    </dgm:pt>
    <dgm:pt modelId="{3886CAFC-D9D6-455F-941C-33FD9EF01D0D}">
      <dgm:prSet custT="1"/>
      <dgm:spPr/>
      <dgm:t>
        <a:bodyPr/>
        <a:lstStyle/>
        <a:p>
          <a:r>
            <a:rPr lang="en-US" sz="1200" dirty="0"/>
            <a:t>Sets (XVV</a:t>
          </a:r>
          <a:r>
            <a:rPr lang="en-US" sz="1100" dirty="0"/>
            <a:t>) </a:t>
          </a:r>
        </a:p>
      </dgm:t>
    </dgm:pt>
    <dgm:pt modelId="{103EF7DD-C950-4594-AA35-CF3D0477CF7F}" type="parTrans" cxnId="{AE92E190-957F-486B-9C27-7490315F4DC7}">
      <dgm:prSet/>
      <dgm:spPr/>
      <dgm:t>
        <a:bodyPr/>
        <a:lstStyle/>
        <a:p>
          <a:endParaRPr lang="en-US"/>
        </a:p>
      </dgm:t>
    </dgm:pt>
    <dgm:pt modelId="{A1BB6199-44D2-4036-A53C-7B80EEB835E6}" type="sibTrans" cxnId="{AE92E190-957F-486B-9C27-7490315F4DC7}">
      <dgm:prSet/>
      <dgm:spPr/>
      <dgm:t>
        <a:bodyPr/>
        <a:lstStyle/>
        <a:p>
          <a:endParaRPr lang="en-US"/>
        </a:p>
      </dgm:t>
    </dgm:pt>
    <dgm:pt modelId="{9F10E018-5A48-40DD-941A-55E3C257F3A3}">
      <dgm:prSet custT="1"/>
      <dgm:spPr/>
      <dgm:t>
        <a:bodyPr/>
        <a:lstStyle/>
        <a:p>
          <a:r>
            <a:rPr lang="en-US" sz="1400" dirty="0"/>
            <a:t>Census on Derivative </a:t>
          </a:r>
        </a:p>
      </dgm:t>
    </dgm:pt>
    <dgm:pt modelId="{3DE80421-2498-4A06-AB79-8829AE31CB4B}" type="parTrans" cxnId="{51F4E0F4-B216-472B-9837-801A04FF6C64}">
      <dgm:prSet/>
      <dgm:spPr/>
      <dgm:t>
        <a:bodyPr/>
        <a:lstStyle/>
        <a:p>
          <a:endParaRPr lang="en-US"/>
        </a:p>
      </dgm:t>
    </dgm:pt>
    <dgm:pt modelId="{F0157B15-0BCE-4357-B181-EA2E03A79742}" type="sibTrans" cxnId="{51F4E0F4-B216-472B-9837-801A04FF6C64}">
      <dgm:prSet/>
      <dgm:spPr/>
      <dgm:t>
        <a:bodyPr/>
        <a:lstStyle/>
        <a:p>
          <a:endParaRPr lang="en-US"/>
        </a:p>
      </dgm:t>
    </dgm:pt>
    <dgm:pt modelId="{1695023D-1BC1-4917-A0C3-69E699011F68}">
      <dgm:prSet/>
      <dgm:spPr/>
      <dgm:t>
        <a:bodyPr/>
        <a:lstStyle/>
        <a:p>
          <a:r>
            <a:rPr lang="en-US"/>
            <a:t>Rejects &amp; PMS if additional duties are due?</a:t>
          </a:r>
          <a:endParaRPr lang="en-US" dirty="0"/>
        </a:p>
      </dgm:t>
    </dgm:pt>
    <dgm:pt modelId="{88D8DBAD-E693-43AF-82CA-8C39CDA95678}" type="sibTrans" cxnId="{7DAB1F7C-E278-4CDD-AE4B-4039AC68B95D}">
      <dgm:prSet/>
      <dgm:spPr/>
      <dgm:t>
        <a:bodyPr/>
        <a:lstStyle/>
        <a:p>
          <a:endParaRPr lang="en-US"/>
        </a:p>
      </dgm:t>
    </dgm:pt>
    <dgm:pt modelId="{29DFD08A-6172-4A06-8E5A-9300AFDF231C}" type="parTrans" cxnId="{7DAB1F7C-E278-4CDD-AE4B-4039AC68B95D}">
      <dgm:prSet/>
      <dgm:spPr/>
      <dgm:t>
        <a:bodyPr/>
        <a:lstStyle/>
        <a:p>
          <a:endParaRPr lang="en-US"/>
        </a:p>
      </dgm:t>
    </dgm:pt>
    <dgm:pt modelId="{7C6BFF6D-4638-44E2-BD9C-1A4057CCB71F}">
      <dgm:prSet/>
      <dgm:spPr/>
      <dgm:t>
        <a:bodyPr/>
        <a:lstStyle/>
        <a:p>
          <a:r>
            <a:rPr lang="en-US"/>
            <a:t>Removing from PMS to correct and refile, LD?</a:t>
          </a:r>
          <a:endParaRPr lang="en-US" dirty="0"/>
        </a:p>
      </dgm:t>
    </dgm:pt>
    <dgm:pt modelId="{5CE0282E-7F39-44CA-AD25-DF6382342B32}" type="parTrans" cxnId="{DBBE6B3B-10A1-4C96-8BAB-EBA9E38DC475}">
      <dgm:prSet/>
      <dgm:spPr/>
      <dgm:t>
        <a:bodyPr/>
        <a:lstStyle/>
        <a:p>
          <a:endParaRPr lang="en-US"/>
        </a:p>
      </dgm:t>
    </dgm:pt>
    <dgm:pt modelId="{2B08E7AF-C93F-4949-B595-9F65700FD296}" type="sibTrans" cxnId="{DBBE6B3B-10A1-4C96-8BAB-EBA9E38DC475}">
      <dgm:prSet/>
      <dgm:spPr/>
      <dgm:t>
        <a:bodyPr/>
        <a:lstStyle/>
        <a:p>
          <a:endParaRPr lang="en-US"/>
        </a:p>
      </dgm:t>
    </dgm:pt>
    <dgm:pt modelId="{292B7D7D-005D-4820-85CC-8AE5D1C18AD5}" type="pres">
      <dgm:prSet presAssocID="{E82497B9-3831-4B4E-8F9A-1BE931B10247}" presName="Name0" presStyleCnt="0">
        <dgm:presLayoutVars>
          <dgm:dir/>
          <dgm:animLvl val="lvl"/>
          <dgm:resizeHandles val="exact"/>
        </dgm:presLayoutVars>
      </dgm:prSet>
      <dgm:spPr/>
    </dgm:pt>
    <dgm:pt modelId="{97EAF6A7-5235-4903-B873-8FE85D3BE8CC}" type="pres">
      <dgm:prSet presAssocID="{E71F2F8C-4F4D-49B8-B37E-52438AECCC0B}" presName="linNode" presStyleCnt="0"/>
      <dgm:spPr/>
    </dgm:pt>
    <dgm:pt modelId="{F78966A6-0A31-4D24-B35E-BBEAEC609B2A}" type="pres">
      <dgm:prSet presAssocID="{E71F2F8C-4F4D-49B8-B37E-52438AECCC0B}" presName="parentText" presStyleLbl="node1" presStyleIdx="0" presStyleCnt="12" custScaleY="145393" custLinFactY="351050" custLinFactNeighborX="-70597" custLinFactNeighborY="400000">
        <dgm:presLayoutVars>
          <dgm:chMax val="1"/>
          <dgm:bulletEnabled val="1"/>
        </dgm:presLayoutVars>
      </dgm:prSet>
      <dgm:spPr/>
    </dgm:pt>
    <dgm:pt modelId="{5C4D1106-F8CA-401A-83DF-706FF0F25BDB}" type="pres">
      <dgm:prSet presAssocID="{05793637-C7E1-4895-BC4F-51AAD730A02E}" presName="sp" presStyleCnt="0"/>
      <dgm:spPr/>
    </dgm:pt>
    <dgm:pt modelId="{09594C37-A2EB-44B2-9D68-48146ADE894E}" type="pres">
      <dgm:prSet presAssocID="{DDC9D595-C4FC-445D-8719-0A039922CC4F}" presName="linNode" presStyleCnt="0"/>
      <dgm:spPr/>
    </dgm:pt>
    <dgm:pt modelId="{7D6B0D51-3F65-401D-BC4D-1CB89F2B6780}" type="pres">
      <dgm:prSet presAssocID="{DDC9D595-C4FC-445D-8719-0A039922CC4F}" presName="parentText" presStyleLbl="node1" presStyleIdx="1" presStyleCnt="12" custScaleY="158269" custLinFactY="122519" custLinFactNeighborX="-70528" custLinFactNeighborY="200000">
        <dgm:presLayoutVars>
          <dgm:chMax val="1"/>
          <dgm:bulletEnabled val="1"/>
        </dgm:presLayoutVars>
      </dgm:prSet>
      <dgm:spPr/>
    </dgm:pt>
    <dgm:pt modelId="{F81B6B82-2F4E-42E2-9FBF-645081C15752}" type="pres">
      <dgm:prSet presAssocID="{81E063D2-BFDE-4CF4-8D7B-D9C8EBC54C79}" presName="sp" presStyleCnt="0"/>
      <dgm:spPr/>
    </dgm:pt>
    <dgm:pt modelId="{1E15F805-D5E2-47F4-952D-13F75CC32A98}" type="pres">
      <dgm:prSet presAssocID="{E402F4AF-A018-479A-898C-5106DACFC1B6}" presName="linNode" presStyleCnt="0"/>
      <dgm:spPr/>
    </dgm:pt>
    <dgm:pt modelId="{058EC2EC-BEB8-4677-87AB-0467C50240DF}" type="pres">
      <dgm:prSet presAssocID="{E402F4AF-A018-479A-898C-5106DACFC1B6}" presName="parentText" presStyleLbl="node1" presStyleIdx="2" presStyleCnt="12" custLinFactY="-58773" custLinFactNeighborX="34994" custLinFactNeighborY="-100000">
        <dgm:presLayoutVars>
          <dgm:chMax val="1"/>
          <dgm:bulletEnabled val="1"/>
        </dgm:presLayoutVars>
      </dgm:prSet>
      <dgm:spPr/>
    </dgm:pt>
    <dgm:pt modelId="{2BC4EC2E-7D4C-45CB-836A-FDBA83982FB8}" type="pres">
      <dgm:prSet presAssocID="{F07A2955-D8DA-463C-9BB9-6ABB09E8F361}" presName="sp" presStyleCnt="0"/>
      <dgm:spPr/>
    </dgm:pt>
    <dgm:pt modelId="{C74B431C-101D-498C-95B3-50A44AFB9FFB}" type="pres">
      <dgm:prSet presAssocID="{BFF00B85-D04F-481A-B723-55E2147E36F0}" presName="linNode" presStyleCnt="0"/>
      <dgm:spPr/>
    </dgm:pt>
    <dgm:pt modelId="{76B0DC1F-3DDB-4E14-880C-1F3328FEBCD0}" type="pres">
      <dgm:prSet presAssocID="{BFF00B85-D04F-481A-B723-55E2147E36F0}" presName="parentText" presStyleLbl="node1" presStyleIdx="3" presStyleCnt="12" custLinFactY="-11621" custLinFactNeighborX="34994" custLinFactNeighborY="-100000">
        <dgm:presLayoutVars>
          <dgm:chMax val="1"/>
          <dgm:bulletEnabled val="1"/>
        </dgm:presLayoutVars>
      </dgm:prSet>
      <dgm:spPr/>
    </dgm:pt>
    <dgm:pt modelId="{42A5BC55-2327-4927-8B59-D8C8F837340C}" type="pres">
      <dgm:prSet presAssocID="{084DFC94-8E58-449E-B66B-179287CA0E91}" presName="sp" presStyleCnt="0"/>
      <dgm:spPr/>
    </dgm:pt>
    <dgm:pt modelId="{4B8F646D-12A1-49A0-934A-29909A79BC3F}" type="pres">
      <dgm:prSet presAssocID="{DA2CA718-44B5-4E8A-9E3C-E529A474A405}" presName="linNode" presStyleCnt="0"/>
      <dgm:spPr/>
    </dgm:pt>
    <dgm:pt modelId="{37530DA7-971C-49B1-8385-112B7BEAC7F6}" type="pres">
      <dgm:prSet presAssocID="{DA2CA718-44B5-4E8A-9E3C-E529A474A405}" presName="parentText" presStyleLbl="node1" presStyleIdx="4" presStyleCnt="12" custLinFactNeighborX="34994" custLinFactNeighborY="-32725">
        <dgm:presLayoutVars>
          <dgm:chMax val="1"/>
          <dgm:bulletEnabled val="1"/>
        </dgm:presLayoutVars>
      </dgm:prSet>
      <dgm:spPr/>
    </dgm:pt>
    <dgm:pt modelId="{0601353B-90A6-4ED8-AD46-AC900485F70D}" type="pres">
      <dgm:prSet presAssocID="{C76A6000-9F47-44EC-8B3B-9462C31706B4}" presName="sp" presStyleCnt="0"/>
      <dgm:spPr/>
    </dgm:pt>
    <dgm:pt modelId="{B5F9D0C9-6FE9-4D37-94CB-F8F1D415637C}" type="pres">
      <dgm:prSet presAssocID="{DC26E553-6F56-439E-B59A-A33B810A412E}" presName="linNode" presStyleCnt="0"/>
      <dgm:spPr/>
    </dgm:pt>
    <dgm:pt modelId="{DA8538C6-374F-43DD-8528-5DBA5B802C08}" type="pres">
      <dgm:prSet presAssocID="{DC26E553-6F56-439E-B59A-A33B810A412E}" presName="parentText" presStyleLbl="node1" presStyleIdx="5" presStyleCnt="12" custScaleY="262968" custLinFactNeighborX="35028" custLinFactNeighborY="48336">
        <dgm:presLayoutVars>
          <dgm:chMax val="1"/>
          <dgm:bulletEnabled val="1"/>
        </dgm:presLayoutVars>
      </dgm:prSet>
      <dgm:spPr/>
    </dgm:pt>
    <dgm:pt modelId="{8772A18A-7DAF-44A8-8363-35A4D1645D47}" type="pres">
      <dgm:prSet presAssocID="{84E1F07A-370A-4CF4-BDBA-56C41810E7D9}" presName="sp" presStyleCnt="0"/>
      <dgm:spPr/>
    </dgm:pt>
    <dgm:pt modelId="{9A7C8F09-4989-4294-A266-C07BEBF6C676}" type="pres">
      <dgm:prSet presAssocID="{277816F4-534A-4F5A-A40B-427829222587}" presName="linNode" presStyleCnt="0"/>
      <dgm:spPr/>
    </dgm:pt>
    <dgm:pt modelId="{C3744A9D-9489-467C-9D97-DF4A62307927}" type="pres">
      <dgm:prSet presAssocID="{277816F4-534A-4F5A-A40B-427829222587}" presName="parentText" presStyleLbl="node1" presStyleIdx="6" presStyleCnt="12" custLinFactY="-348948" custLinFactNeighborX="-70459" custLinFactNeighborY="-400000">
        <dgm:presLayoutVars>
          <dgm:chMax val="1"/>
          <dgm:bulletEnabled val="1"/>
        </dgm:presLayoutVars>
      </dgm:prSet>
      <dgm:spPr/>
    </dgm:pt>
    <dgm:pt modelId="{416D3DE5-DEBE-4D39-973B-6A5594451EB1}" type="pres">
      <dgm:prSet presAssocID="{D463D672-CCAB-4519-AADB-421E0D09F381}" presName="sp" presStyleCnt="0"/>
      <dgm:spPr/>
    </dgm:pt>
    <dgm:pt modelId="{8B25D48E-B3AD-435C-8B36-9FA5F4CAAA24}" type="pres">
      <dgm:prSet presAssocID="{73339C9B-A0AB-4DF9-A45C-A1EE77105BC0}" presName="linNode" presStyleCnt="0"/>
      <dgm:spPr/>
    </dgm:pt>
    <dgm:pt modelId="{1139E0F8-EA89-4764-8C35-298FE6A84F61}" type="pres">
      <dgm:prSet presAssocID="{73339C9B-A0AB-4DF9-A45C-A1EE77105BC0}" presName="parentText" presStyleLbl="node1" presStyleIdx="7" presStyleCnt="12" custLinFactY="-300000" custLinFactNeighborX="-70459" custLinFactNeighborY="-384635">
        <dgm:presLayoutVars>
          <dgm:chMax val="1"/>
          <dgm:bulletEnabled val="1"/>
        </dgm:presLayoutVars>
      </dgm:prSet>
      <dgm:spPr/>
    </dgm:pt>
    <dgm:pt modelId="{77583EDE-3860-4BB9-A1C9-8CB5552469B9}" type="pres">
      <dgm:prSet presAssocID="{93E5707B-F516-4274-9CC7-F30A329BDD8F}" presName="sp" presStyleCnt="0"/>
      <dgm:spPr/>
    </dgm:pt>
    <dgm:pt modelId="{1B1E7676-4045-4A7F-BEC7-1BFB617BFD3D}" type="pres">
      <dgm:prSet presAssocID="{3886CAFC-D9D6-455F-941C-33FD9EF01D0D}" presName="linNode" presStyleCnt="0"/>
      <dgm:spPr/>
    </dgm:pt>
    <dgm:pt modelId="{C04E1D1D-B266-41C2-A6F1-749E4885DFDB}" type="pres">
      <dgm:prSet presAssocID="{3886CAFC-D9D6-455F-941C-33FD9EF01D0D}" presName="parentText" presStyleLbl="node1" presStyleIdx="8" presStyleCnt="12" custLinFactNeighborX="-83676" custLinFactNeighborY="-50314">
        <dgm:presLayoutVars>
          <dgm:chMax val="1"/>
          <dgm:bulletEnabled val="1"/>
        </dgm:presLayoutVars>
      </dgm:prSet>
      <dgm:spPr/>
    </dgm:pt>
    <dgm:pt modelId="{8BDE96F8-48CE-4233-B547-41D116EFB167}" type="pres">
      <dgm:prSet presAssocID="{A1BB6199-44D2-4036-A53C-7B80EEB835E6}" presName="sp" presStyleCnt="0"/>
      <dgm:spPr/>
    </dgm:pt>
    <dgm:pt modelId="{54ABC88B-316B-4F58-A4C2-33CE4D4984FD}" type="pres">
      <dgm:prSet presAssocID="{9F10E018-5A48-40DD-941A-55E3C257F3A3}" presName="linNode" presStyleCnt="0"/>
      <dgm:spPr/>
    </dgm:pt>
    <dgm:pt modelId="{2CD5893C-CDAE-431E-8ACC-1A6E25D9D0CF}" type="pres">
      <dgm:prSet presAssocID="{9F10E018-5A48-40DD-941A-55E3C257F3A3}" presName="parentText" presStyleLbl="node1" presStyleIdx="9" presStyleCnt="12" custLinFactY="-63201" custLinFactNeighborX="34994" custLinFactNeighborY="-100000">
        <dgm:presLayoutVars>
          <dgm:chMax val="1"/>
          <dgm:bulletEnabled val="1"/>
        </dgm:presLayoutVars>
      </dgm:prSet>
      <dgm:spPr/>
    </dgm:pt>
    <dgm:pt modelId="{B278053A-5EB7-46D8-9CED-701C4B90FEA8}" type="pres">
      <dgm:prSet presAssocID="{F0157B15-0BCE-4357-B181-EA2E03A79742}" presName="sp" presStyleCnt="0"/>
      <dgm:spPr/>
    </dgm:pt>
    <dgm:pt modelId="{B24ADBE3-5B1B-461D-A3B6-4BE3035FB241}" type="pres">
      <dgm:prSet presAssocID="{1695023D-1BC1-4917-A0C3-69E699011F68}" presName="linNode" presStyleCnt="0"/>
      <dgm:spPr/>
    </dgm:pt>
    <dgm:pt modelId="{E7C29BCC-FA5B-40A0-8738-86E380AD8FE0}" type="pres">
      <dgm:prSet presAssocID="{1695023D-1BC1-4917-A0C3-69E699011F68}" presName="parentText" presStyleLbl="node1" presStyleIdx="10" presStyleCnt="12" custScaleX="136857" custScaleY="143262" custLinFactNeighborX="-24544" custLinFactNeighborY="-72626">
        <dgm:presLayoutVars>
          <dgm:chMax val="1"/>
          <dgm:bulletEnabled val="1"/>
        </dgm:presLayoutVars>
      </dgm:prSet>
      <dgm:spPr/>
    </dgm:pt>
    <dgm:pt modelId="{76E82117-0468-45CD-B67A-F3963BF9D173}" type="pres">
      <dgm:prSet presAssocID="{88D8DBAD-E693-43AF-82CA-8C39CDA95678}" presName="sp" presStyleCnt="0"/>
      <dgm:spPr/>
    </dgm:pt>
    <dgm:pt modelId="{C7477AA0-8B74-41A1-A3CB-0C55DF9B5B10}" type="pres">
      <dgm:prSet presAssocID="{7C6BFF6D-4638-44E2-BD9C-1A4057CCB71F}" presName="linNode" presStyleCnt="0"/>
      <dgm:spPr/>
    </dgm:pt>
    <dgm:pt modelId="{7971A9A3-BA02-4D89-8E88-5EF8A9ADA08E}" type="pres">
      <dgm:prSet presAssocID="{7C6BFF6D-4638-44E2-BD9C-1A4057CCB71F}" presName="parentText" presStyleLbl="node1" presStyleIdx="11" presStyleCnt="12" custScaleX="136857" custScaleY="152997" custLinFactNeighborX="-24544" custLinFactNeighborY="-56134">
        <dgm:presLayoutVars>
          <dgm:chMax val="1"/>
          <dgm:bulletEnabled val="1"/>
        </dgm:presLayoutVars>
      </dgm:prSet>
      <dgm:spPr/>
    </dgm:pt>
  </dgm:ptLst>
  <dgm:cxnLst>
    <dgm:cxn modelId="{459F6609-9202-488C-9BE9-57132A6E4346}" srcId="{E82497B9-3831-4B4E-8F9A-1BE931B10247}" destId="{73339C9B-A0AB-4DF9-A45C-A1EE77105BC0}" srcOrd="7" destOrd="0" parTransId="{853664A7-5B9B-4EBB-A8CF-CDB7881FA996}" sibTransId="{93E5707B-F516-4274-9CC7-F30A329BDD8F}"/>
    <dgm:cxn modelId="{C1F4991E-69B4-4401-8126-26250983EF90}" type="presOf" srcId="{1695023D-1BC1-4917-A0C3-69E699011F68}" destId="{E7C29BCC-FA5B-40A0-8738-86E380AD8FE0}" srcOrd="0" destOrd="0" presId="urn:microsoft.com/office/officeart/2005/8/layout/vList5"/>
    <dgm:cxn modelId="{609A4C30-2DED-49F3-82CA-C686F8DA203E}" type="presOf" srcId="{DDC9D595-C4FC-445D-8719-0A039922CC4F}" destId="{7D6B0D51-3F65-401D-BC4D-1CB89F2B6780}" srcOrd="0" destOrd="0" presId="urn:microsoft.com/office/officeart/2005/8/layout/vList5"/>
    <dgm:cxn modelId="{DBBE6B3B-10A1-4C96-8BAB-EBA9E38DC475}" srcId="{E82497B9-3831-4B4E-8F9A-1BE931B10247}" destId="{7C6BFF6D-4638-44E2-BD9C-1A4057CCB71F}" srcOrd="11" destOrd="0" parTransId="{5CE0282E-7F39-44CA-AD25-DF6382342B32}" sibTransId="{2B08E7AF-C93F-4949-B595-9F65700FD296}"/>
    <dgm:cxn modelId="{63A75846-11BC-470E-8D70-D8BDF3AC3210}" type="presOf" srcId="{277816F4-534A-4F5A-A40B-427829222587}" destId="{C3744A9D-9489-467C-9D97-DF4A62307927}" srcOrd="0" destOrd="0" presId="urn:microsoft.com/office/officeart/2005/8/layout/vList5"/>
    <dgm:cxn modelId="{879C826E-273A-445A-9DD0-FBCE1337CC3F}" type="presOf" srcId="{E82497B9-3831-4B4E-8F9A-1BE931B10247}" destId="{292B7D7D-005D-4820-85CC-8AE5D1C18AD5}" srcOrd="0" destOrd="0" presId="urn:microsoft.com/office/officeart/2005/8/layout/vList5"/>
    <dgm:cxn modelId="{4D87304F-407C-4359-B669-EE4AA7AE13E4}" type="presOf" srcId="{DC26E553-6F56-439E-B59A-A33B810A412E}" destId="{DA8538C6-374F-43DD-8528-5DBA5B802C08}" srcOrd="0" destOrd="0" presId="urn:microsoft.com/office/officeart/2005/8/layout/vList5"/>
    <dgm:cxn modelId="{7DAB1F7C-E278-4CDD-AE4B-4039AC68B95D}" srcId="{E82497B9-3831-4B4E-8F9A-1BE931B10247}" destId="{1695023D-1BC1-4917-A0C3-69E699011F68}" srcOrd="10" destOrd="0" parTransId="{29DFD08A-6172-4A06-8E5A-9300AFDF231C}" sibTransId="{88D8DBAD-E693-43AF-82CA-8C39CDA95678}"/>
    <dgm:cxn modelId="{EBA25D81-A07D-4686-94C5-A5D3003BB9C5}" type="presOf" srcId="{7C6BFF6D-4638-44E2-BD9C-1A4057CCB71F}" destId="{7971A9A3-BA02-4D89-8E88-5EF8A9ADA08E}" srcOrd="0" destOrd="0" presId="urn:microsoft.com/office/officeart/2005/8/layout/vList5"/>
    <dgm:cxn modelId="{539B238B-70C5-4789-B265-F8574AAC6AA5}" type="presOf" srcId="{BFF00B85-D04F-481A-B723-55E2147E36F0}" destId="{76B0DC1F-3DDB-4E14-880C-1F3328FEBCD0}" srcOrd="0" destOrd="0" presId="urn:microsoft.com/office/officeart/2005/8/layout/vList5"/>
    <dgm:cxn modelId="{29D6A78D-D7E6-4671-9062-6D642733CBE6}" type="presOf" srcId="{E402F4AF-A018-479A-898C-5106DACFC1B6}" destId="{058EC2EC-BEB8-4677-87AB-0467C50240DF}" srcOrd="0" destOrd="0" presId="urn:microsoft.com/office/officeart/2005/8/layout/vList5"/>
    <dgm:cxn modelId="{C640E68F-C24C-401E-9E96-5C520DB41BD3}" type="presOf" srcId="{9F10E018-5A48-40DD-941A-55E3C257F3A3}" destId="{2CD5893C-CDAE-431E-8ACC-1A6E25D9D0CF}" srcOrd="0" destOrd="0" presId="urn:microsoft.com/office/officeart/2005/8/layout/vList5"/>
    <dgm:cxn modelId="{AE92E190-957F-486B-9C27-7490315F4DC7}" srcId="{E82497B9-3831-4B4E-8F9A-1BE931B10247}" destId="{3886CAFC-D9D6-455F-941C-33FD9EF01D0D}" srcOrd="8" destOrd="0" parTransId="{103EF7DD-C950-4594-AA35-CF3D0477CF7F}" sibTransId="{A1BB6199-44D2-4036-A53C-7B80EEB835E6}"/>
    <dgm:cxn modelId="{FAE9BAA7-9807-40C5-A00E-E00C37BBA178}" srcId="{E82497B9-3831-4B4E-8F9A-1BE931B10247}" destId="{DA2CA718-44B5-4E8A-9E3C-E529A474A405}" srcOrd="4" destOrd="0" parTransId="{9C53B2DF-DE94-4358-AC41-88F15E17448D}" sibTransId="{C76A6000-9F47-44EC-8B3B-9462C31706B4}"/>
    <dgm:cxn modelId="{E50620A9-EEB7-4B78-87A2-AE8EFE06EA2C}" srcId="{E82497B9-3831-4B4E-8F9A-1BE931B10247}" destId="{BFF00B85-D04F-481A-B723-55E2147E36F0}" srcOrd="3" destOrd="0" parTransId="{19C1E919-D8D3-493C-8B02-9A9F468E6F85}" sibTransId="{084DFC94-8E58-449E-B66B-179287CA0E91}"/>
    <dgm:cxn modelId="{72BEACAA-1BE1-474B-AD73-2C9447339CCF}" type="presOf" srcId="{73339C9B-A0AB-4DF9-A45C-A1EE77105BC0}" destId="{1139E0F8-EA89-4764-8C35-298FE6A84F61}" srcOrd="0" destOrd="0" presId="urn:microsoft.com/office/officeart/2005/8/layout/vList5"/>
    <dgm:cxn modelId="{9B7E5CAC-55C4-4147-9591-D429007E40A8}" type="presOf" srcId="{E71F2F8C-4F4D-49B8-B37E-52438AECCC0B}" destId="{F78966A6-0A31-4D24-B35E-BBEAEC609B2A}" srcOrd="0" destOrd="0" presId="urn:microsoft.com/office/officeart/2005/8/layout/vList5"/>
    <dgm:cxn modelId="{6032B6B2-A32F-4606-ABB6-A178FB7A6C2C}" srcId="{E82497B9-3831-4B4E-8F9A-1BE931B10247}" destId="{E402F4AF-A018-479A-898C-5106DACFC1B6}" srcOrd="2" destOrd="0" parTransId="{FB64232A-7F4B-4F4F-A3D4-DA7D85040609}" sibTransId="{F07A2955-D8DA-463C-9BB9-6ABB09E8F361}"/>
    <dgm:cxn modelId="{C097BDBD-9A79-47DE-B667-6443CF1E4E3A}" srcId="{E82497B9-3831-4B4E-8F9A-1BE931B10247}" destId="{DC26E553-6F56-439E-B59A-A33B810A412E}" srcOrd="5" destOrd="0" parTransId="{BADE8858-FDDE-4D13-81DF-F16F791CDF93}" sibTransId="{84E1F07A-370A-4CF4-BDBA-56C41810E7D9}"/>
    <dgm:cxn modelId="{2D45A3C8-E164-4F1B-B00C-B106A06C2D5E}" type="presOf" srcId="{DA2CA718-44B5-4E8A-9E3C-E529A474A405}" destId="{37530DA7-971C-49B1-8385-112B7BEAC7F6}" srcOrd="0" destOrd="0" presId="urn:microsoft.com/office/officeart/2005/8/layout/vList5"/>
    <dgm:cxn modelId="{1A1DF2D5-3ED4-4A0D-B487-53254A470D99}" type="presOf" srcId="{3886CAFC-D9D6-455F-941C-33FD9EF01D0D}" destId="{C04E1D1D-B266-41C2-A6F1-749E4885DFDB}" srcOrd="0" destOrd="0" presId="urn:microsoft.com/office/officeart/2005/8/layout/vList5"/>
    <dgm:cxn modelId="{40F56AE8-069E-47EB-8823-9D0C07F1743A}" srcId="{E82497B9-3831-4B4E-8F9A-1BE931B10247}" destId="{277816F4-534A-4F5A-A40B-427829222587}" srcOrd="6" destOrd="0" parTransId="{752D3577-5B91-469C-885F-CE3BDE8E27F7}" sibTransId="{D463D672-CCAB-4519-AADB-421E0D09F381}"/>
    <dgm:cxn modelId="{8E00B4F4-59F6-4DF5-8B4F-68E431F46F51}" srcId="{E82497B9-3831-4B4E-8F9A-1BE931B10247}" destId="{E71F2F8C-4F4D-49B8-B37E-52438AECCC0B}" srcOrd="0" destOrd="0" parTransId="{19253CA6-A125-4617-9DD3-39D6862CF341}" sibTransId="{05793637-C7E1-4895-BC4F-51AAD730A02E}"/>
    <dgm:cxn modelId="{51F4E0F4-B216-472B-9837-801A04FF6C64}" srcId="{E82497B9-3831-4B4E-8F9A-1BE931B10247}" destId="{9F10E018-5A48-40DD-941A-55E3C257F3A3}" srcOrd="9" destOrd="0" parTransId="{3DE80421-2498-4A06-AB79-8829AE31CB4B}" sibTransId="{F0157B15-0BCE-4357-B181-EA2E03A79742}"/>
    <dgm:cxn modelId="{F7AF54F9-99F4-4C31-BCCD-2C66C73F2FAB}" srcId="{E82497B9-3831-4B4E-8F9A-1BE931B10247}" destId="{DDC9D595-C4FC-445D-8719-0A039922CC4F}" srcOrd="1" destOrd="0" parTransId="{3D72A7A8-69F0-490E-8CD9-1B855790D8CE}" sibTransId="{81E063D2-BFDE-4CF4-8D7B-D9C8EBC54C79}"/>
    <dgm:cxn modelId="{D38E9641-66C4-44D4-A1C2-A5DD3B0695F3}" type="presParOf" srcId="{292B7D7D-005D-4820-85CC-8AE5D1C18AD5}" destId="{97EAF6A7-5235-4903-B873-8FE85D3BE8CC}" srcOrd="0" destOrd="0" presId="urn:microsoft.com/office/officeart/2005/8/layout/vList5"/>
    <dgm:cxn modelId="{6B77DCBA-601B-41FC-A729-1039B0CB01DF}" type="presParOf" srcId="{97EAF6A7-5235-4903-B873-8FE85D3BE8CC}" destId="{F78966A6-0A31-4D24-B35E-BBEAEC609B2A}" srcOrd="0" destOrd="0" presId="urn:microsoft.com/office/officeart/2005/8/layout/vList5"/>
    <dgm:cxn modelId="{AD9E26B7-2A43-4CD1-AFBE-74A4E97AACA3}" type="presParOf" srcId="{292B7D7D-005D-4820-85CC-8AE5D1C18AD5}" destId="{5C4D1106-F8CA-401A-83DF-706FF0F25BDB}" srcOrd="1" destOrd="0" presId="urn:microsoft.com/office/officeart/2005/8/layout/vList5"/>
    <dgm:cxn modelId="{4DBF969C-0D51-4D82-9358-576D6DFF6AB6}" type="presParOf" srcId="{292B7D7D-005D-4820-85CC-8AE5D1C18AD5}" destId="{09594C37-A2EB-44B2-9D68-48146ADE894E}" srcOrd="2" destOrd="0" presId="urn:microsoft.com/office/officeart/2005/8/layout/vList5"/>
    <dgm:cxn modelId="{D1255EBA-6699-49FE-A558-958B6FDA7E32}" type="presParOf" srcId="{09594C37-A2EB-44B2-9D68-48146ADE894E}" destId="{7D6B0D51-3F65-401D-BC4D-1CB89F2B6780}" srcOrd="0" destOrd="0" presId="urn:microsoft.com/office/officeart/2005/8/layout/vList5"/>
    <dgm:cxn modelId="{03BD6FC9-62ED-4948-AABA-11E2951212F2}" type="presParOf" srcId="{292B7D7D-005D-4820-85CC-8AE5D1C18AD5}" destId="{F81B6B82-2F4E-42E2-9FBF-645081C15752}" srcOrd="3" destOrd="0" presId="urn:microsoft.com/office/officeart/2005/8/layout/vList5"/>
    <dgm:cxn modelId="{53FB7DE0-6BBA-414C-879F-7FCB87E3901A}" type="presParOf" srcId="{292B7D7D-005D-4820-85CC-8AE5D1C18AD5}" destId="{1E15F805-D5E2-47F4-952D-13F75CC32A98}" srcOrd="4" destOrd="0" presId="urn:microsoft.com/office/officeart/2005/8/layout/vList5"/>
    <dgm:cxn modelId="{65C0A275-DECE-4FFD-9D52-BE2ABB3700DE}" type="presParOf" srcId="{1E15F805-D5E2-47F4-952D-13F75CC32A98}" destId="{058EC2EC-BEB8-4677-87AB-0467C50240DF}" srcOrd="0" destOrd="0" presId="urn:microsoft.com/office/officeart/2005/8/layout/vList5"/>
    <dgm:cxn modelId="{75D521FF-6AC9-4307-998F-06088C6524D7}" type="presParOf" srcId="{292B7D7D-005D-4820-85CC-8AE5D1C18AD5}" destId="{2BC4EC2E-7D4C-45CB-836A-FDBA83982FB8}" srcOrd="5" destOrd="0" presId="urn:microsoft.com/office/officeart/2005/8/layout/vList5"/>
    <dgm:cxn modelId="{74861443-D9F5-49E4-AB3C-AFB887332C8E}" type="presParOf" srcId="{292B7D7D-005D-4820-85CC-8AE5D1C18AD5}" destId="{C74B431C-101D-498C-95B3-50A44AFB9FFB}" srcOrd="6" destOrd="0" presId="urn:microsoft.com/office/officeart/2005/8/layout/vList5"/>
    <dgm:cxn modelId="{968A0581-60C6-48EE-97E5-99309BF7BCD9}" type="presParOf" srcId="{C74B431C-101D-498C-95B3-50A44AFB9FFB}" destId="{76B0DC1F-3DDB-4E14-880C-1F3328FEBCD0}" srcOrd="0" destOrd="0" presId="urn:microsoft.com/office/officeart/2005/8/layout/vList5"/>
    <dgm:cxn modelId="{45885E77-F7DE-4041-B1E3-68C2B4EB80EB}" type="presParOf" srcId="{292B7D7D-005D-4820-85CC-8AE5D1C18AD5}" destId="{42A5BC55-2327-4927-8B59-D8C8F837340C}" srcOrd="7" destOrd="0" presId="urn:microsoft.com/office/officeart/2005/8/layout/vList5"/>
    <dgm:cxn modelId="{D14D87C2-0534-4C06-B587-0EA2841B15FB}" type="presParOf" srcId="{292B7D7D-005D-4820-85CC-8AE5D1C18AD5}" destId="{4B8F646D-12A1-49A0-934A-29909A79BC3F}" srcOrd="8" destOrd="0" presId="urn:microsoft.com/office/officeart/2005/8/layout/vList5"/>
    <dgm:cxn modelId="{62161306-EEDB-427B-949C-368058F03864}" type="presParOf" srcId="{4B8F646D-12A1-49A0-934A-29909A79BC3F}" destId="{37530DA7-971C-49B1-8385-112B7BEAC7F6}" srcOrd="0" destOrd="0" presId="urn:microsoft.com/office/officeart/2005/8/layout/vList5"/>
    <dgm:cxn modelId="{4684C5D7-536A-4229-82C4-207DC3336621}" type="presParOf" srcId="{292B7D7D-005D-4820-85CC-8AE5D1C18AD5}" destId="{0601353B-90A6-4ED8-AD46-AC900485F70D}" srcOrd="9" destOrd="0" presId="urn:microsoft.com/office/officeart/2005/8/layout/vList5"/>
    <dgm:cxn modelId="{BC02D32D-A1DE-456F-8286-3F7F0D41FFBD}" type="presParOf" srcId="{292B7D7D-005D-4820-85CC-8AE5D1C18AD5}" destId="{B5F9D0C9-6FE9-4D37-94CB-F8F1D415637C}" srcOrd="10" destOrd="0" presId="urn:microsoft.com/office/officeart/2005/8/layout/vList5"/>
    <dgm:cxn modelId="{4456B83E-DACB-4BD1-A457-A6B3315F9498}" type="presParOf" srcId="{B5F9D0C9-6FE9-4D37-94CB-F8F1D415637C}" destId="{DA8538C6-374F-43DD-8528-5DBA5B802C08}" srcOrd="0" destOrd="0" presId="urn:microsoft.com/office/officeart/2005/8/layout/vList5"/>
    <dgm:cxn modelId="{F66B8F58-C582-4CBC-B02D-1A42DFBEBBB6}" type="presParOf" srcId="{292B7D7D-005D-4820-85CC-8AE5D1C18AD5}" destId="{8772A18A-7DAF-44A8-8363-35A4D1645D47}" srcOrd="11" destOrd="0" presId="urn:microsoft.com/office/officeart/2005/8/layout/vList5"/>
    <dgm:cxn modelId="{0A6F3DB4-BDF3-4745-A98D-489B626022FA}" type="presParOf" srcId="{292B7D7D-005D-4820-85CC-8AE5D1C18AD5}" destId="{9A7C8F09-4989-4294-A266-C07BEBF6C676}" srcOrd="12" destOrd="0" presId="urn:microsoft.com/office/officeart/2005/8/layout/vList5"/>
    <dgm:cxn modelId="{CE8FB59A-E80F-4B06-92D6-92EC659961DF}" type="presParOf" srcId="{9A7C8F09-4989-4294-A266-C07BEBF6C676}" destId="{C3744A9D-9489-467C-9D97-DF4A62307927}" srcOrd="0" destOrd="0" presId="urn:microsoft.com/office/officeart/2005/8/layout/vList5"/>
    <dgm:cxn modelId="{0112ADD1-3658-43C9-B598-DD924809ABB8}" type="presParOf" srcId="{292B7D7D-005D-4820-85CC-8AE5D1C18AD5}" destId="{416D3DE5-DEBE-4D39-973B-6A5594451EB1}" srcOrd="13" destOrd="0" presId="urn:microsoft.com/office/officeart/2005/8/layout/vList5"/>
    <dgm:cxn modelId="{EAD11BCE-581C-4DF5-B257-BCE04DD4A6B5}" type="presParOf" srcId="{292B7D7D-005D-4820-85CC-8AE5D1C18AD5}" destId="{8B25D48E-B3AD-435C-8B36-9FA5F4CAAA24}" srcOrd="14" destOrd="0" presId="urn:microsoft.com/office/officeart/2005/8/layout/vList5"/>
    <dgm:cxn modelId="{52BE0947-2C6E-4CC9-8903-EDD5A97E33FE}" type="presParOf" srcId="{8B25D48E-B3AD-435C-8B36-9FA5F4CAAA24}" destId="{1139E0F8-EA89-4764-8C35-298FE6A84F61}" srcOrd="0" destOrd="0" presId="urn:microsoft.com/office/officeart/2005/8/layout/vList5"/>
    <dgm:cxn modelId="{7D21EE83-7F12-46A6-BB0C-062E2265CF78}" type="presParOf" srcId="{292B7D7D-005D-4820-85CC-8AE5D1C18AD5}" destId="{77583EDE-3860-4BB9-A1C9-8CB5552469B9}" srcOrd="15" destOrd="0" presId="urn:microsoft.com/office/officeart/2005/8/layout/vList5"/>
    <dgm:cxn modelId="{6BEE7A74-825D-4C1C-9D65-3BF56AB41D4D}" type="presParOf" srcId="{292B7D7D-005D-4820-85CC-8AE5D1C18AD5}" destId="{1B1E7676-4045-4A7F-BEC7-1BFB617BFD3D}" srcOrd="16" destOrd="0" presId="urn:microsoft.com/office/officeart/2005/8/layout/vList5"/>
    <dgm:cxn modelId="{1111527E-34F6-4CA5-8AEE-EB6B28D959D9}" type="presParOf" srcId="{1B1E7676-4045-4A7F-BEC7-1BFB617BFD3D}" destId="{C04E1D1D-B266-41C2-A6F1-749E4885DFDB}" srcOrd="0" destOrd="0" presId="urn:microsoft.com/office/officeart/2005/8/layout/vList5"/>
    <dgm:cxn modelId="{5FC96C3F-FE67-4130-93AA-1DDDAFF7B62C}" type="presParOf" srcId="{292B7D7D-005D-4820-85CC-8AE5D1C18AD5}" destId="{8BDE96F8-48CE-4233-B547-41D116EFB167}" srcOrd="17" destOrd="0" presId="urn:microsoft.com/office/officeart/2005/8/layout/vList5"/>
    <dgm:cxn modelId="{63443559-BC4B-4E37-B869-02F4631502B4}" type="presParOf" srcId="{292B7D7D-005D-4820-85CC-8AE5D1C18AD5}" destId="{54ABC88B-316B-4F58-A4C2-33CE4D4984FD}" srcOrd="18" destOrd="0" presId="urn:microsoft.com/office/officeart/2005/8/layout/vList5"/>
    <dgm:cxn modelId="{C6509CA3-19EB-46CE-A510-3311498FEF0E}" type="presParOf" srcId="{54ABC88B-316B-4F58-A4C2-33CE4D4984FD}" destId="{2CD5893C-CDAE-431E-8ACC-1A6E25D9D0CF}" srcOrd="0" destOrd="0" presId="urn:microsoft.com/office/officeart/2005/8/layout/vList5"/>
    <dgm:cxn modelId="{EFCB57D3-F618-432A-B9A2-71C76E8DC806}" type="presParOf" srcId="{292B7D7D-005D-4820-85CC-8AE5D1C18AD5}" destId="{B278053A-5EB7-46D8-9CED-701C4B90FEA8}" srcOrd="19" destOrd="0" presId="urn:microsoft.com/office/officeart/2005/8/layout/vList5"/>
    <dgm:cxn modelId="{B00A2E01-AB89-49B9-A313-A44C5A4ED2AF}" type="presParOf" srcId="{292B7D7D-005D-4820-85CC-8AE5D1C18AD5}" destId="{B24ADBE3-5B1B-461D-A3B6-4BE3035FB241}" srcOrd="20" destOrd="0" presId="urn:microsoft.com/office/officeart/2005/8/layout/vList5"/>
    <dgm:cxn modelId="{756F4040-9F13-4ECC-91A4-04C87BF49054}" type="presParOf" srcId="{B24ADBE3-5B1B-461D-A3B6-4BE3035FB241}" destId="{E7C29BCC-FA5B-40A0-8738-86E380AD8FE0}" srcOrd="0" destOrd="0" presId="urn:microsoft.com/office/officeart/2005/8/layout/vList5"/>
    <dgm:cxn modelId="{0C10B10F-89FD-49A5-9100-8608BF368CE3}" type="presParOf" srcId="{292B7D7D-005D-4820-85CC-8AE5D1C18AD5}" destId="{76E82117-0468-45CD-B67A-F3963BF9D173}" srcOrd="21" destOrd="0" presId="urn:microsoft.com/office/officeart/2005/8/layout/vList5"/>
    <dgm:cxn modelId="{FF89B60B-7356-4628-84CA-0731956A5FCB}" type="presParOf" srcId="{292B7D7D-005D-4820-85CC-8AE5D1C18AD5}" destId="{C7477AA0-8B74-41A1-A3CB-0C55DF9B5B10}" srcOrd="22" destOrd="0" presId="urn:microsoft.com/office/officeart/2005/8/layout/vList5"/>
    <dgm:cxn modelId="{D306213D-E9DE-40AC-B884-9687F757D2FA}" type="presParOf" srcId="{C7477AA0-8B74-41A1-A3CB-0C55DF9B5B10}" destId="{7971A9A3-BA02-4D89-8E88-5EF8A9ADA08E}"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9F877A-6CAD-41A7-812C-7D4D3123D45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DDEE720-EEBF-4B49-9F67-63052DB5EDDF}">
      <dgm:prSet custT="1"/>
      <dgm:spPr/>
      <dgm:t>
        <a:bodyPr/>
        <a:lstStyle/>
        <a:p>
          <a:pPr rtl="0"/>
          <a:r>
            <a:rPr lang="en-US" sz="1200" dirty="0"/>
            <a:t>1. Chapter 98 (if applicable)	</a:t>
          </a:r>
        </a:p>
      </dgm:t>
    </dgm:pt>
    <dgm:pt modelId="{D08C16DC-B137-432D-8169-B49802522D3B}" type="parTrans" cxnId="{C54D98CB-A80B-4B70-8CF7-F56A3DCA781C}">
      <dgm:prSet/>
      <dgm:spPr/>
      <dgm:t>
        <a:bodyPr/>
        <a:lstStyle/>
        <a:p>
          <a:endParaRPr lang="en-US"/>
        </a:p>
      </dgm:t>
    </dgm:pt>
    <dgm:pt modelId="{56EEE2D2-DAE9-4A67-B0FC-B4C3DE9880A3}" type="sibTrans" cxnId="{C54D98CB-A80B-4B70-8CF7-F56A3DCA781C}">
      <dgm:prSet/>
      <dgm:spPr/>
      <dgm:t>
        <a:bodyPr/>
        <a:lstStyle/>
        <a:p>
          <a:endParaRPr lang="en-US"/>
        </a:p>
      </dgm:t>
    </dgm:pt>
    <dgm:pt modelId="{92792177-39D4-48B3-A99E-6FC72B71E869}">
      <dgm:prSet custT="1"/>
      <dgm:spPr/>
      <dgm:t>
        <a:bodyPr/>
        <a:lstStyle/>
        <a:p>
          <a:pPr rtl="0"/>
          <a:r>
            <a:rPr lang="en-US" sz="1200" dirty="0"/>
            <a:t>2. Chapter 99 number(s) for additional duties 	</a:t>
          </a:r>
        </a:p>
      </dgm:t>
    </dgm:pt>
    <dgm:pt modelId="{97114DB7-F262-45D8-A011-AD8423CAD3F5}" type="parTrans" cxnId="{27E50829-29B5-4381-98F9-FC7CAA5FD122}">
      <dgm:prSet/>
      <dgm:spPr/>
      <dgm:t>
        <a:bodyPr/>
        <a:lstStyle/>
        <a:p>
          <a:endParaRPr lang="en-US"/>
        </a:p>
      </dgm:t>
    </dgm:pt>
    <dgm:pt modelId="{4D767285-CA39-4158-9D38-5A9DC69A2D94}" type="sibTrans" cxnId="{27E50829-29B5-4381-98F9-FC7CAA5FD122}">
      <dgm:prSet/>
      <dgm:spPr/>
      <dgm:t>
        <a:bodyPr/>
        <a:lstStyle/>
        <a:p>
          <a:endParaRPr lang="en-US"/>
        </a:p>
      </dgm:t>
    </dgm:pt>
    <dgm:pt modelId="{8ED44126-74A0-43FD-A930-98D367938D0B}">
      <dgm:prSet custT="1"/>
      <dgm:spPr/>
      <dgm:t>
        <a:bodyPr/>
        <a:lstStyle/>
        <a:p>
          <a:pPr rtl="0"/>
          <a:r>
            <a:rPr lang="en-US" sz="1200" dirty="0"/>
            <a:t>3. For Trade Remedies	</a:t>
          </a:r>
        </a:p>
      </dgm:t>
    </dgm:pt>
    <dgm:pt modelId="{43094FAC-897E-47CE-B18F-C25B96553EAC}" type="parTrans" cxnId="{0951BD59-35B0-48AC-8E2D-496F1F10A4A7}">
      <dgm:prSet/>
      <dgm:spPr/>
      <dgm:t>
        <a:bodyPr/>
        <a:lstStyle/>
        <a:p>
          <a:endParaRPr lang="en-US"/>
        </a:p>
      </dgm:t>
    </dgm:pt>
    <dgm:pt modelId="{A3B33F69-D7DF-4FB9-A6B8-4B1A7ED9B452}" type="sibTrans" cxnId="{0951BD59-35B0-48AC-8E2D-496F1F10A4A7}">
      <dgm:prSet/>
      <dgm:spPr/>
      <dgm:t>
        <a:bodyPr/>
        <a:lstStyle/>
        <a:p>
          <a:endParaRPr lang="en-US"/>
        </a:p>
      </dgm:t>
    </dgm:pt>
    <dgm:pt modelId="{9C233ADE-E571-4D13-8D26-F252FC2024F5}">
      <dgm:prSet custT="1"/>
      <dgm:spPr/>
      <dgm:t>
        <a:bodyPr/>
        <a:lstStyle/>
        <a:p>
          <a:pPr rtl="0"/>
          <a:r>
            <a:rPr lang="en-US" sz="1200" dirty="0"/>
            <a:t>First report the Chapter 99 HTS for Section 301, 	</a:t>
          </a:r>
        </a:p>
      </dgm:t>
    </dgm:pt>
    <dgm:pt modelId="{04FDE833-FFAB-4AFD-8BE7-67009A6701D1}" type="parTrans" cxnId="{A74E2486-DA00-4468-A52E-580000A8853E}">
      <dgm:prSet/>
      <dgm:spPr/>
      <dgm:t>
        <a:bodyPr/>
        <a:lstStyle/>
        <a:p>
          <a:endParaRPr lang="en-US"/>
        </a:p>
      </dgm:t>
    </dgm:pt>
    <dgm:pt modelId="{2EF9E11E-332B-4B6F-B231-9B4CC25B1F9C}" type="sibTrans" cxnId="{A74E2486-DA00-4468-A52E-580000A8853E}">
      <dgm:prSet/>
      <dgm:spPr/>
      <dgm:t>
        <a:bodyPr/>
        <a:lstStyle/>
        <a:p>
          <a:endParaRPr lang="en-US"/>
        </a:p>
      </dgm:t>
    </dgm:pt>
    <dgm:pt modelId="{BD17717B-91EB-4841-A7F3-A17F7AACE8E5}">
      <dgm:prSet custT="1"/>
      <dgm:spPr/>
      <dgm:t>
        <a:bodyPr/>
        <a:lstStyle/>
        <a:p>
          <a:pPr rtl="0"/>
          <a:r>
            <a:rPr lang="en-US" sz="1200" dirty="0"/>
            <a:t>Followed by the Chapter 99 HTS for IEEPA Fentanyl, </a:t>
          </a:r>
        </a:p>
      </dgm:t>
    </dgm:pt>
    <dgm:pt modelId="{2EF80660-4AE7-4F73-9284-F9A612B0EFB0}" type="parTrans" cxnId="{E6920FD5-AB4C-4702-A4EE-656C6C6B49EA}">
      <dgm:prSet/>
      <dgm:spPr/>
      <dgm:t>
        <a:bodyPr/>
        <a:lstStyle/>
        <a:p>
          <a:endParaRPr lang="en-US"/>
        </a:p>
      </dgm:t>
    </dgm:pt>
    <dgm:pt modelId="{7513FD29-2D28-40B5-9DD2-A8DA84454216}" type="sibTrans" cxnId="{E6920FD5-AB4C-4702-A4EE-656C6C6B49EA}">
      <dgm:prSet/>
      <dgm:spPr/>
      <dgm:t>
        <a:bodyPr/>
        <a:lstStyle/>
        <a:p>
          <a:endParaRPr lang="en-US"/>
        </a:p>
      </dgm:t>
    </dgm:pt>
    <dgm:pt modelId="{BE4570A0-4569-439F-BBCD-ADB9305B0BE5}">
      <dgm:prSet custT="1"/>
      <dgm:spPr/>
      <dgm:t>
        <a:bodyPr/>
        <a:lstStyle/>
        <a:p>
          <a:pPr rtl="0"/>
          <a:r>
            <a:rPr lang="en-US" sz="1200" dirty="0"/>
            <a:t>Followed by the Chapter 99 HTS for Section 232 or 201 duties (if applicable)	</a:t>
          </a:r>
        </a:p>
      </dgm:t>
    </dgm:pt>
    <dgm:pt modelId="{56B4E876-79B3-4617-800F-9CA6CF4F7D4E}" type="parTrans" cxnId="{8563BCFC-D7EC-420B-9BF5-72EAEBDB8C2B}">
      <dgm:prSet/>
      <dgm:spPr/>
      <dgm:t>
        <a:bodyPr/>
        <a:lstStyle/>
        <a:p>
          <a:endParaRPr lang="en-US"/>
        </a:p>
      </dgm:t>
    </dgm:pt>
    <dgm:pt modelId="{3D7820A9-1E24-4234-A25E-06AD038840E3}" type="sibTrans" cxnId="{8563BCFC-D7EC-420B-9BF5-72EAEBDB8C2B}">
      <dgm:prSet/>
      <dgm:spPr/>
      <dgm:t>
        <a:bodyPr/>
        <a:lstStyle/>
        <a:p>
          <a:endParaRPr lang="en-US"/>
        </a:p>
      </dgm:t>
    </dgm:pt>
    <dgm:pt modelId="{4917B99E-29A9-4BFA-B3E6-BF26F98807A9}">
      <dgm:prSet custT="1"/>
      <dgm:spPr/>
      <dgm:t>
        <a:bodyPr/>
        <a:lstStyle/>
        <a:p>
          <a:pPr rtl="0"/>
          <a:r>
            <a:rPr lang="en-US" sz="1200" dirty="0"/>
            <a:t>Followed by the Chapter 99 HTS for Section 201 or 232 quota (if applicable) 	</a:t>
          </a:r>
        </a:p>
      </dgm:t>
    </dgm:pt>
    <dgm:pt modelId="{0B76CB8B-CED7-4797-A1BC-8EF078794CDD}" type="parTrans" cxnId="{40657825-3B75-4B22-B056-311A2F1922AA}">
      <dgm:prSet/>
      <dgm:spPr/>
      <dgm:t>
        <a:bodyPr/>
        <a:lstStyle/>
        <a:p>
          <a:endParaRPr lang="en-US"/>
        </a:p>
      </dgm:t>
    </dgm:pt>
    <dgm:pt modelId="{FD6A505B-0CE3-442A-A936-A628909DF020}" type="sibTrans" cxnId="{40657825-3B75-4B22-B056-311A2F1922AA}">
      <dgm:prSet/>
      <dgm:spPr/>
      <dgm:t>
        <a:bodyPr/>
        <a:lstStyle/>
        <a:p>
          <a:endParaRPr lang="en-US"/>
        </a:p>
      </dgm:t>
    </dgm:pt>
    <dgm:pt modelId="{16FD0F6C-444F-4977-857B-8A55AE3A1D46}">
      <dgm:prSet custT="1"/>
      <dgm:spPr/>
      <dgm:t>
        <a:bodyPr/>
        <a:lstStyle/>
        <a:p>
          <a:pPr rtl="0"/>
          <a:r>
            <a:rPr lang="en-US" sz="1200" dirty="0"/>
            <a:t>4. Chapter 99 number(s) for REPLACEMENT duty or other use (i.e., 	MTB or other provisions)	</a:t>
          </a:r>
        </a:p>
      </dgm:t>
    </dgm:pt>
    <dgm:pt modelId="{56697A1E-407D-4AC0-839F-E8666176687A}" type="parTrans" cxnId="{EC55043E-AA6E-4B44-9A1C-2417A99E1928}">
      <dgm:prSet/>
      <dgm:spPr/>
      <dgm:t>
        <a:bodyPr/>
        <a:lstStyle/>
        <a:p>
          <a:endParaRPr lang="en-US"/>
        </a:p>
      </dgm:t>
    </dgm:pt>
    <dgm:pt modelId="{6C7A1D7F-D3E6-4B2A-8BFD-6C9972A7D00F}" type="sibTrans" cxnId="{EC55043E-AA6E-4B44-9A1C-2417A99E1928}">
      <dgm:prSet/>
      <dgm:spPr/>
      <dgm:t>
        <a:bodyPr/>
        <a:lstStyle/>
        <a:p>
          <a:endParaRPr lang="en-US"/>
        </a:p>
      </dgm:t>
    </dgm:pt>
    <dgm:pt modelId="{872D1A2C-BFF5-4258-9A98-56EC67953470}">
      <dgm:prSet custT="1"/>
      <dgm:spPr/>
      <dgm:t>
        <a:bodyPr/>
        <a:lstStyle/>
        <a:p>
          <a:pPr rtl="0"/>
          <a:r>
            <a:rPr lang="en-US" sz="1200" dirty="0"/>
            <a:t>5. Chapter 99 number for other quota (not covered by #3) (if applicable)	</a:t>
          </a:r>
        </a:p>
      </dgm:t>
    </dgm:pt>
    <dgm:pt modelId="{5AD75980-252B-4B18-8CC4-F2A0CFAAB863}" type="parTrans" cxnId="{6DD07B23-4A4B-409C-A600-F732AD86ADCC}">
      <dgm:prSet/>
      <dgm:spPr/>
      <dgm:t>
        <a:bodyPr/>
        <a:lstStyle/>
        <a:p>
          <a:endParaRPr lang="en-US"/>
        </a:p>
      </dgm:t>
    </dgm:pt>
    <dgm:pt modelId="{C5A1A1D2-907C-45EB-9F10-217F24269065}" type="sibTrans" cxnId="{6DD07B23-4A4B-409C-A600-F732AD86ADCC}">
      <dgm:prSet/>
      <dgm:spPr/>
      <dgm:t>
        <a:bodyPr/>
        <a:lstStyle/>
        <a:p>
          <a:endParaRPr lang="en-US"/>
        </a:p>
      </dgm:t>
    </dgm:pt>
    <dgm:pt modelId="{A19B5500-C2FB-41F9-93A5-98571680E71F}">
      <dgm:prSet custT="1"/>
      <dgm:spPr/>
      <dgm:t>
        <a:bodyPr/>
        <a:lstStyle/>
        <a:p>
          <a:pPr rtl="0"/>
          <a:r>
            <a:rPr lang="en-US" sz="1200" dirty="0"/>
            <a:t>6. Chapter 1 to 97 Commodity Tariff	</a:t>
          </a:r>
        </a:p>
      </dgm:t>
    </dgm:pt>
    <dgm:pt modelId="{7BE43494-1BAF-479A-8322-A38C4ABB1924}" type="parTrans" cxnId="{8B20D118-251C-4227-ABC5-B3249C59061A}">
      <dgm:prSet/>
      <dgm:spPr/>
      <dgm:t>
        <a:bodyPr/>
        <a:lstStyle/>
        <a:p>
          <a:endParaRPr lang="en-US"/>
        </a:p>
      </dgm:t>
    </dgm:pt>
    <dgm:pt modelId="{EBDB1FA8-5D77-4D15-A10F-6891A0AC407C}" type="sibTrans" cxnId="{8B20D118-251C-4227-ABC5-B3249C59061A}">
      <dgm:prSet/>
      <dgm:spPr/>
      <dgm:t>
        <a:bodyPr/>
        <a:lstStyle/>
        <a:p>
          <a:endParaRPr lang="en-US"/>
        </a:p>
      </dgm:t>
    </dgm:pt>
    <dgm:pt modelId="{81AA5CAC-3C77-48B5-ABAC-0A7DF8025587}">
      <dgm:prSet custT="1"/>
      <dgm:spPr/>
      <dgm:t>
        <a:bodyPr/>
        <a:lstStyle/>
        <a:p>
          <a:r>
            <a:rPr lang="en-US" sz="1200" dirty="0"/>
            <a:t>Followed by the Chapter 99 for IEEPA Reciprocal, </a:t>
          </a:r>
        </a:p>
      </dgm:t>
    </dgm:pt>
    <dgm:pt modelId="{0F632279-6553-49EE-86B9-1C3F229E9559}" type="parTrans" cxnId="{DCEF8AC3-FCB2-4364-8FCC-804971BB0AF5}">
      <dgm:prSet/>
      <dgm:spPr/>
      <dgm:t>
        <a:bodyPr/>
        <a:lstStyle/>
        <a:p>
          <a:endParaRPr lang="en-US"/>
        </a:p>
      </dgm:t>
    </dgm:pt>
    <dgm:pt modelId="{2E52FEC1-94EF-4DC8-96A0-E6295E6B3E68}" type="sibTrans" cxnId="{DCEF8AC3-FCB2-4364-8FCC-804971BB0AF5}">
      <dgm:prSet/>
      <dgm:spPr/>
      <dgm:t>
        <a:bodyPr/>
        <a:lstStyle/>
        <a:p>
          <a:endParaRPr lang="en-US"/>
        </a:p>
      </dgm:t>
    </dgm:pt>
    <dgm:pt modelId="{6D55BE79-2421-44DD-BE67-F9E9C2C5B6EF}" type="pres">
      <dgm:prSet presAssocID="{969F877A-6CAD-41A7-812C-7D4D3123D45E}" presName="Name0" presStyleCnt="0">
        <dgm:presLayoutVars>
          <dgm:dir/>
          <dgm:animLvl val="lvl"/>
          <dgm:resizeHandles val="exact"/>
        </dgm:presLayoutVars>
      </dgm:prSet>
      <dgm:spPr/>
    </dgm:pt>
    <dgm:pt modelId="{96D8E998-CD63-46B8-B983-D6FFDD571546}" type="pres">
      <dgm:prSet presAssocID="{FDDEE720-EEBF-4B49-9F67-63052DB5EDDF}" presName="linNode" presStyleCnt="0"/>
      <dgm:spPr/>
    </dgm:pt>
    <dgm:pt modelId="{195B3ABC-DFBC-4E3A-965D-126EC05786F1}" type="pres">
      <dgm:prSet presAssocID="{FDDEE720-EEBF-4B49-9F67-63052DB5EDDF}" presName="parentText" presStyleLbl="node1" presStyleIdx="0" presStyleCnt="6">
        <dgm:presLayoutVars>
          <dgm:chMax val="1"/>
          <dgm:bulletEnabled val="1"/>
        </dgm:presLayoutVars>
      </dgm:prSet>
      <dgm:spPr/>
    </dgm:pt>
    <dgm:pt modelId="{36103FD6-F072-4BC7-90C6-73C8472D79AF}" type="pres">
      <dgm:prSet presAssocID="{56EEE2D2-DAE9-4A67-B0FC-B4C3DE9880A3}" presName="sp" presStyleCnt="0"/>
      <dgm:spPr/>
    </dgm:pt>
    <dgm:pt modelId="{5CF81AFE-DF35-437B-88E6-3552EB5DAD61}" type="pres">
      <dgm:prSet presAssocID="{92792177-39D4-48B3-A99E-6FC72B71E869}" presName="linNode" presStyleCnt="0"/>
      <dgm:spPr/>
    </dgm:pt>
    <dgm:pt modelId="{869C1BC5-87D9-4CB7-B4C9-7ADAECDB6B6E}" type="pres">
      <dgm:prSet presAssocID="{92792177-39D4-48B3-A99E-6FC72B71E869}" presName="parentText" presStyleLbl="node1" presStyleIdx="1" presStyleCnt="6">
        <dgm:presLayoutVars>
          <dgm:chMax val="1"/>
          <dgm:bulletEnabled val="1"/>
        </dgm:presLayoutVars>
      </dgm:prSet>
      <dgm:spPr/>
    </dgm:pt>
    <dgm:pt modelId="{C9D1E7C1-C168-45F4-B890-88336F818F07}" type="pres">
      <dgm:prSet presAssocID="{4D767285-CA39-4158-9D38-5A9DC69A2D94}" presName="sp" presStyleCnt="0"/>
      <dgm:spPr/>
    </dgm:pt>
    <dgm:pt modelId="{A4C17830-847F-498C-8F9A-286CBE76B993}" type="pres">
      <dgm:prSet presAssocID="{8ED44126-74A0-43FD-A930-98D367938D0B}" presName="linNode" presStyleCnt="0"/>
      <dgm:spPr/>
    </dgm:pt>
    <dgm:pt modelId="{51B9306C-CCAE-4462-BC02-2299B02EEF2F}" type="pres">
      <dgm:prSet presAssocID="{8ED44126-74A0-43FD-A930-98D367938D0B}" presName="parentText" presStyleLbl="node1" presStyleIdx="2" presStyleCnt="6">
        <dgm:presLayoutVars>
          <dgm:chMax val="1"/>
          <dgm:bulletEnabled val="1"/>
        </dgm:presLayoutVars>
      </dgm:prSet>
      <dgm:spPr/>
    </dgm:pt>
    <dgm:pt modelId="{6CBFC2DA-0163-4C1F-AD17-957A5DED93DF}" type="pres">
      <dgm:prSet presAssocID="{8ED44126-74A0-43FD-A930-98D367938D0B}" presName="descendantText" presStyleLbl="alignAccFollowNode1" presStyleIdx="0" presStyleCnt="1" custScaleY="309114" custLinFactNeighborX="2810" custLinFactNeighborY="29922">
        <dgm:presLayoutVars>
          <dgm:bulletEnabled val="1"/>
        </dgm:presLayoutVars>
      </dgm:prSet>
      <dgm:spPr/>
    </dgm:pt>
    <dgm:pt modelId="{F2818007-5566-477C-93E1-F4D47177B951}" type="pres">
      <dgm:prSet presAssocID="{A3B33F69-D7DF-4FB9-A6B8-4B1A7ED9B452}" presName="sp" presStyleCnt="0"/>
      <dgm:spPr/>
    </dgm:pt>
    <dgm:pt modelId="{8781F1D3-6402-4BE3-BB96-ED591754FCEC}" type="pres">
      <dgm:prSet presAssocID="{16FD0F6C-444F-4977-857B-8A55AE3A1D46}" presName="linNode" presStyleCnt="0"/>
      <dgm:spPr/>
    </dgm:pt>
    <dgm:pt modelId="{4449F4DA-3CE1-42F7-B4E0-8312B97C751E}" type="pres">
      <dgm:prSet presAssocID="{16FD0F6C-444F-4977-857B-8A55AE3A1D46}" presName="parentText" presStyleLbl="node1" presStyleIdx="3" presStyleCnt="6">
        <dgm:presLayoutVars>
          <dgm:chMax val="1"/>
          <dgm:bulletEnabled val="1"/>
        </dgm:presLayoutVars>
      </dgm:prSet>
      <dgm:spPr/>
    </dgm:pt>
    <dgm:pt modelId="{CA40E1DD-6884-4C2A-890C-C748DA6A499A}" type="pres">
      <dgm:prSet presAssocID="{6C7A1D7F-D3E6-4B2A-8BFD-6C9972A7D00F}" presName="sp" presStyleCnt="0"/>
      <dgm:spPr/>
    </dgm:pt>
    <dgm:pt modelId="{5898FB39-9717-44D0-8FC7-D8848D799DE1}" type="pres">
      <dgm:prSet presAssocID="{872D1A2C-BFF5-4258-9A98-56EC67953470}" presName="linNode" presStyleCnt="0"/>
      <dgm:spPr/>
    </dgm:pt>
    <dgm:pt modelId="{A8E1E13B-6D02-4BCF-A747-44097B439D7A}" type="pres">
      <dgm:prSet presAssocID="{872D1A2C-BFF5-4258-9A98-56EC67953470}" presName="parentText" presStyleLbl="node1" presStyleIdx="4" presStyleCnt="6">
        <dgm:presLayoutVars>
          <dgm:chMax val="1"/>
          <dgm:bulletEnabled val="1"/>
        </dgm:presLayoutVars>
      </dgm:prSet>
      <dgm:spPr/>
    </dgm:pt>
    <dgm:pt modelId="{E9AB6C45-BCDD-4C30-B977-4F8C79635063}" type="pres">
      <dgm:prSet presAssocID="{C5A1A1D2-907C-45EB-9F10-217F24269065}" presName="sp" presStyleCnt="0"/>
      <dgm:spPr/>
    </dgm:pt>
    <dgm:pt modelId="{BCC435DB-C63E-4E58-9BE9-8439C2A44743}" type="pres">
      <dgm:prSet presAssocID="{A19B5500-C2FB-41F9-93A5-98571680E71F}" presName="linNode" presStyleCnt="0"/>
      <dgm:spPr/>
    </dgm:pt>
    <dgm:pt modelId="{00D7AAA4-8A19-4B54-BFA1-C791C5313E68}" type="pres">
      <dgm:prSet presAssocID="{A19B5500-C2FB-41F9-93A5-98571680E71F}" presName="parentText" presStyleLbl="node1" presStyleIdx="5" presStyleCnt="6">
        <dgm:presLayoutVars>
          <dgm:chMax val="1"/>
          <dgm:bulletEnabled val="1"/>
        </dgm:presLayoutVars>
      </dgm:prSet>
      <dgm:spPr/>
    </dgm:pt>
  </dgm:ptLst>
  <dgm:cxnLst>
    <dgm:cxn modelId="{3BB9250E-3FD5-4B75-A950-A2F19ED5EE50}" type="presOf" srcId="{9C233ADE-E571-4D13-8D26-F252FC2024F5}" destId="{6CBFC2DA-0163-4C1F-AD17-957A5DED93DF}" srcOrd="0" destOrd="0" presId="urn:microsoft.com/office/officeart/2005/8/layout/vList5"/>
    <dgm:cxn modelId="{40F78211-956B-470E-8E68-AAE53FBCD980}" type="presOf" srcId="{BD17717B-91EB-4841-A7F3-A17F7AACE8E5}" destId="{6CBFC2DA-0163-4C1F-AD17-957A5DED93DF}" srcOrd="0" destOrd="1" presId="urn:microsoft.com/office/officeart/2005/8/layout/vList5"/>
    <dgm:cxn modelId="{8B20D118-251C-4227-ABC5-B3249C59061A}" srcId="{969F877A-6CAD-41A7-812C-7D4D3123D45E}" destId="{A19B5500-C2FB-41F9-93A5-98571680E71F}" srcOrd="5" destOrd="0" parTransId="{7BE43494-1BAF-479A-8322-A38C4ABB1924}" sibTransId="{EBDB1FA8-5D77-4D15-A10F-6891A0AC407C}"/>
    <dgm:cxn modelId="{6DD07B23-4A4B-409C-A600-F732AD86ADCC}" srcId="{969F877A-6CAD-41A7-812C-7D4D3123D45E}" destId="{872D1A2C-BFF5-4258-9A98-56EC67953470}" srcOrd="4" destOrd="0" parTransId="{5AD75980-252B-4B18-8CC4-F2A0CFAAB863}" sibTransId="{C5A1A1D2-907C-45EB-9F10-217F24269065}"/>
    <dgm:cxn modelId="{40657825-3B75-4B22-B056-311A2F1922AA}" srcId="{8ED44126-74A0-43FD-A930-98D367938D0B}" destId="{4917B99E-29A9-4BFA-B3E6-BF26F98807A9}" srcOrd="4" destOrd="0" parTransId="{0B76CB8B-CED7-4797-A1BC-8EF078794CDD}" sibTransId="{FD6A505B-0CE3-442A-A936-A628909DF020}"/>
    <dgm:cxn modelId="{01605A25-F241-4409-A8AB-44418B9B4433}" type="presOf" srcId="{4917B99E-29A9-4BFA-B3E6-BF26F98807A9}" destId="{6CBFC2DA-0163-4C1F-AD17-957A5DED93DF}" srcOrd="0" destOrd="4" presId="urn:microsoft.com/office/officeart/2005/8/layout/vList5"/>
    <dgm:cxn modelId="{88A5EF28-3F95-472A-87D6-F4F0EF82E128}" type="presOf" srcId="{16FD0F6C-444F-4977-857B-8A55AE3A1D46}" destId="{4449F4DA-3CE1-42F7-B4E0-8312B97C751E}" srcOrd="0" destOrd="0" presId="urn:microsoft.com/office/officeart/2005/8/layout/vList5"/>
    <dgm:cxn modelId="{27E50829-29B5-4381-98F9-FC7CAA5FD122}" srcId="{969F877A-6CAD-41A7-812C-7D4D3123D45E}" destId="{92792177-39D4-48B3-A99E-6FC72B71E869}" srcOrd="1" destOrd="0" parTransId="{97114DB7-F262-45D8-A011-AD8423CAD3F5}" sibTransId="{4D767285-CA39-4158-9D38-5A9DC69A2D94}"/>
    <dgm:cxn modelId="{AAE2223D-53A5-4BA4-A2DC-299D3188DA49}" type="presOf" srcId="{969F877A-6CAD-41A7-812C-7D4D3123D45E}" destId="{6D55BE79-2421-44DD-BE67-F9E9C2C5B6EF}" srcOrd="0" destOrd="0" presId="urn:microsoft.com/office/officeart/2005/8/layout/vList5"/>
    <dgm:cxn modelId="{EC55043E-AA6E-4B44-9A1C-2417A99E1928}" srcId="{969F877A-6CAD-41A7-812C-7D4D3123D45E}" destId="{16FD0F6C-444F-4977-857B-8A55AE3A1D46}" srcOrd="3" destOrd="0" parTransId="{56697A1E-407D-4AC0-839F-E8666176687A}" sibTransId="{6C7A1D7F-D3E6-4B2A-8BFD-6C9972A7D00F}"/>
    <dgm:cxn modelId="{6FF69663-F081-4CC3-82B2-A905D0F04EE8}" type="presOf" srcId="{A19B5500-C2FB-41F9-93A5-98571680E71F}" destId="{00D7AAA4-8A19-4B54-BFA1-C791C5313E68}" srcOrd="0" destOrd="0" presId="urn:microsoft.com/office/officeart/2005/8/layout/vList5"/>
    <dgm:cxn modelId="{F83B0746-4C6C-42FE-B30A-376E58565652}" type="presOf" srcId="{BE4570A0-4569-439F-BBCD-ADB9305B0BE5}" destId="{6CBFC2DA-0163-4C1F-AD17-957A5DED93DF}" srcOrd="0" destOrd="3" presId="urn:microsoft.com/office/officeart/2005/8/layout/vList5"/>
    <dgm:cxn modelId="{5D97ED69-C069-4B60-A239-98725C3D5F03}" type="presOf" srcId="{81AA5CAC-3C77-48B5-ABAC-0A7DF8025587}" destId="{6CBFC2DA-0163-4C1F-AD17-957A5DED93DF}" srcOrd="0" destOrd="2" presId="urn:microsoft.com/office/officeart/2005/8/layout/vList5"/>
    <dgm:cxn modelId="{42F9FD6D-6849-47DF-88D7-E8ED1402E49E}" type="presOf" srcId="{92792177-39D4-48B3-A99E-6FC72B71E869}" destId="{869C1BC5-87D9-4CB7-B4C9-7ADAECDB6B6E}" srcOrd="0" destOrd="0" presId="urn:microsoft.com/office/officeart/2005/8/layout/vList5"/>
    <dgm:cxn modelId="{0951BD59-35B0-48AC-8E2D-496F1F10A4A7}" srcId="{969F877A-6CAD-41A7-812C-7D4D3123D45E}" destId="{8ED44126-74A0-43FD-A930-98D367938D0B}" srcOrd="2" destOrd="0" parTransId="{43094FAC-897E-47CE-B18F-C25B96553EAC}" sibTransId="{A3B33F69-D7DF-4FB9-A6B8-4B1A7ED9B452}"/>
    <dgm:cxn modelId="{A74E2486-DA00-4468-A52E-580000A8853E}" srcId="{8ED44126-74A0-43FD-A930-98D367938D0B}" destId="{9C233ADE-E571-4D13-8D26-F252FC2024F5}" srcOrd="0" destOrd="0" parTransId="{04FDE833-FFAB-4AFD-8BE7-67009A6701D1}" sibTransId="{2EF9E11E-332B-4B6F-B231-9B4CC25B1F9C}"/>
    <dgm:cxn modelId="{DCEF8AC3-FCB2-4364-8FCC-804971BB0AF5}" srcId="{8ED44126-74A0-43FD-A930-98D367938D0B}" destId="{81AA5CAC-3C77-48B5-ABAC-0A7DF8025587}" srcOrd="2" destOrd="0" parTransId="{0F632279-6553-49EE-86B9-1C3F229E9559}" sibTransId="{2E52FEC1-94EF-4DC8-96A0-E6295E6B3E68}"/>
    <dgm:cxn modelId="{C54D98CB-A80B-4B70-8CF7-F56A3DCA781C}" srcId="{969F877A-6CAD-41A7-812C-7D4D3123D45E}" destId="{FDDEE720-EEBF-4B49-9F67-63052DB5EDDF}" srcOrd="0" destOrd="0" parTransId="{D08C16DC-B137-432D-8169-B49802522D3B}" sibTransId="{56EEE2D2-DAE9-4A67-B0FC-B4C3DE9880A3}"/>
    <dgm:cxn modelId="{E6920FD5-AB4C-4702-A4EE-656C6C6B49EA}" srcId="{8ED44126-74A0-43FD-A930-98D367938D0B}" destId="{BD17717B-91EB-4841-A7F3-A17F7AACE8E5}" srcOrd="1" destOrd="0" parTransId="{2EF80660-4AE7-4F73-9284-F9A612B0EFB0}" sibTransId="{7513FD29-2D28-40B5-9DD2-A8DA84454216}"/>
    <dgm:cxn modelId="{9FB734E4-5855-4651-8E6B-6574F235A423}" type="presOf" srcId="{8ED44126-74A0-43FD-A930-98D367938D0B}" destId="{51B9306C-CCAE-4462-BC02-2299B02EEF2F}" srcOrd="0" destOrd="0" presId="urn:microsoft.com/office/officeart/2005/8/layout/vList5"/>
    <dgm:cxn modelId="{3A0B88E9-1853-4091-831F-4EF56E98C385}" type="presOf" srcId="{872D1A2C-BFF5-4258-9A98-56EC67953470}" destId="{A8E1E13B-6D02-4BCF-A747-44097B439D7A}" srcOrd="0" destOrd="0" presId="urn:microsoft.com/office/officeart/2005/8/layout/vList5"/>
    <dgm:cxn modelId="{16BC33EF-1012-4A8E-8D82-F01F103CCFF0}" type="presOf" srcId="{FDDEE720-EEBF-4B49-9F67-63052DB5EDDF}" destId="{195B3ABC-DFBC-4E3A-965D-126EC05786F1}" srcOrd="0" destOrd="0" presId="urn:microsoft.com/office/officeart/2005/8/layout/vList5"/>
    <dgm:cxn modelId="{8563BCFC-D7EC-420B-9BF5-72EAEBDB8C2B}" srcId="{8ED44126-74A0-43FD-A930-98D367938D0B}" destId="{BE4570A0-4569-439F-BBCD-ADB9305B0BE5}" srcOrd="3" destOrd="0" parTransId="{56B4E876-79B3-4617-800F-9CA6CF4F7D4E}" sibTransId="{3D7820A9-1E24-4234-A25E-06AD038840E3}"/>
    <dgm:cxn modelId="{420F728E-F65D-4E1E-BAA3-5472043998D3}" type="presParOf" srcId="{6D55BE79-2421-44DD-BE67-F9E9C2C5B6EF}" destId="{96D8E998-CD63-46B8-B983-D6FFDD571546}" srcOrd="0" destOrd="0" presId="urn:microsoft.com/office/officeart/2005/8/layout/vList5"/>
    <dgm:cxn modelId="{C581C76C-B9A6-4F5D-A1C2-B983D4816536}" type="presParOf" srcId="{96D8E998-CD63-46B8-B983-D6FFDD571546}" destId="{195B3ABC-DFBC-4E3A-965D-126EC05786F1}" srcOrd="0" destOrd="0" presId="urn:microsoft.com/office/officeart/2005/8/layout/vList5"/>
    <dgm:cxn modelId="{61D45998-3A42-4ADD-9860-913D7581CB33}" type="presParOf" srcId="{6D55BE79-2421-44DD-BE67-F9E9C2C5B6EF}" destId="{36103FD6-F072-4BC7-90C6-73C8472D79AF}" srcOrd="1" destOrd="0" presId="urn:microsoft.com/office/officeart/2005/8/layout/vList5"/>
    <dgm:cxn modelId="{91A65AC2-DFDC-49FA-9694-A9C4D3C0640C}" type="presParOf" srcId="{6D55BE79-2421-44DD-BE67-F9E9C2C5B6EF}" destId="{5CF81AFE-DF35-437B-88E6-3552EB5DAD61}" srcOrd="2" destOrd="0" presId="urn:microsoft.com/office/officeart/2005/8/layout/vList5"/>
    <dgm:cxn modelId="{28053B05-3730-4A0B-9473-0EA4E67C01A1}" type="presParOf" srcId="{5CF81AFE-DF35-437B-88E6-3552EB5DAD61}" destId="{869C1BC5-87D9-4CB7-B4C9-7ADAECDB6B6E}" srcOrd="0" destOrd="0" presId="urn:microsoft.com/office/officeart/2005/8/layout/vList5"/>
    <dgm:cxn modelId="{96A7DF98-DB22-4974-9A38-E4626655690E}" type="presParOf" srcId="{6D55BE79-2421-44DD-BE67-F9E9C2C5B6EF}" destId="{C9D1E7C1-C168-45F4-B890-88336F818F07}" srcOrd="3" destOrd="0" presId="urn:microsoft.com/office/officeart/2005/8/layout/vList5"/>
    <dgm:cxn modelId="{99AA90C0-14D1-410D-86A6-3954F48C792A}" type="presParOf" srcId="{6D55BE79-2421-44DD-BE67-F9E9C2C5B6EF}" destId="{A4C17830-847F-498C-8F9A-286CBE76B993}" srcOrd="4" destOrd="0" presId="urn:microsoft.com/office/officeart/2005/8/layout/vList5"/>
    <dgm:cxn modelId="{1EEF83AE-39DF-4111-93A8-15EDD2348AC8}" type="presParOf" srcId="{A4C17830-847F-498C-8F9A-286CBE76B993}" destId="{51B9306C-CCAE-4462-BC02-2299B02EEF2F}" srcOrd="0" destOrd="0" presId="urn:microsoft.com/office/officeart/2005/8/layout/vList5"/>
    <dgm:cxn modelId="{99537668-E75E-4EAB-8461-41D9A104CAAA}" type="presParOf" srcId="{A4C17830-847F-498C-8F9A-286CBE76B993}" destId="{6CBFC2DA-0163-4C1F-AD17-957A5DED93DF}" srcOrd="1" destOrd="0" presId="urn:microsoft.com/office/officeart/2005/8/layout/vList5"/>
    <dgm:cxn modelId="{C5F50443-D71A-4759-8FAA-33595B183986}" type="presParOf" srcId="{6D55BE79-2421-44DD-BE67-F9E9C2C5B6EF}" destId="{F2818007-5566-477C-93E1-F4D47177B951}" srcOrd="5" destOrd="0" presId="urn:microsoft.com/office/officeart/2005/8/layout/vList5"/>
    <dgm:cxn modelId="{0AB631D4-D5F2-4BE7-8B15-81A10B93E808}" type="presParOf" srcId="{6D55BE79-2421-44DD-BE67-F9E9C2C5B6EF}" destId="{8781F1D3-6402-4BE3-BB96-ED591754FCEC}" srcOrd="6" destOrd="0" presId="urn:microsoft.com/office/officeart/2005/8/layout/vList5"/>
    <dgm:cxn modelId="{73E9E8CD-5BE7-4361-ADEA-7F13D856B858}" type="presParOf" srcId="{8781F1D3-6402-4BE3-BB96-ED591754FCEC}" destId="{4449F4DA-3CE1-42F7-B4E0-8312B97C751E}" srcOrd="0" destOrd="0" presId="urn:microsoft.com/office/officeart/2005/8/layout/vList5"/>
    <dgm:cxn modelId="{3990C51F-B42B-46D7-AC78-F400B3846FDD}" type="presParOf" srcId="{6D55BE79-2421-44DD-BE67-F9E9C2C5B6EF}" destId="{CA40E1DD-6884-4C2A-890C-C748DA6A499A}" srcOrd="7" destOrd="0" presId="urn:microsoft.com/office/officeart/2005/8/layout/vList5"/>
    <dgm:cxn modelId="{B365B996-EF93-4556-9518-DD2ACF0E34B1}" type="presParOf" srcId="{6D55BE79-2421-44DD-BE67-F9E9C2C5B6EF}" destId="{5898FB39-9717-44D0-8FC7-D8848D799DE1}" srcOrd="8" destOrd="0" presId="urn:microsoft.com/office/officeart/2005/8/layout/vList5"/>
    <dgm:cxn modelId="{BF18E86C-B4BD-471E-9987-5F37682F65C4}" type="presParOf" srcId="{5898FB39-9717-44D0-8FC7-D8848D799DE1}" destId="{A8E1E13B-6D02-4BCF-A747-44097B439D7A}" srcOrd="0" destOrd="0" presId="urn:microsoft.com/office/officeart/2005/8/layout/vList5"/>
    <dgm:cxn modelId="{AED450B3-74EE-4B59-9C88-D2BC2D4FC738}" type="presParOf" srcId="{6D55BE79-2421-44DD-BE67-F9E9C2C5B6EF}" destId="{E9AB6C45-BCDD-4C30-B977-4F8C79635063}" srcOrd="9" destOrd="0" presId="urn:microsoft.com/office/officeart/2005/8/layout/vList5"/>
    <dgm:cxn modelId="{C43C9BC8-2690-4190-B743-54120E8CC959}" type="presParOf" srcId="{6D55BE79-2421-44DD-BE67-F9E9C2C5B6EF}" destId="{BCC435DB-C63E-4E58-9BE9-8439C2A44743}" srcOrd="10" destOrd="0" presId="urn:microsoft.com/office/officeart/2005/8/layout/vList5"/>
    <dgm:cxn modelId="{BD947691-837B-413F-964F-FE9B396A0E39}" type="presParOf" srcId="{BCC435DB-C63E-4E58-9BE9-8439C2A44743}" destId="{00D7AAA4-8A19-4B54-BFA1-C791C5313E68}"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CB641E-CC79-44F2-894C-F6B733DB64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13D320D-DCCD-445B-89D0-5A756E579291}">
      <dgm:prSet phldrT="[Text]"/>
      <dgm:spPr/>
      <dgm:t>
        <a:bodyPr/>
        <a:lstStyle/>
        <a:p>
          <a:r>
            <a:rPr lang="en-US" dirty="0"/>
            <a:t> Potash that is a product of Canada</a:t>
          </a:r>
        </a:p>
        <a:p>
          <a:r>
            <a:rPr lang="en-US" dirty="0"/>
            <a:t>additional 10% if not USMCA   </a:t>
          </a:r>
        </a:p>
      </dgm:t>
    </dgm:pt>
    <dgm:pt modelId="{34CE4B61-4B5C-4CA4-8E4E-F7BCE660E63A}" type="parTrans" cxnId="{30B32A7F-9EBB-4936-957A-4022ABFB8650}">
      <dgm:prSet/>
      <dgm:spPr/>
      <dgm:t>
        <a:bodyPr/>
        <a:lstStyle/>
        <a:p>
          <a:endParaRPr lang="en-US"/>
        </a:p>
      </dgm:t>
    </dgm:pt>
    <dgm:pt modelId="{61FE6CDB-9DDA-43AD-9829-87CB6ECC5576}" type="sibTrans" cxnId="{30B32A7F-9EBB-4936-957A-4022ABFB8650}">
      <dgm:prSet/>
      <dgm:spPr/>
      <dgm:t>
        <a:bodyPr/>
        <a:lstStyle/>
        <a:p>
          <a:endParaRPr lang="en-US"/>
        </a:p>
      </dgm:t>
    </dgm:pt>
    <dgm:pt modelId="{1C6CE7D6-1A0E-463B-B4F4-4609304C6933}">
      <dgm:prSet phldrT="[Text]"/>
      <dgm:spPr/>
      <dgm:t>
        <a:bodyPr/>
        <a:lstStyle/>
        <a:p>
          <a:r>
            <a:rPr lang="en-US" dirty="0"/>
            <a:t>Informational Material</a:t>
          </a:r>
        </a:p>
        <a:p>
          <a:r>
            <a:rPr lang="en-US" dirty="0"/>
            <a:t>Exempt</a:t>
          </a:r>
        </a:p>
      </dgm:t>
    </dgm:pt>
    <dgm:pt modelId="{0CADD88A-E469-4B43-910C-5C0B1FF01BAE}" type="parTrans" cxnId="{4BED6B67-8430-4AFA-B129-9633B94EED2B}">
      <dgm:prSet/>
      <dgm:spPr/>
      <dgm:t>
        <a:bodyPr/>
        <a:lstStyle/>
        <a:p>
          <a:endParaRPr lang="en-US"/>
        </a:p>
      </dgm:t>
    </dgm:pt>
    <dgm:pt modelId="{ED27F36B-03A0-4AEB-91E8-700CAB3EAC70}" type="sibTrans" cxnId="{4BED6B67-8430-4AFA-B129-9633B94EED2B}">
      <dgm:prSet/>
      <dgm:spPr/>
      <dgm:t>
        <a:bodyPr/>
        <a:lstStyle/>
        <a:p>
          <a:endParaRPr lang="en-US"/>
        </a:p>
      </dgm:t>
    </dgm:pt>
    <dgm:pt modelId="{6C923515-2715-4D5C-B11F-574F125EBDBF}">
      <dgm:prSet phldrT="[Text]"/>
      <dgm:spPr/>
      <dgm:t>
        <a:bodyPr/>
        <a:lstStyle/>
        <a:p>
          <a:r>
            <a:rPr lang="en-US" dirty="0"/>
            <a:t>Energy and Energy Products a product of Canada additional 10% if not USMCA</a:t>
          </a:r>
        </a:p>
      </dgm:t>
    </dgm:pt>
    <dgm:pt modelId="{84C35516-25CA-465A-A5AA-A348E9B7CFB2}" type="parTrans" cxnId="{F674FE31-0FDD-40D3-9AC3-C9A53B63DF2B}">
      <dgm:prSet/>
      <dgm:spPr/>
      <dgm:t>
        <a:bodyPr/>
        <a:lstStyle/>
        <a:p>
          <a:endParaRPr lang="en-US"/>
        </a:p>
      </dgm:t>
    </dgm:pt>
    <dgm:pt modelId="{7816029F-E635-40B8-B943-5A6D0E69B9E6}" type="sibTrans" cxnId="{F674FE31-0FDD-40D3-9AC3-C9A53B63DF2B}">
      <dgm:prSet/>
      <dgm:spPr/>
      <dgm:t>
        <a:bodyPr/>
        <a:lstStyle/>
        <a:p>
          <a:endParaRPr lang="en-US"/>
        </a:p>
      </dgm:t>
    </dgm:pt>
    <dgm:pt modelId="{E6623B97-3137-47C1-AFDE-7A7180A160B5}">
      <dgm:prSet phldrT="[Text]"/>
      <dgm:spPr/>
      <dgm:t>
        <a:bodyPr/>
        <a:lstStyle/>
        <a:p>
          <a:r>
            <a:rPr lang="en-US" dirty="0"/>
            <a:t>Donations</a:t>
          </a:r>
        </a:p>
        <a:p>
          <a:r>
            <a:rPr lang="en-US" dirty="0"/>
            <a:t>Exempt</a:t>
          </a:r>
        </a:p>
        <a:p>
          <a:endParaRPr lang="en-US" dirty="0"/>
        </a:p>
      </dgm:t>
    </dgm:pt>
    <dgm:pt modelId="{302BAA98-A0C1-4E6B-861C-5CA58F40D0B3}" type="parTrans" cxnId="{229EF219-D9AF-4C20-B22B-1ACE14F55465}">
      <dgm:prSet/>
      <dgm:spPr/>
      <dgm:t>
        <a:bodyPr/>
        <a:lstStyle/>
        <a:p>
          <a:endParaRPr lang="en-US"/>
        </a:p>
      </dgm:t>
    </dgm:pt>
    <dgm:pt modelId="{AB2C1FD8-D6FD-4262-9400-45E9B55EEDB7}" type="sibTrans" cxnId="{229EF219-D9AF-4C20-B22B-1ACE14F55465}">
      <dgm:prSet/>
      <dgm:spPr/>
      <dgm:t>
        <a:bodyPr/>
        <a:lstStyle/>
        <a:p>
          <a:endParaRPr lang="en-US"/>
        </a:p>
      </dgm:t>
    </dgm:pt>
    <dgm:pt modelId="{823FBCB0-20AC-40A1-8D97-C4BB4B3E7CCF}">
      <dgm:prSet phldrT="[Text]"/>
      <dgm:spPr/>
      <dgm:t>
        <a:bodyPr/>
        <a:lstStyle/>
        <a:p>
          <a:r>
            <a:rPr lang="en-US" dirty="0"/>
            <a:t>USMCA</a:t>
          </a:r>
        </a:p>
        <a:p>
          <a:r>
            <a:rPr lang="en-US" dirty="0"/>
            <a:t>Exempt</a:t>
          </a:r>
        </a:p>
      </dgm:t>
    </dgm:pt>
    <dgm:pt modelId="{02D21202-2889-4E24-8A41-CC8284C406AF}" type="sibTrans" cxnId="{CD01F629-43A5-4A0F-B246-8D022F3AF7A0}">
      <dgm:prSet/>
      <dgm:spPr/>
      <dgm:t>
        <a:bodyPr/>
        <a:lstStyle/>
        <a:p>
          <a:endParaRPr lang="en-US"/>
        </a:p>
      </dgm:t>
    </dgm:pt>
    <dgm:pt modelId="{CA4E9110-FFF9-46C2-9850-6BD4D8902FE2}" type="parTrans" cxnId="{CD01F629-43A5-4A0F-B246-8D022F3AF7A0}">
      <dgm:prSet/>
      <dgm:spPr/>
      <dgm:t>
        <a:bodyPr/>
        <a:lstStyle/>
        <a:p>
          <a:endParaRPr lang="en-US"/>
        </a:p>
      </dgm:t>
    </dgm:pt>
    <dgm:pt modelId="{58F3AD56-F752-4D1B-81DD-E889B7893C9B}" type="pres">
      <dgm:prSet presAssocID="{8CCB641E-CC79-44F2-894C-F6B733DB6439}" presName="diagram" presStyleCnt="0">
        <dgm:presLayoutVars>
          <dgm:dir/>
          <dgm:resizeHandles val="exact"/>
        </dgm:presLayoutVars>
      </dgm:prSet>
      <dgm:spPr/>
    </dgm:pt>
    <dgm:pt modelId="{E047922D-31E7-4EEC-A939-8CD7B3B27BC0}" type="pres">
      <dgm:prSet presAssocID="{813D320D-DCCD-445B-89D0-5A756E579291}" presName="node" presStyleLbl="node1" presStyleIdx="0" presStyleCnt="5">
        <dgm:presLayoutVars>
          <dgm:bulletEnabled val="1"/>
        </dgm:presLayoutVars>
      </dgm:prSet>
      <dgm:spPr/>
    </dgm:pt>
    <dgm:pt modelId="{302F5801-D9C5-453E-9AF5-2E73C784CE0D}" type="pres">
      <dgm:prSet presAssocID="{61FE6CDB-9DDA-43AD-9829-87CB6ECC5576}" presName="sibTrans" presStyleCnt="0"/>
      <dgm:spPr/>
    </dgm:pt>
    <dgm:pt modelId="{F4EACF28-CFF0-4C9E-92E7-4D733390BFB1}" type="pres">
      <dgm:prSet presAssocID="{1C6CE7D6-1A0E-463B-B4F4-4609304C6933}" presName="node" presStyleLbl="node1" presStyleIdx="1" presStyleCnt="5">
        <dgm:presLayoutVars>
          <dgm:bulletEnabled val="1"/>
        </dgm:presLayoutVars>
      </dgm:prSet>
      <dgm:spPr/>
    </dgm:pt>
    <dgm:pt modelId="{2EE9E81B-B00C-4784-9D3A-3CD31A5F7248}" type="pres">
      <dgm:prSet presAssocID="{ED27F36B-03A0-4AEB-91E8-700CAB3EAC70}" presName="sibTrans" presStyleCnt="0"/>
      <dgm:spPr/>
    </dgm:pt>
    <dgm:pt modelId="{847EA960-8C91-4C8C-B30E-DA980CF3C2B7}" type="pres">
      <dgm:prSet presAssocID="{6C923515-2715-4D5C-B11F-574F125EBDBF}" presName="node" presStyleLbl="node1" presStyleIdx="2" presStyleCnt="5">
        <dgm:presLayoutVars>
          <dgm:bulletEnabled val="1"/>
        </dgm:presLayoutVars>
      </dgm:prSet>
      <dgm:spPr/>
    </dgm:pt>
    <dgm:pt modelId="{45395D70-C43E-47BF-B59F-F421C12EC021}" type="pres">
      <dgm:prSet presAssocID="{7816029F-E635-40B8-B943-5A6D0E69B9E6}" presName="sibTrans" presStyleCnt="0"/>
      <dgm:spPr/>
    </dgm:pt>
    <dgm:pt modelId="{CACC2907-C531-4DE3-BD7A-643C173BAEA2}" type="pres">
      <dgm:prSet presAssocID="{E6623B97-3137-47C1-AFDE-7A7180A160B5}" presName="node" presStyleLbl="node1" presStyleIdx="3" presStyleCnt="5">
        <dgm:presLayoutVars>
          <dgm:bulletEnabled val="1"/>
        </dgm:presLayoutVars>
      </dgm:prSet>
      <dgm:spPr/>
    </dgm:pt>
    <dgm:pt modelId="{CFBC4ECB-FF09-4CE4-9FD1-8157B5EF85C6}" type="pres">
      <dgm:prSet presAssocID="{AB2C1FD8-D6FD-4262-9400-45E9B55EEDB7}" presName="sibTrans" presStyleCnt="0"/>
      <dgm:spPr/>
    </dgm:pt>
    <dgm:pt modelId="{622616F4-73C1-40F3-99F3-3C13263022E3}" type="pres">
      <dgm:prSet presAssocID="{823FBCB0-20AC-40A1-8D97-C4BB4B3E7CCF}" presName="node" presStyleLbl="node1" presStyleIdx="4" presStyleCnt="5">
        <dgm:presLayoutVars>
          <dgm:bulletEnabled val="1"/>
        </dgm:presLayoutVars>
      </dgm:prSet>
      <dgm:spPr/>
    </dgm:pt>
  </dgm:ptLst>
  <dgm:cxnLst>
    <dgm:cxn modelId="{DA43A615-40B7-43CD-8651-F9BE51B6E220}" type="presOf" srcId="{6C923515-2715-4D5C-B11F-574F125EBDBF}" destId="{847EA960-8C91-4C8C-B30E-DA980CF3C2B7}" srcOrd="0" destOrd="0" presId="urn:microsoft.com/office/officeart/2005/8/layout/default"/>
    <dgm:cxn modelId="{229EF219-D9AF-4C20-B22B-1ACE14F55465}" srcId="{8CCB641E-CC79-44F2-894C-F6B733DB6439}" destId="{E6623B97-3137-47C1-AFDE-7A7180A160B5}" srcOrd="3" destOrd="0" parTransId="{302BAA98-A0C1-4E6B-861C-5CA58F40D0B3}" sibTransId="{AB2C1FD8-D6FD-4262-9400-45E9B55EEDB7}"/>
    <dgm:cxn modelId="{8FE78423-98EF-4051-BAE5-1A3701CB1746}" type="presOf" srcId="{E6623B97-3137-47C1-AFDE-7A7180A160B5}" destId="{CACC2907-C531-4DE3-BD7A-643C173BAEA2}" srcOrd="0" destOrd="0" presId="urn:microsoft.com/office/officeart/2005/8/layout/default"/>
    <dgm:cxn modelId="{CD01F629-43A5-4A0F-B246-8D022F3AF7A0}" srcId="{8CCB641E-CC79-44F2-894C-F6B733DB6439}" destId="{823FBCB0-20AC-40A1-8D97-C4BB4B3E7CCF}" srcOrd="4" destOrd="0" parTransId="{CA4E9110-FFF9-46C2-9850-6BD4D8902FE2}" sibTransId="{02D21202-2889-4E24-8A41-CC8284C406AF}"/>
    <dgm:cxn modelId="{F674FE31-0FDD-40D3-9AC3-C9A53B63DF2B}" srcId="{8CCB641E-CC79-44F2-894C-F6B733DB6439}" destId="{6C923515-2715-4D5C-B11F-574F125EBDBF}" srcOrd="2" destOrd="0" parTransId="{84C35516-25CA-465A-A5AA-A348E9B7CFB2}" sibTransId="{7816029F-E635-40B8-B943-5A6D0E69B9E6}"/>
    <dgm:cxn modelId="{74DFC143-2723-4A52-AFBF-09855B660427}" type="presOf" srcId="{823FBCB0-20AC-40A1-8D97-C4BB4B3E7CCF}" destId="{622616F4-73C1-40F3-99F3-3C13263022E3}" srcOrd="0" destOrd="0" presId="urn:microsoft.com/office/officeart/2005/8/layout/default"/>
    <dgm:cxn modelId="{4BED6B67-8430-4AFA-B129-9633B94EED2B}" srcId="{8CCB641E-CC79-44F2-894C-F6B733DB6439}" destId="{1C6CE7D6-1A0E-463B-B4F4-4609304C6933}" srcOrd="1" destOrd="0" parTransId="{0CADD88A-E469-4B43-910C-5C0B1FF01BAE}" sibTransId="{ED27F36B-03A0-4AEB-91E8-700CAB3EAC70}"/>
    <dgm:cxn modelId="{30B32A7F-9EBB-4936-957A-4022ABFB8650}" srcId="{8CCB641E-CC79-44F2-894C-F6B733DB6439}" destId="{813D320D-DCCD-445B-89D0-5A756E579291}" srcOrd="0" destOrd="0" parTransId="{34CE4B61-4B5C-4CA4-8E4E-F7BCE660E63A}" sibTransId="{61FE6CDB-9DDA-43AD-9829-87CB6ECC5576}"/>
    <dgm:cxn modelId="{2E535D9C-D3DD-4F59-AB23-7CE5126E0815}" type="presOf" srcId="{8CCB641E-CC79-44F2-894C-F6B733DB6439}" destId="{58F3AD56-F752-4D1B-81DD-E889B7893C9B}" srcOrd="0" destOrd="0" presId="urn:microsoft.com/office/officeart/2005/8/layout/default"/>
    <dgm:cxn modelId="{E11A50BF-2D32-4496-86A3-24893CE05772}" type="presOf" srcId="{1C6CE7D6-1A0E-463B-B4F4-4609304C6933}" destId="{F4EACF28-CFF0-4C9E-92E7-4D733390BFB1}" srcOrd="0" destOrd="0" presId="urn:microsoft.com/office/officeart/2005/8/layout/default"/>
    <dgm:cxn modelId="{F44AD1F5-5579-4011-AF01-16D04B56D758}" type="presOf" srcId="{813D320D-DCCD-445B-89D0-5A756E579291}" destId="{E047922D-31E7-4EEC-A939-8CD7B3B27BC0}" srcOrd="0" destOrd="0" presId="urn:microsoft.com/office/officeart/2005/8/layout/default"/>
    <dgm:cxn modelId="{A3771BAF-38F9-4EDB-A3DC-A7AA18357DDD}" type="presParOf" srcId="{58F3AD56-F752-4D1B-81DD-E889B7893C9B}" destId="{E047922D-31E7-4EEC-A939-8CD7B3B27BC0}" srcOrd="0" destOrd="0" presId="urn:microsoft.com/office/officeart/2005/8/layout/default"/>
    <dgm:cxn modelId="{9A20EF12-AAFE-484D-92E3-3DA8FA312CE8}" type="presParOf" srcId="{58F3AD56-F752-4D1B-81DD-E889B7893C9B}" destId="{302F5801-D9C5-453E-9AF5-2E73C784CE0D}" srcOrd="1" destOrd="0" presId="urn:microsoft.com/office/officeart/2005/8/layout/default"/>
    <dgm:cxn modelId="{FABBB50A-C585-4503-8027-CAE5DEDE38AD}" type="presParOf" srcId="{58F3AD56-F752-4D1B-81DD-E889B7893C9B}" destId="{F4EACF28-CFF0-4C9E-92E7-4D733390BFB1}" srcOrd="2" destOrd="0" presId="urn:microsoft.com/office/officeart/2005/8/layout/default"/>
    <dgm:cxn modelId="{673C1427-0989-4934-8A76-E617BC111280}" type="presParOf" srcId="{58F3AD56-F752-4D1B-81DD-E889B7893C9B}" destId="{2EE9E81B-B00C-4784-9D3A-3CD31A5F7248}" srcOrd="3" destOrd="0" presId="urn:microsoft.com/office/officeart/2005/8/layout/default"/>
    <dgm:cxn modelId="{9D654202-277C-4BD3-A4C1-8990F616DEA3}" type="presParOf" srcId="{58F3AD56-F752-4D1B-81DD-E889B7893C9B}" destId="{847EA960-8C91-4C8C-B30E-DA980CF3C2B7}" srcOrd="4" destOrd="0" presId="urn:microsoft.com/office/officeart/2005/8/layout/default"/>
    <dgm:cxn modelId="{7FAD9CA1-CB38-4B52-9548-7D403ECC9102}" type="presParOf" srcId="{58F3AD56-F752-4D1B-81DD-E889B7893C9B}" destId="{45395D70-C43E-47BF-B59F-F421C12EC021}" srcOrd="5" destOrd="0" presId="urn:microsoft.com/office/officeart/2005/8/layout/default"/>
    <dgm:cxn modelId="{D8079816-7360-48CB-AC1F-DC9514881D48}" type="presParOf" srcId="{58F3AD56-F752-4D1B-81DD-E889B7893C9B}" destId="{CACC2907-C531-4DE3-BD7A-643C173BAEA2}" srcOrd="6" destOrd="0" presId="urn:microsoft.com/office/officeart/2005/8/layout/default"/>
    <dgm:cxn modelId="{64143BD3-020D-47F6-B0A0-87D7E7FCA431}" type="presParOf" srcId="{58F3AD56-F752-4D1B-81DD-E889B7893C9B}" destId="{CFBC4ECB-FF09-4CE4-9FD1-8157B5EF85C6}" srcOrd="7" destOrd="0" presId="urn:microsoft.com/office/officeart/2005/8/layout/default"/>
    <dgm:cxn modelId="{0FE1B2A1-D7D4-4BE1-A4AB-43A9DD580201}" type="presParOf" srcId="{58F3AD56-F752-4D1B-81DD-E889B7893C9B}" destId="{622616F4-73C1-40F3-99F3-3C13263022E3}"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C497F9-3197-4423-9F7C-1E0BEE9CBAB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1002B24-C9C7-49C4-BA67-2FB9A6CFD40C}">
      <dgm:prSet/>
      <dgm:spPr/>
      <dgm:t>
        <a:bodyPr/>
        <a:lstStyle/>
        <a:p>
          <a:pPr rtl="0"/>
          <a:r>
            <a:rPr lang="en-US" dirty="0"/>
            <a:t>Pay 25% duty on full value Derivatives in chapter 72,73,76</a:t>
          </a:r>
        </a:p>
      </dgm:t>
    </dgm:pt>
    <dgm:pt modelId="{005AC882-450D-49BF-9BFE-121EE6961B9D}" type="parTrans" cxnId="{5609C94B-26AD-49DF-ABC4-69F697FCDE92}">
      <dgm:prSet/>
      <dgm:spPr/>
      <dgm:t>
        <a:bodyPr/>
        <a:lstStyle/>
        <a:p>
          <a:endParaRPr lang="en-US"/>
        </a:p>
      </dgm:t>
    </dgm:pt>
    <dgm:pt modelId="{25A5572E-BAF9-4378-B465-7226C23B7C72}" type="sibTrans" cxnId="{5609C94B-26AD-49DF-ABC4-69F697FCDE92}">
      <dgm:prSet/>
      <dgm:spPr/>
      <dgm:t>
        <a:bodyPr/>
        <a:lstStyle/>
        <a:p>
          <a:endParaRPr lang="en-US"/>
        </a:p>
      </dgm:t>
    </dgm:pt>
    <dgm:pt modelId="{9081BDF9-3F11-409C-BB4C-3E1E22549CE5}">
      <dgm:prSet/>
      <dgm:spPr/>
      <dgm:t>
        <a:bodyPr/>
        <a:lstStyle/>
        <a:p>
          <a:pPr rtl="0"/>
          <a:r>
            <a:rPr lang="en-US" dirty="0"/>
            <a:t>Russia – Aluminum smelt and cast unknown? </a:t>
          </a:r>
        </a:p>
      </dgm:t>
    </dgm:pt>
    <dgm:pt modelId="{8CB97366-D59A-44DA-91CE-B9B095C01587}" type="parTrans" cxnId="{48E60D0E-C8AC-4B4F-B0CD-852C0776B210}">
      <dgm:prSet/>
      <dgm:spPr/>
      <dgm:t>
        <a:bodyPr/>
        <a:lstStyle/>
        <a:p>
          <a:endParaRPr lang="en-US"/>
        </a:p>
      </dgm:t>
    </dgm:pt>
    <dgm:pt modelId="{9F444001-EA1F-450A-9CCD-D00D60297657}" type="sibTrans" cxnId="{48E60D0E-C8AC-4B4F-B0CD-852C0776B210}">
      <dgm:prSet/>
      <dgm:spPr/>
      <dgm:t>
        <a:bodyPr/>
        <a:lstStyle/>
        <a:p>
          <a:endParaRPr lang="en-US"/>
        </a:p>
      </dgm:t>
    </dgm:pt>
    <dgm:pt modelId="{AD862A20-09E0-4D29-AA13-992676B1E72D}">
      <dgm:prSet/>
      <dgm:spPr/>
      <dgm:t>
        <a:bodyPr/>
        <a:lstStyle/>
        <a:p>
          <a:pPr rtl="0"/>
          <a:r>
            <a:rPr lang="en-US" dirty="0"/>
            <a:t>US Origin / 9802</a:t>
          </a:r>
        </a:p>
      </dgm:t>
    </dgm:pt>
    <dgm:pt modelId="{869108FE-9220-4685-A984-257A740BD857}" type="parTrans" cxnId="{01297450-388B-4476-9DC6-26A9D71DCC84}">
      <dgm:prSet/>
      <dgm:spPr/>
      <dgm:t>
        <a:bodyPr/>
        <a:lstStyle/>
        <a:p>
          <a:endParaRPr lang="en-US"/>
        </a:p>
      </dgm:t>
    </dgm:pt>
    <dgm:pt modelId="{A2F6FF11-A62D-4B82-B9C3-236B7CE0F8BA}" type="sibTrans" cxnId="{01297450-388B-4476-9DC6-26A9D71DCC84}">
      <dgm:prSet/>
      <dgm:spPr/>
      <dgm:t>
        <a:bodyPr/>
        <a:lstStyle/>
        <a:p>
          <a:endParaRPr lang="en-US"/>
        </a:p>
      </dgm:t>
    </dgm:pt>
    <dgm:pt modelId="{2A8665D7-8F00-460A-BF98-D9E356D93AB7}" type="pres">
      <dgm:prSet presAssocID="{69C497F9-3197-4423-9F7C-1E0BEE9CBABF}" presName="Name0" presStyleCnt="0">
        <dgm:presLayoutVars>
          <dgm:dir/>
          <dgm:animLvl val="lvl"/>
          <dgm:resizeHandles val="exact"/>
        </dgm:presLayoutVars>
      </dgm:prSet>
      <dgm:spPr/>
    </dgm:pt>
    <dgm:pt modelId="{435307BE-1419-4670-AA94-E12B25B6CF4F}" type="pres">
      <dgm:prSet presAssocID="{E1002B24-C9C7-49C4-BA67-2FB9A6CFD40C}" presName="linNode" presStyleCnt="0"/>
      <dgm:spPr/>
    </dgm:pt>
    <dgm:pt modelId="{79DC853F-D8A9-4DA4-8467-D7C4414597F4}" type="pres">
      <dgm:prSet presAssocID="{E1002B24-C9C7-49C4-BA67-2FB9A6CFD40C}" presName="parentText" presStyleLbl="node1" presStyleIdx="0" presStyleCnt="3" custScaleX="173504">
        <dgm:presLayoutVars>
          <dgm:chMax val="1"/>
          <dgm:bulletEnabled val="1"/>
        </dgm:presLayoutVars>
      </dgm:prSet>
      <dgm:spPr/>
    </dgm:pt>
    <dgm:pt modelId="{5684415E-2873-46BB-B687-7F97C94FEBB9}" type="pres">
      <dgm:prSet presAssocID="{25A5572E-BAF9-4378-B465-7226C23B7C72}" presName="sp" presStyleCnt="0"/>
      <dgm:spPr/>
    </dgm:pt>
    <dgm:pt modelId="{80C577AA-4211-461A-997F-321F1765B3E8}" type="pres">
      <dgm:prSet presAssocID="{9081BDF9-3F11-409C-BB4C-3E1E22549CE5}" presName="linNode" presStyleCnt="0"/>
      <dgm:spPr/>
    </dgm:pt>
    <dgm:pt modelId="{89C6C751-CF53-40E8-BBEB-A89989FBA0B9}" type="pres">
      <dgm:prSet presAssocID="{9081BDF9-3F11-409C-BB4C-3E1E22549CE5}" presName="parentText" presStyleLbl="node1" presStyleIdx="1" presStyleCnt="3" custScaleX="177778">
        <dgm:presLayoutVars>
          <dgm:chMax val="1"/>
          <dgm:bulletEnabled val="1"/>
        </dgm:presLayoutVars>
      </dgm:prSet>
      <dgm:spPr/>
    </dgm:pt>
    <dgm:pt modelId="{F1033110-0F54-4AF3-89C6-24CDA17A50B2}" type="pres">
      <dgm:prSet presAssocID="{9F444001-EA1F-450A-9CCD-D00D60297657}" presName="sp" presStyleCnt="0"/>
      <dgm:spPr/>
    </dgm:pt>
    <dgm:pt modelId="{FB2E7245-D17C-4F58-8F78-263E21922DF8}" type="pres">
      <dgm:prSet presAssocID="{AD862A20-09E0-4D29-AA13-992676B1E72D}" presName="linNode" presStyleCnt="0"/>
      <dgm:spPr/>
    </dgm:pt>
    <dgm:pt modelId="{50B2DA32-E45B-45AF-8B2F-AD7579743E10}" type="pres">
      <dgm:prSet presAssocID="{AD862A20-09E0-4D29-AA13-992676B1E72D}" presName="parentText" presStyleLbl="node1" presStyleIdx="2" presStyleCnt="3" custScaleX="177778">
        <dgm:presLayoutVars>
          <dgm:chMax val="1"/>
          <dgm:bulletEnabled val="1"/>
        </dgm:presLayoutVars>
      </dgm:prSet>
      <dgm:spPr/>
    </dgm:pt>
  </dgm:ptLst>
  <dgm:cxnLst>
    <dgm:cxn modelId="{E9CB9503-1021-4D27-AF81-982B9BAEDA71}" type="presOf" srcId="{AD862A20-09E0-4D29-AA13-992676B1E72D}" destId="{50B2DA32-E45B-45AF-8B2F-AD7579743E10}" srcOrd="0" destOrd="0" presId="urn:microsoft.com/office/officeart/2005/8/layout/vList5"/>
    <dgm:cxn modelId="{48E60D0E-C8AC-4B4F-B0CD-852C0776B210}" srcId="{69C497F9-3197-4423-9F7C-1E0BEE9CBABF}" destId="{9081BDF9-3F11-409C-BB4C-3E1E22549CE5}" srcOrd="1" destOrd="0" parTransId="{8CB97366-D59A-44DA-91CE-B9B095C01587}" sibTransId="{9F444001-EA1F-450A-9CCD-D00D60297657}"/>
    <dgm:cxn modelId="{E39D442B-9E0E-4093-8F6F-51FABB484215}" type="presOf" srcId="{69C497F9-3197-4423-9F7C-1E0BEE9CBABF}" destId="{2A8665D7-8F00-460A-BF98-D9E356D93AB7}" srcOrd="0" destOrd="0" presId="urn:microsoft.com/office/officeart/2005/8/layout/vList5"/>
    <dgm:cxn modelId="{61CFF333-3985-4949-89C5-200B4762C5B2}" type="presOf" srcId="{E1002B24-C9C7-49C4-BA67-2FB9A6CFD40C}" destId="{79DC853F-D8A9-4DA4-8467-D7C4414597F4}" srcOrd="0" destOrd="0" presId="urn:microsoft.com/office/officeart/2005/8/layout/vList5"/>
    <dgm:cxn modelId="{5609C94B-26AD-49DF-ABC4-69F697FCDE92}" srcId="{69C497F9-3197-4423-9F7C-1E0BEE9CBABF}" destId="{E1002B24-C9C7-49C4-BA67-2FB9A6CFD40C}" srcOrd="0" destOrd="0" parTransId="{005AC882-450D-49BF-9BFE-121EE6961B9D}" sibTransId="{25A5572E-BAF9-4378-B465-7226C23B7C72}"/>
    <dgm:cxn modelId="{01297450-388B-4476-9DC6-26A9D71DCC84}" srcId="{69C497F9-3197-4423-9F7C-1E0BEE9CBABF}" destId="{AD862A20-09E0-4D29-AA13-992676B1E72D}" srcOrd="2" destOrd="0" parTransId="{869108FE-9220-4685-A984-257A740BD857}" sibTransId="{A2F6FF11-A62D-4B82-B9C3-236B7CE0F8BA}"/>
    <dgm:cxn modelId="{C54928AE-0B3B-4FF5-ACBE-198B4C817268}" type="presOf" srcId="{9081BDF9-3F11-409C-BB4C-3E1E22549CE5}" destId="{89C6C751-CF53-40E8-BBEB-A89989FBA0B9}" srcOrd="0" destOrd="0" presId="urn:microsoft.com/office/officeart/2005/8/layout/vList5"/>
    <dgm:cxn modelId="{508461B7-7659-4E49-B5DD-7AA92DBD6F11}" type="presParOf" srcId="{2A8665D7-8F00-460A-BF98-D9E356D93AB7}" destId="{435307BE-1419-4670-AA94-E12B25B6CF4F}" srcOrd="0" destOrd="0" presId="urn:microsoft.com/office/officeart/2005/8/layout/vList5"/>
    <dgm:cxn modelId="{C3CBC0AD-A288-486E-B212-2F569226E7C1}" type="presParOf" srcId="{435307BE-1419-4670-AA94-E12B25B6CF4F}" destId="{79DC853F-D8A9-4DA4-8467-D7C4414597F4}" srcOrd="0" destOrd="0" presId="urn:microsoft.com/office/officeart/2005/8/layout/vList5"/>
    <dgm:cxn modelId="{DEAC738B-1A18-426B-A3B3-9D235226A6B4}" type="presParOf" srcId="{2A8665D7-8F00-460A-BF98-D9E356D93AB7}" destId="{5684415E-2873-46BB-B687-7F97C94FEBB9}" srcOrd="1" destOrd="0" presId="urn:microsoft.com/office/officeart/2005/8/layout/vList5"/>
    <dgm:cxn modelId="{0D21E922-F1DF-49F5-8B7B-BD3B595ACF27}" type="presParOf" srcId="{2A8665D7-8F00-460A-BF98-D9E356D93AB7}" destId="{80C577AA-4211-461A-997F-321F1765B3E8}" srcOrd="2" destOrd="0" presId="urn:microsoft.com/office/officeart/2005/8/layout/vList5"/>
    <dgm:cxn modelId="{2BB10E07-978D-4599-AFED-2E87E1CBED3C}" type="presParOf" srcId="{80C577AA-4211-461A-997F-321F1765B3E8}" destId="{89C6C751-CF53-40E8-BBEB-A89989FBA0B9}" srcOrd="0" destOrd="0" presId="urn:microsoft.com/office/officeart/2005/8/layout/vList5"/>
    <dgm:cxn modelId="{6D26AB2B-0D91-45A6-8E1F-36EA639C7BD3}" type="presParOf" srcId="{2A8665D7-8F00-460A-BF98-D9E356D93AB7}" destId="{F1033110-0F54-4AF3-89C6-24CDA17A50B2}" srcOrd="3" destOrd="0" presId="urn:microsoft.com/office/officeart/2005/8/layout/vList5"/>
    <dgm:cxn modelId="{490EA5C8-C36E-47A0-8622-E23D04DFD5DC}" type="presParOf" srcId="{2A8665D7-8F00-460A-BF98-D9E356D93AB7}" destId="{FB2E7245-D17C-4F58-8F78-263E21922DF8}" srcOrd="4" destOrd="0" presId="urn:microsoft.com/office/officeart/2005/8/layout/vList5"/>
    <dgm:cxn modelId="{BFA35D66-F07B-41DD-9140-48E03181D816}" type="presParOf" srcId="{FB2E7245-D17C-4F58-8F78-263E21922DF8}" destId="{50B2DA32-E45B-45AF-8B2F-AD7579743E10}"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A77A83-388F-4DAF-8302-7317E7CE554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4B39B3C-F3DE-4806-9600-37FD1C3EC0C3}">
      <dgm:prSet/>
      <dgm:spPr/>
      <dgm:t>
        <a:bodyPr/>
        <a:lstStyle/>
        <a:p>
          <a:pPr rtl="0"/>
          <a:r>
            <a:rPr lang="en-US" dirty="0"/>
            <a:t>If derivative </a:t>
          </a:r>
          <a:r>
            <a:rPr lang="en-US" b="1" dirty="0"/>
            <a:t>content is less than the entered value</a:t>
          </a:r>
          <a:r>
            <a:rPr lang="en-US" dirty="0"/>
            <a:t> of the imported article, the good must be reported on two Entry lines</a:t>
          </a:r>
        </a:p>
      </dgm:t>
    </dgm:pt>
    <dgm:pt modelId="{16D50D59-2C28-48AE-ABA5-ACC92DAAE0F0}" type="parTrans" cxnId="{C175D29E-25D0-469D-8ACE-E2C65368C27C}">
      <dgm:prSet/>
      <dgm:spPr/>
      <dgm:t>
        <a:bodyPr/>
        <a:lstStyle/>
        <a:p>
          <a:endParaRPr lang="en-US"/>
        </a:p>
      </dgm:t>
    </dgm:pt>
    <dgm:pt modelId="{7BA942EA-D1BA-4CCC-AFA8-B11A5B289062}" type="sibTrans" cxnId="{C175D29E-25D0-469D-8ACE-E2C65368C27C}">
      <dgm:prSet/>
      <dgm:spPr/>
      <dgm:t>
        <a:bodyPr/>
        <a:lstStyle/>
        <a:p>
          <a:endParaRPr lang="en-US"/>
        </a:p>
      </dgm:t>
    </dgm:pt>
    <dgm:pt modelId="{32D4F5DF-D5BA-4DCD-93A2-5C5AC04B4034}">
      <dgm:prSet/>
      <dgm:spPr/>
      <dgm:t>
        <a:bodyPr/>
        <a:lstStyle/>
        <a:p>
          <a:pPr rtl="0"/>
          <a:r>
            <a:rPr lang="en-US" dirty="0"/>
            <a:t>If the value of the derivative content is the </a:t>
          </a:r>
          <a:r>
            <a:rPr lang="en-US" b="1" dirty="0"/>
            <a:t>same</a:t>
          </a:r>
          <a:r>
            <a:rPr lang="en-US" dirty="0"/>
            <a:t> as the entered value or is </a:t>
          </a:r>
          <a:r>
            <a:rPr lang="en-US" b="1" dirty="0"/>
            <a:t>unknown </a:t>
          </a:r>
          <a:r>
            <a:rPr lang="en-US" dirty="0"/>
            <a:t>report on one entry line and pay 25% on full value </a:t>
          </a:r>
        </a:p>
      </dgm:t>
    </dgm:pt>
    <dgm:pt modelId="{03C88DFD-835D-4ABC-8F80-B3C1A6A17408}" type="parTrans" cxnId="{9A669DE5-D347-4869-8FFF-E8A654B2E7D0}">
      <dgm:prSet/>
      <dgm:spPr/>
      <dgm:t>
        <a:bodyPr/>
        <a:lstStyle/>
        <a:p>
          <a:endParaRPr lang="en-US"/>
        </a:p>
      </dgm:t>
    </dgm:pt>
    <dgm:pt modelId="{EC958C1B-A2DA-43DF-969D-E5E2554FFEFA}" type="sibTrans" cxnId="{9A669DE5-D347-4869-8FFF-E8A654B2E7D0}">
      <dgm:prSet/>
      <dgm:spPr/>
      <dgm:t>
        <a:bodyPr/>
        <a:lstStyle/>
        <a:p>
          <a:endParaRPr lang="en-US"/>
        </a:p>
      </dgm:t>
    </dgm:pt>
    <dgm:pt modelId="{01361108-B424-4F12-8F92-65F3BFE6A2B8}">
      <dgm:prSet/>
      <dgm:spPr/>
      <dgm:t>
        <a:bodyPr/>
        <a:lstStyle/>
        <a:p>
          <a:pPr rtl="0"/>
          <a:r>
            <a:rPr lang="en-US" dirty="0"/>
            <a:t>Both Aluminum and Steel flagged HTS </a:t>
          </a:r>
        </a:p>
      </dgm:t>
    </dgm:pt>
    <dgm:pt modelId="{F67684DF-20E7-4B40-9BA4-4CB20A095A3D}" type="parTrans" cxnId="{5E209DB1-BDF9-41E4-995A-BAF0108B1056}">
      <dgm:prSet/>
      <dgm:spPr/>
      <dgm:t>
        <a:bodyPr/>
        <a:lstStyle/>
        <a:p>
          <a:endParaRPr lang="en-US"/>
        </a:p>
      </dgm:t>
    </dgm:pt>
    <dgm:pt modelId="{71FA590B-8040-49E3-A0BF-4F55C0D1D9DC}" type="sibTrans" cxnId="{5E209DB1-BDF9-41E4-995A-BAF0108B1056}">
      <dgm:prSet/>
      <dgm:spPr/>
      <dgm:t>
        <a:bodyPr/>
        <a:lstStyle/>
        <a:p>
          <a:endParaRPr lang="en-US"/>
        </a:p>
      </dgm:t>
    </dgm:pt>
    <dgm:pt modelId="{F50666B4-03B4-4BB0-BB20-4F0A16BE7988}">
      <dgm:prSet/>
      <dgm:spPr/>
      <dgm:t>
        <a:bodyPr/>
        <a:lstStyle/>
        <a:p>
          <a:pPr rtl="0"/>
          <a:r>
            <a:rPr lang="en-US" dirty="0"/>
            <a:t>Currently 8708.10.3050 (OTHER BUMPER:VEHICLE 8701-8705) and 9403.20.00 (Furniture (o/than seats) of metal </a:t>
          </a:r>
        </a:p>
      </dgm:t>
    </dgm:pt>
    <dgm:pt modelId="{690F66B2-0B6C-4750-B226-4B0558999F63}" type="parTrans" cxnId="{2C1FA60C-AD6F-4738-82C3-1FF326BEB0E5}">
      <dgm:prSet/>
      <dgm:spPr/>
      <dgm:t>
        <a:bodyPr/>
        <a:lstStyle/>
        <a:p>
          <a:endParaRPr lang="en-US"/>
        </a:p>
      </dgm:t>
    </dgm:pt>
    <dgm:pt modelId="{2640FC9B-8536-4466-9329-C1D3871492E5}" type="sibTrans" cxnId="{2C1FA60C-AD6F-4738-82C3-1FF326BEB0E5}">
      <dgm:prSet/>
      <dgm:spPr/>
      <dgm:t>
        <a:bodyPr/>
        <a:lstStyle/>
        <a:p>
          <a:endParaRPr lang="en-US"/>
        </a:p>
      </dgm:t>
    </dgm:pt>
    <dgm:pt modelId="{7153D6E1-BCDC-45EC-B691-BE464B464EC6}">
      <dgm:prSet/>
      <dgm:spPr/>
      <dgm:t>
        <a:bodyPr/>
        <a:lstStyle/>
        <a:p>
          <a:pPr rtl="0"/>
          <a:r>
            <a:rPr lang="en-US" dirty="0"/>
            <a:t>Must Report Both Melt/Cast and Smelt/Pour declarations</a:t>
          </a:r>
        </a:p>
      </dgm:t>
    </dgm:pt>
    <dgm:pt modelId="{0BA3F9A4-81F0-41DC-8D9B-D0928B91B4C0}" type="parTrans" cxnId="{7B21C5CE-E426-4073-B281-3C258352ECDC}">
      <dgm:prSet/>
      <dgm:spPr/>
      <dgm:t>
        <a:bodyPr/>
        <a:lstStyle/>
        <a:p>
          <a:endParaRPr lang="en-US"/>
        </a:p>
      </dgm:t>
    </dgm:pt>
    <dgm:pt modelId="{C272505F-280C-4E8B-9065-E8B1F6348242}" type="sibTrans" cxnId="{7B21C5CE-E426-4073-B281-3C258352ECDC}">
      <dgm:prSet/>
      <dgm:spPr/>
      <dgm:t>
        <a:bodyPr/>
        <a:lstStyle/>
        <a:p>
          <a:endParaRPr lang="en-US"/>
        </a:p>
      </dgm:t>
    </dgm:pt>
    <dgm:pt modelId="{4931C7BF-D633-4BBB-8A96-1A73F22EA99B}">
      <dgm:prSet/>
      <dgm:spPr/>
      <dgm:t>
        <a:bodyPr/>
        <a:lstStyle/>
        <a:p>
          <a:pPr rtl="0"/>
          <a:r>
            <a:rPr lang="en-US" dirty="0"/>
            <a:t>Either or both derivative HTS 9903.81.89/9903.85.08</a:t>
          </a:r>
        </a:p>
      </dgm:t>
    </dgm:pt>
    <dgm:pt modelId="{FBEFD39D-656A-4CD9-86BE-E863634BDEB3}" type="parTrans" cxnId="{6DB4BB8D-5F5E-420F-8C2A-9374AA859EF6}">
      <dgm:prSet/>
      <dgm:spPr/>
      <dgm:t>
        <a:bodyPr/>
        <a:lstStyle/>
        <a:p>
          <a:endParaRPr lang="en-US"/>
        </a:p>
      </dgm:t>
    </dgm:pt>
    <dgm:pt modelId="{717B57CE-DAB7-434D-8DE9-96561FBB96A8}" type="sibTrans" cxnId="{6DB4BB8D-5F5E-420F-8C2A-9374AA859EF6}">
      <dgm:prSet/>
      <dgm:spPr/>
      <dgm:t>
        <a:bodyPr/>
        <a:lstStyle/>
        <a:p>
          <a:endParaRPr lang="en-US"/>
        </a:p>
      </dgm:t>
    </dgm:pt>
    <dgm:pt modelId="{0A7FCFF3-BA53-46D6-8810-07507D5D853D}">
      <dgm:prSet/>
      <dgm:spPr/>
      <dgm:t>
        <a:bodyPr/>
        <a:lstStyle/>
        <a:p>
          <a:pPr rtl="0"/>
          <a:r>
            <a:rPr lang="en-US" dirty="0"/>
            <a:t>No Derivative Content– Products that do not contain steel or aluminum content – do not report 99# and Melt/Cast and Smelt/Pour declarations same as the origin  of the product </a:t>
          </a:r>
        </a:p>
      </dgm:t>
    </dgm:pt>
    <dgm:pt modelId="{8E1DE483-89F4-4291-B4AF-F8D2B27B933F}" type="parTrans" cxnId="{EA743451-0779-47B9-9F1E-D75CDB52246F}">
      <dgm:prSet/>
      <dgm:spPr/>
      <dgm:t>
        <a:bodyPr/>
        <a:lstStyle/>
        <a:p>
          <a:endParaRPr lang="en-US"/>
        </a:p>
      </dgm:t>
    </dgm:pt>
    <dgm:pt modelId="{44B7B6F7-0BE7-46E3-9B46-730E39DD9D06}" type="sibTrans" cxnId="{EA743451-0779-47B9-9F1E-D75CDB52246F}">
      <dgm:prSet/>
      <dgm:spPr/>
      <dgm:t>
        <a:bodyPr/>
        <a:lstStyle/>
        <a:p>
          <a:endParaRPr lang="en-US"/>
        </a:p>
      </dgm:t>
    </dgm:pt>
    <dgm:pt modelId="{925A3E1B-B7FF-4158-88AE-D99C61D8C237}">
      <dgm:prSet/>
      <dgm:spPr/>
      <dgm:t>
        <a:bodyPr/>
        <a:lstStyle/>
        <a:p>
          <a:pPr rtl="0"/>
          <a:r>
            <a:rPr lang="en-US" dirty="0"/>
            <a:t>9903.81.92: Derivative steel or iron products listed in subdivision (m) or (n) (</a:t>
          </a:r>
          <a:r>
            <a:rPr lang="en-US" b="1" dirty="0"/>
            <a:t>new</a:t>
          </a:r>
          <a:r>
            <a:rPr lang="en-US" dirty="0"/>
            <a:t> derivative steel articles) where the derivative iron or steel product was processed in another country from steel articles that were melted and poured in the United States. </a:t>
          </a:r>
        </a:p>
      </dgm:t>
    </dgm:pt>
    <dgm:pt modelId="{9ACEF3A0-D701-4D90-A889-00F091EFDD8A}" type="parTrans" cxnId="{4CE396A4-3FBF-442A-949A-EADE2712BE4F}">
      <dgm:prSet/>
      <dgm:spPr/>
      <dgm:t>
        <a:bodyPr/>
        <a:lstStyle/>
        <a:p>
          <a:endParaRPr lang="en-US"/>
        </a:p>
      </dgm:t>
    </dgm:pt>
    <dgm:pt modelId="{207CDD0B-FAF8-44F5-B0FB-1D7B18DDF8BE}" type="sibTrans" cxnId="{4CE396A4-3FBF-442A-949A-EADE2712BE4F}">
      <dgm:prSet/>
      <dgm:spPr/>
      <dgm:t>
        <a:bodyPr/>
        <a:lstStyle/>
        <a:p>
          <a:endParaRPr lang="en-US"/>
        </a:p>
      </dgm:t>
    </dgm:pt>
    <dgm:pt modelId="{6BF5D6B7-3469-4648-9682-4996D3808BFB}" type="pres">
      <dgm:prSet presAssocID="{F7A77A83-388F-4DAF-8302-7317E7CE5549}" presName="Name0" presStyleCnt="0">
        <dgm:presLayoutVars>
          <dgm:dir/>
          <dgm:animLvl val="lvl"/>
          <dgm:resizeHandles val="exact"/>
        </dgm:presLayoutVars>
      </dgm:prSet>
      <dgm:spPr/>
    </dgm:pt>
    <dgm:pt modelId="{07130E4B-29BE-40C0-B362-885DB7C3CB28}" type="pres">
      <dgm:prSet presAssocID="{C4B39B3C-F3DE-4806-9600-37FD1C3EC0C3}" presName="linNode" presStyleCnt="0"/>
      <dgm:spPr/>
    </dgm:pt>
    <dgm:pt modelId="{79902FEF-1A77-4C08-A320-52C9E67C8D3A}" type="pres">
      <dgm:prSet presAssocID="{C4B39B3C-F3DE-4806-9600-37FD1C3EC0C3}" presName="parentText" presStyleLbl="node1" presStyleIdx="0" presStyleCnt="5" custScaleX="141152">
        <dgm:presLayoutVars>
          <dgm:chMax val="1"/>
          <dgm:bulletEnabled val="1"/>
        </dgm:presLayoutVars>
      </dgm:prSet>
      <dgm:spPr/>
    </dgm:pt>
    <dgm:pt modelId="{FBDB340F-BABF-418E-9384-F10F852409A6}" type="pres">
      <dgm:prSet presAssocID="{7BA942EA-D1BA-4CCC-AFA8-B11A5B289062}" presName="sp" presStyleCnt="0"/>
      <dgm:spPr/>
    </dgm:pt>
    <dgm:pt modelId="{70EEE268-839C-4A14-88E4-EB2525E8F1FA}" type="pres">
      <dgm:prSet presAssocID="{32D4F5DF-D5BA-4DCD-93A2-5C5AC04B4034}" presName="linNode" presStyleCnt="0"/>
      <dgm:spPr/>
    </dgm:pt>
    <dgm:pt modelId="{4BDFCDDF-EF24-4C5B-B8D4-2E360D1D8442}" type="pres">
      <dgm:prSet presAssocID="{32D4F5DF-D5BA-4DCD-93A2-5C5AC04B4034}" presName="parentText" presStyleLbl="node1" presStyleIdx="1" presStyleCnt="5" custScaleX="141152">
        <dgm:presLayoutVars>
          <dgm:chMax val="1"/>
          <dgm:bulletEnabled val="1"/>
        </dgm:presLayoutVars>
      </dgm:prSet>
      <dgm:spPr/>
    </dgm:pt>
    <dgm:pt modelId="{E43215A6-0813-4430-A662-0B66A0A75688}" type="pres">
      <dgm:prSet presAssocID="{EC958C1B-A2DA-43DF-969D-E5E2554FFEFA}" presName="sp" presStyleCnt="0"/>
      <dgm:spPr/>
    </dgm:pt>
    <dgm:pt modelId="{26DB6C14-45C9-42BE-8A34-1A2E50599AD9}" type="pres">
      <dgm:prSet presAssocID="{01361108-B424-4F12-8F92-65F3BFE6A2B8}" presName="linNode" presStyleCnt="0"/>
      <dgm:spPr/>
    </dgm:pt>
    <dgm:pt modelId="{1962FA87-8C5A-4F72-AA0A-C842E25CDB2D}" type="pres">
      <dgm:prSet presAssocID="{01361108-B424-4F12-8F92-65F3BFE6A2B8}" presName="parentText" presStyleLbl="node1" presStyleIdx="2" presStyleCnt="5" custScaleX="141770">
        <dgm:presLayoutVars>
          <dgm:chMax val="1"/>
          <dgm:bulletEnabled val="1"/>
        </dgm:presLayoutVars>
      </dgm:prSet>
      <dgm:spPr/>
    </dgm:pt>
    <dgm:pt modelId="{E9561C38-73C1-449A-920E-6F8DD2CFD8B8}" type="pres">
      <dgm:prSet presAssocID="{01361108-B424-4F12-8F92-65F3BFE6A2B8}" presName="descendantText" presStyleLbl="alignAccFollowNode1" presStyleIdx="0" presStyleCnt="1" custScaleX="73611">
        <dgm:presLayoutVars>
          <dgm:bulletEnabled val="1"/>
        </dgm:presLayoutVars>
      </dgm:prSet>
      <dgm:spPr/>
    </dgm:pt>
    <dgm:pt modelId="{22BF7672-1330-4E65-92BA-047C5A1B0E9D}" type="pres">
      <dgm:prSet presAssocID="{71FA590B-8040-49E3-A0BF-4F55C0D1D9DC}" presName="sp" presStyleCnt="0"/>
      <dgm:spPr/>
    </dgm:pt>
    <dgm:pt modelId="{D628CAE8-8097-4DCB-89AD-C889431FEC13}" type="pres">
      <dgm:prSet presAssocID="{0A7FCFF3-BA53-46D6-8810-07507D5D853D}" presName="linNode" presStyleCnt="0"/>
      <dgm:spPr/>
    </dgm:pt>
    <dgm:pt modelId="{B3ACBBB1-6050-4E36-A0AA-BCFB655EC9C4}" type="pres">
      <dgm:prSet presAssocID="{0A7FCFF3-BA53-46D6-8810-07507D5D853D}" presName="parentText" presStyleLbl="node1" presStyleIdx="3" presStyleCnt="5" custScaleX="141152">
        <dgm:presLayoutVars>
          <dgm:chMax val="1"/>
          <dgm:bulletEnabled val="1"/>
        </dgm:presLayoutVars>
      </dgm:prSet>
      <dgm:spPr/>
    </dgm:pt>
    <dgm:pt modelId="{6CFC96DC-F40A-467E-804D-965AC2F56575}" type="pres">
      <dgm:prSet presAssocID="{44B7B6F7-0BE7-46E3-9B46-730E39DD9D06}" presName="sp" presStyleCnt="0"/>
      <dgm:spPr/>
    </dgm:pt>
    <dgm:pt modelId="{B055658B-448F-4A46-84C2-47A425B22704}" type="pres">
      <dgm:prSet presAssocID="{925A3E1B-B7FF-4158-88AE-D99C61D8C237}" presName="linNode" presStyleCnt="0"/>
      <dgm:spPr/>
    </dgm:pt>
    <dgm:pt modelId="{CEF83FB4-752D-4614-96CF-EF81E3767A02}" type="pres">
      <dgm:prSet presAssocID="{925A3E1B-B7FF-4158-88AE-D99C61D8C237}" presName="parentText" presStyleLbl="node1" presStyleIdx="4" presStyleCnt="5" custScaleX="141770">
        <dgm:presLayoutVars>
          <dgm:chMax val="1"/>
          <dgm:bulletEnabled val="1"/>
        </dgm:presLayoutVars>
      </dgm:prSet>
      <dgm:spPr/>
    </dgm:pt>
  </dgm:ptLst>
  <dgm:cxnLst>
    <dgm:cxn modelId="{2A74D606-C10F-448F-8050-82DDB34D61C9}" type="presOf" srcId="{F7A77A83-388F-4DAF-8302-7317E7CE5549}" destId="{6BF5D6B7-3469-4648-9682-4996D3808BFB}" srcOrd="0" destOrd="0" presId="urn:microsoft.com/office/officeart/2005/8/layout/vList5"/>
    <dgm:cxn modelId="{2C1FA60C-AD6F-4738-82C3-1FF326BEB0E5}" srcId="{01361108-B424-4F12-8F92-65F3BFE6A2B8}" destId="{F50666B4-03B4-4BB0-BB20-4F0A16BE7988}" srcOrd="0" destOrd="0" parTransId="{690F66B2-0B6C-4750-B226-4B0558999F63}" sibTransId="{2640FC9B-8536-4466-9329-C1D3871492E5}"/>
    <dgm:cxn modelId="{166F2D1B-F07F-45DB-915A-6CC91CDB6B3B}" type="presOf" srcId="{0A7FCFF3-BA53-46D6-8810-07507D5D853D}" destId="{B3ACBBB1-6050-4E36-A0AA-BCFB655EC9C4}" srcOrd="0" destOrd="0" presId="urn:microsoft.com/office/officeart/2005/8/layout/vList5"/>
    <dgm:cxn modelId="{8C245C1B-961C-41B0-A2CE-1F7C7EC0C28E}" type="presOf" srcId="{32D4F5DF-D5BA-4DCD-93A2-5C5AC04B4034}" destId="{4BDFCDDF-EF24-4C5B-B8D4-2E360D1D8442}" srcOrd="0" destOrd="0" presId="urn:microsoft.com/office/officeart/2005/8/layout/vList5"/>
    <dgm:cxn modelId="{D19ED137-3CCE-4447-A840-6BA650334EF7}" type="presOf" srcId="{C4B39B3C-F3DE-4806-9600-37FD1C3EC0C3}" destId="{79902FEF-1A77-4C08-A320-52C9E67C8D3A}" srcOrd="0" destOrd="0" presId="urn:microsoft.com/office/officeart/2005/8/layout/vList5"/>
    <dgm:cxn modelId="{85B9B54C-1D56-472F-8C23-AD4A7585FA08}" type="presOf" srcId="{925A3E1B-B7FF-4158-88AE-D99C61D8C237}" destId="{CEF83FB4-752D-4614-96CF-EF81E3767A02}" srcOrd="0" destOrd="0" presId="urn:microsoft.com/office/officeart/2005/8/layout/vList5"/>
    <dgm:cxn modelId="{EA743451-0779-47B9-9F1E-D75CDB52246F}" srcId="{F7A77A83-388F-4DAF-8302-7317E7CE5549}" destId="{0A7FCFF3-BA53-46D6-8810-07507D5D853D}" srcOrd="3" destOrd="0" parTransId="{8E1DE483-89F4-4291-B4AF-F8D2B27B933F}" sibTransId="{44B7B6F7-0BE7-46E3-9B46-730E39DD9D06}"/>
    <dgm:cxn modelId="{8BA7E157-11D0-4307-B0A5-612F8B846892}" type="presOf" srcId="{7153D6E1-BCDC-45EC-B691-BE464B464EC6}" destId="{E9561C38-73C1-449A-920E-6F8DD2CFD8B8}" srcOrd="0" destOrd="1" presId="urn:microsoft.com/office/officeart/2005/8/layout/vList5"/>
    <dgm:cxn modelId="{3892E47A-B24B-49C5-8E7E-854330DE3453}" type="presOf" srcId="{F50666B4-03B4-4BB0-BB20-4F0A16BE7988}" destId="{E9561C38-73C1-449A-920E-6F8DD2CFD8B8}" srcOrd="0" destOrd="0" presId="urn:microsoft.com/office/officeart/2005/8/layout/vList5"/>
    <dgm:cxn modelId="{1CDB307C-0A19-40B1-A1B2-DDC1F94B60DA}" type="presOf" srcId="{4931C7BF-D633-4BBB-8A96-1A73F22EA99B}" destId="{E9561C38-73C1-449A-920E-6F8DD2CFD8B8}" srcOrd="0" destOrd="2" presId="urn:microsoft.com/office/officeart/2005/8/layout/vList5"/>
    <dgm:cxn modelId="{6DB4BB8D-5F5E-420F-8C2A-9374AA859EF6}" srcId="{01361108-B424-4F12-8F92-65F3BFE6A2B8}" destId="{4931C7BF-D633-4BBB-8A96-1A73F22EA99B}" srcOrd="2" destOrd="0" parTransId="{FBEFD39D-656A-4CD9-86BE-E863634BDEB3}" sibTransId="{717B57CE-DAB7-434D-8DE9-96561FBB96A8}"/>
    <dgm:cxn modelId="{C175D29E-25D0-469D-8ACE-E2C65368C27C}" srcId="{F7A77A83-388F-4DAF-8302-7317E7CE5549}" destId="{C4B39B3C-F3DE-4806-9600-37FD1C3EC0C3}" srcOrd="0" destOrd="0" parTransId="{16D50D59-2C28-48AE-ABA5-ACC92DAAE0F0}" sibTransId="{7BA942EA-D1BA-4CCC-AFA8-B11A5B289062}"/>
    <dgm:cxn modelId="{4CE396A4-3FBF-442A-949A-EADE2712BE4F}" srcId="{F7A77A83-388F-4DAF-8302-7317E7CE5549}" destId="{925A3E1B-B7FF-4158-88AE-D99C61D8C237}" srcOrd="4" destOrd="0" parTransId="{9ACEF3A0-D701-4D90-A889-00F091EFDD8A}" sibTransId="{207CDD0B-FAF8-44F5-B0FB-1D7B18DDF8BE}"/>
    <dgm:cxn modelId="{3A7EDCB0-ECAD-40B7-9DFF-11312B83860C}" type="presOf" srcId="{01361108-B424-4F12-8F92-65F3BFE6A2B8}" destId="{1962FA87-8C5A-4F72-AA0A-C842E25CDB2D}" srcOrd="0" destOrd="0" presId="urn:microsoft.com/office/officeart/2005/8/layout/vList5"/>
    <dgm:cxn modelId="{5E209DB1-BDF9-41E4-995A-BAF0108B1056}" srcId="{F7A77A83-388F-4DAF-8302-7317E7CE5549}" destId="{01361108-B424-4F12-8F92-65F3BFE6A2B8}" srcOrd="2" destOrd="0" parTransId="{F67684DF-20E7-4B40-9BA4-4CB20A095A3D}" sibTransId="{71FA590B-8040-49E3-A0BF-4F55C0D1D9DC}"/>
    <dgm:cxn modelId="{7B21C5CE-E426-4073-B281-3C258352ECDC}" srcId="{01361108-B424-4F12-8F92-65F3BFE6A2B8}" destId="{7153D6E1-BCDC-45EC-B691-BE464B464EC6}" srcOrd="1" destOrd="0" parTransId="{0BA3F9A4-81F0-41DC-8D9B-D0928B91B4C0}" sibTransId="{C272505F-280C-4E8B-9065-E8B1F6348242}"/>
    <dgm:cxn modelId="{9A669DE5-D347-4869-8FFF-E8A654B2E7D0}" srcId="{F7A77A83-388F-4DAF-8302-7317E7CE5549}" destId="{32D4F5DF-D5BA-4DCD-93A2-5C5AC04B4034}" srcOrd="1" destOrd="0" parTransId="{03C88DFD-835D-4ABC-8F80-B3C1A6A17408}" sibTransId="{EC958C1B-A2DA-43DF-969D-E5E2554FFEFA}"/>
    <dgm:cxn modelId="{CB85453C-E55B-4E0E-BE50-1D6FE086F5D3}" type="presParOf" srcId="{6BF5D6B7-3469-4648-9682-4996D3808BFB}" destId="{07130E4B-29BE-40C0-B362-885DB7C3CB28}" srcOrd="0" destOrd="0" presId="urn:microsoft.com/office/officeart/2005/8/layout/vList5"/>
    <dgm:cxn modelId="{7ADD0B99-226C-4FD1-9237-66F81694A98C}" type="presParOf" srcId="{07130E4B-29BE-40C0-B362-885DB7C3CB28}" destId="{79902FEF-1A77-4C08-A320-52C9E67C8D3A}" srcOrd="0" destOrd="0" presId="urn:microsoft.com/office/officeart/2005/8/layout/vList5"/>
    <dgm:cxn modelId="{9C2D1ED8-167A-418C-9870-D93E16ED7701}" type="presParOf" srcId="{6BF5D6B7-3469-4648-9682-4996D3808BFB}" destId="{FBDB340F-BABF-418E-9384-F10F852409A6}" srcOrd="1" destOrd="0" presId="urn:microsoft.com/office/officeart/2005/8/layout/vList5"/>
    <dgm:cxn modelId="{864309B5-5653-4F16-BCA5-C9655D8A346F}" type="presParOf" srcId="{6BF5D6B7-3469-4648-9682-4996D3808BFB}" destId="{70EEE268-839C-4A14-88E4-EB2525E8F1FA}" srcOrd="2" destOrd="0" presId="urn:microsoft.com/office/officeart/2005/8/layout/vList5"/>
    <dgm:cxn modelId="{E4083C26-A9B8-4A4F-A10C-2922AEB68A80}" type="presParOf" srcId="{70EEE268-839C-4A14-88E4-EB2525E8F1FA}" destId="{4BDFCDDF-EF24-4C5B-B8D4-2E360D1D8442}" srcOrd="0" destOrd="0" presId="urn:microsoft.com/office/officeart/2005/8/layout/vList5"/>
    <dgm:cxn modelId="{2E5DE54E-49C2-4F05-AD5F-B11632D0FEB1}" type="presParOf" srcId="{6BF5D6B7-3469-4648-9682-4996D3808BFB}" destId="{E43215A6-0813-4430-A662-0B66A0A75688}" srcOrd="3" destOrd="0" presId="urn:microsoft.com/office/officeart/2005/8/layout/vList5"/>
    <dgm:cxn modelId="{BF334A32-2787-4EF3-B1C8-66C7B86FE8F2}" type="presParOf" srcId="{6BF5D6B7-3469-4648-9682-4996D3808BFB}" destId="{26DB6C14-45C9-42BE-8A34-1A2E50599AD9}" srcOrd="4" destOrd="0" presId="urn:microsoft.com/office/officeart/2005/8/layout/vList5"/>
    <dgm:cxn modelId="{358E767E-4F99-4A7F-8146-A12C488F8062}" type="presParOf" srcId="{26DB6C14-45C9-42BE-8A34-1A2E50599AD9}" destId="{1962FA87-8C5A-4F72-AA0A-C842E25CDB2D}" srcOrd="0" destOrd="0" presId="urn:microsoft.com/office/officeart/2005/8/layout/vList5"/>
    <dgm:cxn modelId="{DD9DD9A1-CC72-438B-BFD4-668D5A3BCC4E}" type="presParOf" srcId="{26DB6C14-45C9-42BE-8A34-1A2E50599AD9}" destId="{E9561C38-73C1-449A-920E-6F8DD2CFD8B8}" srcOrd="1" destOrd="0" presId="urn:microsoft.com/office/officeart/2005/8/layout/vList5"/>
    <dgm:cxn modelId="{35F88DE2-CC00-4608-89A7-2D88B0A860E9}" type="presParOf" srcId="{6BF5D6B7-3469-4648-9682-4996D3808BFB}" destId="{22BF7672-1330-4E65-92BA-047C5A1B0E9D}" srcOrd="5" destOrd="0" presId="urn:microsoft.com/office/officeart/2005/8/layout/vList5"/>
    <dgm:cxn modelId="{37A2B109-063C-4417-A7ED-4CD6725DD295}" type="presParOf" srcId="{6BF5D6B7-3469-4648-9682-4996D3808BFB}" destId="{D628CAE8-8097-4DCB-89AD-C889431FEC13}" srcOrd="6" destOrd="0" presId="urn:microsoft.com/office/officeart/2005/8/layout/vList5"/>
    <dgm:cxn modelId="{872EAD28-B5AC-48B9-A438-9425225521F4}" type="presParOf" srcId="{D628CAE8-8097-4DCB-89AD-C889431FEC13}" destId="{B3ACBBB1-6050-4E36-A0AA-BCFB655EC9C4}" srcOrd="0" destOrd="0" presId="urn:microsoft.com/office/officeart/2005/8/layout/vList5"/>
    <dgm:cxn modelId="{BE475FBE-2D98-4888-9D05-75F37C2B1B8C}" type="presParOf" srcId="{6BF5D6B7-3469-4648-9682-4996D3808BFB}" destId="{6CFC96DC-F40A-467E-804D-965AC2F56575}" srcOrd="7" destOrd="0" presId="urn:microsoft.com/office/officeart/2005/8/layout/vList5"/>
    <dgm:cxn modelId="{2418DF1E-C5CA-42D0-B50D-C9B77E8276E1}" type="presParOf" srcId="{6BF5D6B7-3469-4648-9682-4996D3808BFB}" destId="{B055658B-448F-4A46-84C2-47A425B22704}" srcOrd="8" destOrd="0" presId="urn:microsoft.com/office/officeart/2005/8/layout/vList5"/>
    <dgm:cxn modelId="{C94C5980-87D3-4104-B38D-55D7A0A17B20}" type="presParOf" srcId="{B055658B-448F-4A46-84C2-47A425B22704}" destId="{CEF83FB4-752D-4614-96CF-EF81E3767A02}"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F278EEA-3017-4926-9154-C0AE5913B52C}" type="doc">
      <dgm:prSet loTypeId="urn:microsoft.com/office/officeart/2005/8/layout/vList3" loCatId="list" qsTypeId="urn:microsoft.com/office/officeart/2005/8/quickstyle/simple1" qsCatId="simple" csTypeId="urn:microsoft.com/office/officeart/2005/8/colors/accent1_2" csCatId="accent1" phldr="1"/>
      <dgm:spPr/>
    </dgm:pt>
    <dgm:pt modelId="{07B40AA1-D0A2-4207-83E2-2600413EC36C}">
      <dgm:prSet phldrT="[Text]"/>
      <dgm:spPr>
        <a:solidFill>
          <a:schemeClr val="accent1">
            <a:lumMod val="20000"/>
            <a:lumOff val="80000"/>
          </a:schemeClr>
        </a:solidFill>
      </dgm:spPr>
      <dgm:t>
        <a:bodyPr/>
        <a:lstStyle/>
        <a:p>
          <a:r>
            <a:rPr lang="en-US" u="sng" dirty="0">
              <a:solidFill>
                <a:schemeClr val="bg1"/>
              </a:solidFill>
              <a:hlinkClick xmlns:r="http://schemas.openxmlformats.org/officeDocument/2006/relationships" r:id="rId1"/>
            </a:rPr>
            <a:t>CSMS # 64335789 - GUIDANCE – Update on Additional Duties on Imports from Mexico - USMCA Qualifying Products and Potash</a:t>
          </a:r>
          <a:endParaRPr lang="en-US" dirty="0">
            <a:solidFill>
              <a:schemeClr val="bg1"/>
            </a:solidFill>
          </a:endParaRPr>
        </a:p>
      </dgm:t>
    </dgm:pt>
    <dgm:pt modelId="{DCC0B0AB-AF04-4CE8-8F7C-2E8AA387D363}" type="parTrans" cxnId="{5F66B7A5-FFFC-43D0-91F0-556C835EEAE3}">
      <dgm:prSet/>
      <dgm:spPr/>
      <dgm:t>
        <a:bodyPr/>
        <a:lstStyle/>
        <a:p>
          <a:endParaRPr lang="en-US"/>
        </a:p>
      </dgm:t>
    </dgm:pt>
    <dgm:pt modelId="{124F8096-D821-45B8-AFD3-DA4729E5CFD9}" type="sibTrans" cxnId="{5F66B7A5-FFFC-43D0-91F0-556C835EEAE3}">
      <dgm:prSet/>
      <dgm:spPr/>
      <dgm:t>
        <a:bodyPr/>
        <a:lstStyle/>
        <a:p>
          <a:endParaRPr lang="en-US"/>
        </a:p>
      </dgm:t>
    </dgm:pt>
    <dgm:pt modelId="{BF935957-ED1B-4EC7-8977-065C9C04ED40}">
      <dgm:prSet phldrT="[Text]"/>
      <dgm:spPr>
        <a:solidFill>
          <a:schemeClr val="tx2">
            <a:lumMod val="20000"/>
            <a:lumOff val="80000"/>
          </a:schemeClr>
        </a:solidFill>
      </dgm:spPr>
      <dgm:t>
        <a:bodyPr/>
        <a:lstStyle/>
        <a:p>
          <a:r>
            <a:rPr lang="en-US" u="sng" dirty="0">
              <a:hlinkClick xmlns:r="http://schemas.openxmlformats.org/officeDocument/2006/relationships" r:id="rId2"/>
            </a:rPr>
            <a:t>CSMS # 64336037 - GUIDANCE – Update on Additional Duties on Imports from Canada – USMCA Qualifying Products and Potash</a:t>
          </a:r>
          <a:endParaRPr lang="en-US" dirty="0"/>
        </a:p>
        <a:p>
          <a:endParaRPr lang="en-US" dirty="0"/>
        </a:p>
      </dgm:t>
    </dgm:pt>
    <dgm:pt modelId="{3ABA0077-A216-4F5E-8B90-670897B72E30}" type="parTrans" cxnId="{EF85E194-DE7B-4A9E-9D9B-7E53B20D53FF}">
      <dgm:prSet/>
      <dgm:spPr/>
      <dgm:t>
        <a:bodyPr/>
        <a:lstStyle/>
        <a:p>
          <a:endParaRPr lang="en-US"/>
        </a:p>
      </dgm:t>
    </dgm:pt>
    <dgm:pt modelId="{247BD3FB-8C74-487D-A575-49BD45EA32A2}" type="sibTrans" cxnId="{EF85E194-DE7B-4A9E-9D9B-7E53B20D53FF}">
      <dgm:prSet/>
      <dgm:spPr/>
      <dgm:t>
        <a:bodyPr/>
        <a:lstStyle/>
        <a:p>
          <a:endParaRPr lang="en-US"/>
        </a:p>
      </dgm:t>
    </dgm:pt>
    <dgm:pt modelId="{D8000D3C-7715-493F-B6D8-8C7DF20818BE}">
      <dgm:prSet phldrT="[Text]"/>
      <dgm:spPr>
        <a:solidFill>
          <a:schemeClr val="tx2">
            <a:lumMod val="20000"/>
            <a:lumOff val="80000"/>
          </a:schemeClr>
        </a:solidFill>
      </dgm:spPr>
      <dgm:t>
        <a:bodyPr/>
        <a:lstStyle/>
        <a:p>
          <a:r>
            <a:rPr lang="en-US" u="sng" dirty="0">
              <a:hlinkClick xmlns:r="http://schemas.openxmlformats.org/officeDocument/2006/relationships" r:id="rId3"/>
            </a:rPr>
            <a:t>CSMS # 64299816 - UPDATE – Additional Duties on Imports from China and Hong Kong</a:t>
          </a:r>
          <a:endParaRPr lang="en-US" dirty="0"/>
        </a:p>
      </dgm:t>
    </dgm:pt>
    <dgm:pt modelId="{72E73BA0-7BE8-4B0A-812F-8B4ACD65B350}" type="parTrans" cxnId="{D34434F0-49E8-4C38-B6AC-1E14CDB58DDB}">
      <dgm:prSet/>
      <dgm:spPr/>
      <dgm:t>
        <a:bodyPr/>
        <a:lstStyle/>
        <a:p>
          <a:endParaRPr lang="en-US"/>
        </a:p>
      </dgm:t>
    </dgm:pt>
    <dgm:pt modelId="{E8257973-12D0-40A5-B9A9-D2783E32FECF}" type="sibTrans" cxnId="{D34434F0-49E8-4C38-B6AC-1E14CDB58DDB}">
      <dgm:prSet/>
      <dgm:spPr/>
      <dgm:t>
        <a:bodyPr/>
        <a:lstStyle/>
        <a:p>
          <a:endParaRPr lang="en-US"/>
        </a:p>
      </dgm:t>
    </dgm:pt>
    <dgm:pt modelId="{007CEA34-9D61-4C89-9B4F-C7870084356C}" type="pres">
      <dgm:prSet presAssocID="{EF278EEA-3017-4926-9154-C0AE5913B52C}" presName="linearFlow" presStyleCnt="0">
        <dgm:presLayoutVars>
          <dgm:dir/>
          <dgm:resizeHandles val="exact"/>
        </dgm:presLayoutVars>
      </dgm:prSet>
      <dgm:spPr/>
    </dgm:pt>
    <dgm:pt modelId="{ED947BF1-322B-4353-994F-89C8C43ED687}" type="pres">
      <dgm:prSet presAssocID="{07B40AA1-D0A2-4207-83E2-2600413EC36C}" presName="composite" presStyleCnt="0"/>
      <dgm:spPr/>
    </dgm:pt>
    <dgm:pt modelId="{1A46A818-D90A-4DB5-B2A4-BAD15A325E12}" type="pres">
      <dgm:prSet presAssocID="{07B40AA1-D0A2-4207-83E2-2600413EC36C}" presName="imgShp" presStyleLbl="fgImgPlace1" presStyleIdx="0" presStyleCnt="3"/>
      <dgm:spPr/>
    </dgm:pt>
    <dgm:pt modelId="{FAC4657E-B73D-4B64-A8B1-F21CFAEE3671}" type="pres">
      <dgm:prSet presAssocID="{07B40AA1-D0A2-4207-83E2-2600413EC36C}" presName="txShp" presStyleLbl="node1" presStyleIdx="0" presStyleCnt="3">
        <dgm:presLayoutVars>
          <dgm:bulletEnabled val="1"/>
        </dgm:presLayoutVars>
      </dgm:prSet>
      <dgm:spPr/>
    </dgm:pt>
    <dgm:pt modelId="{C7EC2A23-6822-40E0-9083-C382016D76D3}" type="pres">
      <dgm:prSet presAssocID="{124F8096-D821-45B8-AFD3-DA4729E5CFD9}" presName="spacing" presStyleCnt="0"/>
      <dgm:spPr/>
    </dgm:pt>
    <dgm:pt modelId="{A23062CA-1241-4653-8B60-7E52802AF7E1}" type="pres">
      <dgm:prSet presAssocID="{BF935957-ED1B-4EC7-8977-065C9C04ED40}" presName="composite" presStyleCnt="0"/>
      <dgm:spPr/>
    </dgm:pt>
    <dgm:pt modelId="{214FE8E3-5EC6-40E2-80C2-06B68FAE51F9}" type="pres">
      <dgm:prSet presAssocID="{BF935957-ED1B-4EC7-8977-065C9C04ED40}" presName="imgShp" presStyleLbl="fgImgPlace1" presStyleIdx="1" presStyleCnt="3"/>
      <dgm:spPr/>
    </dgm:pt>
    <dgm:pt modelId="{45BA3973-C4DE-4A2C-A934-940D24217902}" type="pres">
      <dgm:prSet presAssocID="{BF935957-ED1B-4EC7-8977-065C9C04ED40}" presName="txShp" presStyleLbl="node1" presStyleIdx="1" presStyleCnt="3">
        <dgm:presLayoutVars>
          <dgm:bulletEnabled val="1"/>
        </dgm:presLayoutVars>
      </dgm:prSet>
      <dgm:spPr/>
    </dgm:pt>
    <dgm:pt modelId="{D944EE54-A821-4A1E-AE1C-C7FB8FB71F61}" type="pres">
      <dgm:prSet presAssocID="{247BD3FB-8C74-487D-A575-49BD45EA32A2}" presName="spacing" presStyleCnt="0"/>
      <dgm:spPr/>
    </dgm:pt>
    <dgm:pt modelId="{FBDA4DC6-5591-4515-B861-176A494CA1A7}" type="pres">
      <dgm:prSet presAssocID="{D8000D3C-7715-493F-B6D8-8C7DF20818BE}" presName="composite" presStyleCnt="0"/>
      <dgm:spPr/>
    </dgm:pt>
    <dgm:pt modelId="{3BAD9D97-680B-4C17-85B1-79879AE8D021}" type="pres">
      <dgm:prSet presAssocID="{D8000D3C-7715-493F-B6D8-8C7DF20818BE}" presName="imgShp" presStyleLbl="fgImgPlace1" presStyleIdx="2" presStyleCnt="3"/>
      <dgm:spPr/>
    </dgm:pt>
    <dgm:pt modelId="{05E98BA0-D895-4636-83CD-06E8EF2298F4}" type="pres">
      <dgm:prSet presAssocID="{D8000D3C-7715-493F-B6D8-8C7DF20818BE}" presName="txShp" presStyleLbl="node1" presStyleIdx="2" presStyleCnt="3">
        <dgm:presLayoutVars>
          <dgm:bulletEnabled val="1"/>
        </dgm:presLayoutVars>
      </dgm:prSet>
      <dgm:spPr/>
    </dgm:pt>
  </dgm:ptLst>
  <dgm:cxnLst>
    <dgm:cxn modelId="{3A2E6E04-B773-453E-90FA-9B88977B4868}" type="presOf" srcId="{07B40AA1-D0A2-4207-83E2-2600413EC36C}" destId="{FAC4657E-B73D-4B64-A8B1-F21CFAEE3671}" srcOrd="0" destOrd="0" presId="urn:microsoft.com/office/officeart/2005/8/layout/vList3"/>
    <dgm:cxn modelId="{8D69298E-7298-40FB-8638-0D426BC65E5F}" type="presOf" srcId="{BF935957-ED1B-4EC7-8977-065C9C04ED40}" destId="{45BA3973-C4DE-4A2C-A934-940D24217902}" srcOrd="0" destOrd="0" presId="urn:microsoft.com/office/officeart/2005/8/layout/vList3"/>
    <dgm:cxn modelId="{EF85E194-DE7B-4A9E-9D9B-7E53B20D53FF}" srcId="{EF278EEA-3017-4926-9154-C0AE5913B52C}" destId="{BF935957-ED1B-4EC7-8977-065C9C04ED40}" srcOrd="1" destOrd="0" parTransId="{3ABA0077-A216-4F5E-8B90-670897B72E30}" sibTransId="{247BD3FB-8C74-487D-A575-49BD45EA32A2}"/>
    <dgm:cxn modelId="{5F66B7A5-FFFC-43D0-91F0-556C835EEAE3}" srcId="{EF278EEA-3017-4926-9154-C0AE5913B52C}" destId="{07B40AA1-D0A2-4207-83E2-2600413EC36C}" srcOrd="0" destOrd="0" parTransId="{DCC0B0AB-AF04-4CE8-8F7C-2E8AA387D363}" sibTransId="{124F8096-D821-45B8-AFD3-DA4729E5CFD9}"/>
    <dgm:cxn modelId="{8C1606CF-BB42-4077-A44A-D6875F04F41C}" type="presOf" srcId="{EF278EEA-3017-4926-9154-C0AE5913B52C}" destId="{007CEA34-9D61-4C89-9B4F-C7870084356C}" srcOrd="0" destOrd="0" presId="urn:microsoft.com/office/officeart/2005/8/layout/vList3"/>
    <dgm:cxn modelId="{819AFFE0-9FBE-4BCE-87B9-3DE860F0973D}" type="presOf" srcId="{D8000D3C-7715-493F-B6D8-8C7DF20818BE}" destId="{05E98BA0-D895-4636-83CD-06E8EF2298F4}" srcOrd="0" destOrd="0" presId="urn:microsoft.com/office/officeart/2005/8/layout/vList3"/>
    <dgm:cxn modelId="{D34434F0-49E8-4C38-B6AC-1E14CDB58DDB}" srcId="{EF278EEA-3017-4926-9154-C0AE5913B52C}" destId="{D8000D3C-7715-493F-B6D8-8C7DF20818BE}" srcOrd="2" destOrd="0" parTransId="{72E73BA0-7BE8-4B0A-812F-8B4ACD65B350}" sibTransId="{E8257973-12D0-40A5-B9A9-D2783E32FECF}"/>
    <dgm:cxn modelId="{D0B8E2A1-D642-48DF-94AE-1BEB3A585716}" type="presParOf" srcId="{007CEA34-9D61-4C89-9B4F-C7870084356C}" destId="{ED947BF1-322B-4353-994F-89C8C43ED687}" srcOrd="0" destOrd="0" presId="urn:microsoft.com/office/officeart/2005/8/layout/vList3"/>
    <dgm:cxn modelId="{B4A7326D-DB9D-4253-92DD-7E2A35199A26}" type="presParOf" srcId="{ED947BF1-322B-4353-994F-89C8C43ED687}" destId="{1A46A818-D90A-4DB5-B2A4-BAD15A325E12}" srcOrd="0" destOrd="0" presId="urn:microsoft.com/office/officeart/2005/8/layout/vList3"/>
    <dgm:cxn modelId="{6C2604D4-DD7D-4D5A-AB7C-5AB895E4A08C}" type="presParOf" srcId="{ED947BF1-322B-4353-994F-89C8C43ED687}" destId="{FAC4657E-B73D-4B64-A8B1-F21CFAEE3671}" srcOrd="1" destOrd="0" presId="urn:microsoft.com/office/officeart/2005/8/layout/vList3"/>
    <dgm:cxn modelId="{170BD697-185B-448D-AF55-9544F4BDF6F2}" type="presParOf" srcId="{007CEA34-9D61-4C89-9B4F-C7870084356C}" destId="{C7EC2A23-6822-40E0-9083-C382016D76D3}" srcOrd="1" destOrd="0" presId="urn:microsoft.com/office/officeart/2005/8/layout/vList3"/>
    <dgm:cxn modelId="{F1BAAC4C-CAA7-4E00-A92E-3A2248ECD738}" type="presParOf" srcId="{007CEA34-9D61-4C89-9B4F-C7870084356C}" destId="{A23062CA-1241-4653-8B60-7E52802AF7E1}" srcOrd="2" destOrd="0" presId="urn:microsoft.com/office/officeart/2005/8/layout/vList3"/>
    <dgm:cxn modelId="{5D754835-AD53-41F4-A5AA-AE43F3698AED}" type="presParOf" srcId="{A23062CA-1241-4653-8B60-7E52802AF7E1}" destId="{214FE8E3-5EC6-40E2-80C2-06B68FAE51F9}" srcOrd="0" destOrd="0" presId="urn:microsoft.com/office/officeart/2005/8/layout/vList3"/>
    <dgm:cxn modelId="{F4D611BD-63F6-49EE-8B0C-4E92574D59FC}" type="presParOf" srcId="{A23062CA-1241-4653-8B60-7E52802AF7E1}" destId="{45BA3973-C4DE-4A2C-A934-940D24217902}" srcOrd="1" destOrd="0" presId="urn:microsoft.com/office/officeart/2005/8/layout/vList3"/>
    <dgm:cxn modelId="{D86152F1-3274-4A21-B6E4-5A32AE958F19}" type="presParOf" srcId="{007CEA34-9D61-4C89-9B4F-C7870084356C}" destId="{D944EE54-A821-4A1E-AE1C-C7FB8FB71F61}" srcOrd="3" destOrd="0" presId="urn:microsoft.com/office/officeart/2005/8/layout/vList3"/>
    <dgm:cxn modelId="{7908D586-76F1-45B2-AB4D-1D6EF65CDD50}" type="presParOf" srcId="{007CEA34-9D61-4C89-9B4F-C7870084356C}" destId="{FBDA4DC6-5591-4515-B861-176A494CA1A7}" srcOrd="4" destOrd="0" presId="urn:microsoft.com/office/officeart/2005/8/layout/vList3"/>
    <dgm:cxn modelId="{D0DFF7AA-15EE-401B-AED0-678A4C9DB29D}" type="presParOf" srcId="{FBDA4DC6-5591-4515-B861-176A494CA1A7}" destId="{3BAD9D97-680B-4C17-85B1-79879AE8D021}" srcOrd="0" destOrd="0" presId="urn:microsoft.com/office/officeart/2005/8/layout/vList3"/>
    <dgm:cxn modelId="{73156299-D7FF-4721-8B1B-040308D8F94B}" type="presParOf" srcId="{FBDA4DC6-5591-4515-B861-176A494CA1A7}" destId="{05E98BA0-D895-4636-83CD-06E8EF2298F4}"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966A6-0A31-4D24-B35E-BBEAEC609B2A}">
      <dsp:nvSpPr>
        <dsp:cNvPr id="0" name=""/>
        <dsp:cNvSpPr/>
      </dsp:nvSpPr>
      <dsp:spPr>
        <a:xfrm>
          <a:off x="154439" y="457199"/>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 Classification and Product Coverage </a:t>
          </a:r>
        </a:p>
      </dsp:txBody>
      <dsp:txXfrm>
        <a:off x="175557" y="478317"/>
        <a:ext cx="2920420" cy="390360"/>
      </dsp:txXfrm>
    </dsp:sp>
    <dsp:sp modelId="{7D6B0D51-3F65-401D-BC4D-1CB89F2B6780}">
      <dsp:nvSpPr>
        <dsp:cNvPr id="0" name=""/>
        <dsp:cNvSpPr/>
      </dsp:nvSpPr>
      <dsp:spPr>
        <a:xfrm>
          <a:off x="154439" y="2115107"/>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 Related Party </a:t>
          </a:r>
        </a:p>
      </dsp:txBody>
      <dsp:txXfrm>
        <a:off x="175557" y="2136225"/>
        <a:ext cx="2920420" cy="390360"/>
      </dsp:txXfrm>
    </dsp:sp>
    <dsp:sp modelId="{058EC2EC-BEB8-4677-87AB-0467C50240DF}">
      <dsp:nvSpPr>
        <dsp:cNvPr id="0" name=""/>
        <dsp:cNvSpPr/>
      </dsp:nvSpPr>
      <dsp:spPr>
        <a:xfrm>
          <a:off x="3431018" y="457199"/>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 Exemption (Donations/informational material)</a:t>
          </a:r>
        </a:p>
      </dsp:txBody>
      <dsp:txXfrm>
        <a:off x="3452136" y="478317"/>
        <a:ext cx="2920420" cy="390360"/>
      </dsp:txXfrm>
    </dsp:sp>
    <dsp:sp modelId="{76B0DC1F-3DDB-4E14-880C-1F3328FEBCD0}">
      <dsp:nvSpPr>
        <dsp:cNvPr id="0" name=""/>
        <dsp:cNvSpPr/>
      </dsp:nvSpPr>
      <dsp:spPr>
        <a:xfrm>
          <a:off x="3431018" y="1371599"/>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 Duty Reduction (NDC, First Sale)</a:t>
          </a:r>
        </a:p>
      </dsp:txBody>
      <dsp:txXfrm>
        <a:off x="3452136" y="1392717"/>
        <a:ext cx="2920420" cy="390360"/>
      </dsp:txXfrm>
    </dsp:sp>
    <dsp:sp modelId="{37530DA7-971C-49B1-8385-112B7BEAC7F6}">
      <dsp:nvSpPr>
        <dsp:cNvPr id="0" name=""/>
        <dsp:cNvSpPr/>
      </dsp:nvSpPr>
      <dsp:spPr>
        <a:xfrm>
          <a:off x="3431018" y="2109189"/>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  Non Resident Importer</a:t>
          </a:r>
        </a:p>
      </dsp:txBody>
      <dsp:txXfrm>
        <a:off x="3452136" y="2130307"/>
        <a:ext cx="2920420" cy="390360"/>
      </dsp:txXfrm>
    </dsp:sp>
    <dsp:sp modelId="{DA8538C6-374F-43DD-8528-5DBA5B802C08}">
      <dsp:nvSpPr>
        <dsp:cNvPr id="0" name=""/>
        <dsp:cNvSpPr/>
      </dsp:nvSpPr>
      <dsp:spPr>
        <a:xfrm>
          <a:off x="154439" y="1371599"/>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 Value (Product Content) </a:t>
          </a:r>
        </a:p>
      </dsp:txBody>
      <dsp:txXfrm>
        <a:off x="175557" y="1392717"/>
        <a:ext cx="2920420" cy="390360"/>
      </dsp:txXfrm>
    </dsp:sp>
    <dsp:sp modelId="{99A5EB66-62CB-4EEC-9DE8-C1E43F8F883B}">
      <dsp:nvSpPr>
        <dsp:cNvPr id="0" name=""/>
        <dsp:cNvSpPr/>
      </dsp:nvSpPr>
      <dsp:spPr>
        <a:xfrm>
          <a:off x="154439" y="2819399"/>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Country of Origin/Production</a:t>
          </a:r>
        </a:p>
      </dsp:txBody>
      <dsp:txXfrm>
        <a:off x="175557" y="2840517"/>
        <a:ext cx="2920420" cy="390360"/>
      </dsp:txXfrm>
    </dsp:sp>
    <dsp:sp modelId="{A2F518C2-72B5-4E91-9CB3-B7E5128D737E}">
      <dsp:nvSpPr>
        <dsp:cNvPr id="0" name=""/>
        <dsp:cNvSpPr/>
      </dsp:nvSpPr>
      <dsp:spPr>
        <a:xfrm>
          <a:off x="3431018" y="2819399"/>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Time or Entry </a:t>
          </a:r>
        </a:p>
      </dsp:txBody>
      <dsp:txXfrm>
        <a:off x="3452136" y="2840517"/>
        <a:ext cx="2920420" cy="390360"/>
      </dsp:txXfrm>
    </dsp:sp>
    <dsp:sp modelId="{E1BAA019-A9DC-4D54-A101-096A402C26ED}">
      <dsp:nvSpPr>
        <dsp:cNvPr id="0" name=""/>
        <dsp:cNvSpPr/>
      </dsp:nvSpPr>
      <dsp:spPr>
        <a:xfrm>
          <a:off x="3431018" y="3581400"/>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Liability/Exposure (Regulatory and Corporate)</a:t>
          </a:r>
        </a:p>
      </dsp:txBody>
      <dsp:txXfrm>
        <a:off x="3452136" y="3602518"/>
        <a:ext cx="2920420" cy="390360"/>
      </dsp:txXfrm>
    </dsp:sp>
    <dsp:sp modelId="{B931710F-D32C-429C-809C-2B78F124D2B9}">
      <dsp:nvSpPr>
        <dsp:cNvPr id="0" name=""/>
        <dsp:cNvSpPr/>
      </dsp:nvSpPr>
      <dsp:spPr>
        <a:xfrm>
          <a:off x="154439" y="3581400"/>
          <a:ext cx="2962656" cy="4325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Chapter 98/US/USMCA</a:t>
          </a:r>
        </a:p>
      </dsp:txBody>
      <dsp:txXfrm>
        <a:off x="175557" y="3602518"/>
        <a:ext cx="2920420" cy="390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966A6-0A31-4D24-B35E-BBEAEC609B2A}">
      <dsp:nvSpPr>
        <dsp:cNvPr id="0" name=""/>
        <dsp:cNvSpPr/>
      </dsp:nvSpPr>
      <dsp:spPr>
        <a:xfrm>
          <a:off x="2015" y="2101132"/>
          <a:ext cx="2956872" cy="4064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rtl="0">
            <a:lnSpc>
              <a:spcPct val="90000"/>
            </a:lnSpc>
            <a:spcBef>
              <a:spcPct val="0"/>
            </a:spcBef>
            <a:spcAft>
              <a:spcPct val="35000"/>
            </a:spcAft>
            <a:buNone/>
          </a:pPr>
          <a:r>
            <a:rPr lang="en-US" sz="1100" kern="1200" dirty="0"/>
            <a:t>Entry Summary Line Limitation 999 lines, 99,000 records</a:t>
          </a:r>
        </a:p>
      </dsp:txBody>
      <dsp:txXfrm>
        <a:off x="21857" y="2120974"/>
        <a:ext cx="2917188" cy="366773"/>
      </dsp:txXfrm>
    </dsp:sp>
    <dsp:sp modelId="{7D6B0D51-3F65-401D-BC4D-1CB89F2B6780}">
      <dsp:nvSpPr>
        <dsp:cNvPr id="0" name=""/>
        <dsp:cNvSpPr/>
      </dsp:nvSpPr>
      <dsp:spPr>
        <a:xfrm>
          <a:off x="2017" y="1323576"/>
          <a:ext cx="2959762" cy="4424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Duplicating Steel License for split Derivative lines/Lacey</a:t>
          </a:r>
        </a:p>
      </dsp:txBody>
      <dsp:txXfrm>
        <a:off x="23616" y="1345175"/>
        <a:ext cx="2916564" cy="399255"/>
      </dsp:txXfrm>
    </dsp:sp>
    <dsp:sp modelId="{058EC2EC-BEB8-4677-87AB-0467C50240DF}">
      <dsp:nvSpPr>
        <dsp:cNvPr id="0" name=""/>
        <dsp:cNvSpPr/>
      </dsp:nvSpPr>
      <dsp:spPr>
        <a:xfrm>
          <a:off x="3126230" y="434518"/>
          <a:ext cx="2962656" cy="2795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Value – NDC, First Sale </a:t>
          </a:r>
        </a:p>
      </dsp:txBody>
      <dsp:txXfrm>
        <a:off x="3139877" y="448165"/>
        <a:ext cx="2935362" cy="252263"/>
      </dsp:txXfrm>
    </dsp:sp>
    <dsp:sp modelId="{76B0DC1F-3DDB-4E14-880C-1F3328FEBCD0}">
      <dsp:nvSpPr>
        <dsp:cNvPr id="0" name=""/>
        <dsp:cNvSpPr/>
      </dsp:nvSpPr>
      <dsp:spPr>
        <a:xfrm>
          <a:off x="3126230" y="859871"/>
          <a:ext cx="2962656" cy="2795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Bond Sufficiency</a:t>
          </a:r>
        </a:p>
      </dsp:txBody>
      <dsp:txXfrm>
        <a:off x="3139877" y="873518"/>
        <a:ext cx="2935362" cy="252263"/>
      </dsp:txXfrm>
    </dsp:sp>
    <dsp:sp modelId="{37530DA7-971C-49B1-8385-112B7BEAC7F6}">
      <dsp:nvSpPr>
        <dsp:cNvPr id="0" name=""/>
        <dsp:cNvSpPr/>
      </dsp:nvSpPr>
      <dsp:spPr>
        <a:xfrm>
          <a:off x="3126230" y="1373966"/>
          <a:ext cx="2962656" cy="2795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rtl="0">
            <a:lnSpc>
              <a:spcPct val="90000"/>
            </a:lnSpc>
            <a:spcBef>
              <a:spcPct val="0"/>
            </a:spcBef>
            <a:spcAft>
              <a:spcPct val="35000"/>
            </a:spcAft>
            <a:buNone/>
          </a:pPr>
          <a:r>
            <a:rPr lang="en-US" sz="1100" kern="1200" dirty="0"/>
            <a:t>  Date of Entry /Export/Arrival/In-Bond</a:t>
          </a:r>
        </a:p>
      </dsp:txBody>
      <dsp:txXfrm>
        <a:off x="3139877" y="1387613"/>
        <a:ext cx="2935362" cy="252263"/>
      </dsp:txXfrm>
    </dsp:sp>
    <dsp:sp modelId="{DA8538C6-374F-43DD-8528-5DBA5B802C08}">
      <dsp:nvSpPr>
        <dsp:cNvPr id="0" name=""/>
        <dsp:cNvSpPr/>
      </dsp:nvSpPr>
      <dsp:spPr>
        <a:xfrm>
          <a:off x="3126224" y="1894114"/>
          <a:ext cx="2959762" cy="7351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Tariff Grouping for each Entry Summary Line contains Tariff/Value/Quantity Detail  max reported up to 8 times per Line </a:t>
          </a:r>
        </a:p>
      </dsp:txBody>
      <dsp:txXfrm>
        <a:off x="3162111" y="1930001"/>
        <a:ext cx="2887988" cy="663373"/>
      </dsp:txXfrm>
    </dsp:sp>
    <dsp:sp modelId="{C3744A9D-9489-467C-9D97-DF4A62307927}">
      <dsp:nvSpPr>
        <dsp:cNvPr id="0" name=""/>
        <dsp:cNvSpPr/>
      </dsp:nvSpPr>
      <dsp:spPr>
        <a:xfrm>
          <a:off x="2020" y="414370"/>
          <a:ext cx="2962656" cy="2795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Responsible Supervision and Control </a:t>
          </a:r>
        </a:p>
      </dsp:txBody>
      <dsp:txXfrm>
        <a:off x="15667" y="428017"/>
        <a:ext cx="2935362" cy="252263"/>
      </dsp:txXfrm>
    </dsp:sp>
    <dsp:sp modelId="{1139E0F8-EA89-4764-8C35-298FE6A84F61}">
      <dsp:nvSpPr>
        <dsp:cNvPr id="0" name=""/>
        <dsp:cNvSpPr/>
      </dsp:nvSpPr>
      <dsp:spPr>
        <a:xfrm>
          <a:off x="2020" y="887698"/>
          <a:ext cx="2962656" cy="2795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Lack of Clarity </a:t>
          </a:r>
        </a:p>
      </dsp:txBody>
      <dsp:txXfrm>
        <a:off x="15667" y="901345"/>
        <a:ext cx="2935362" cy="252263"/>
      </dsp:txXfrm>
    </dsp:sp>
    <dsp:sp modelId="{C04E1D1D-B266-41C2-A6F1-749E4885DFDB}">
      <dsp:nvSpPr>
        <dsp:cNvPr id="0" name=""/>
        <dsp:cNvSpPr/>
      </dsp:nvSpPr>
      <dsp:spPr>
        <a:xfrm>
          <a:off x="0" y="2954527"/>
          <a:ext cx="2962656" cy="2795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dirty="0"/>
            <a:t>Sets (XVV</a:t>
          </a:r>
          <a:r>
            <a:rPr lang="en-US" sz="1100" kern="1200" dirty="0"/>
            <a:t>) </a:t>
          </a:r>
        </a:p>
      </dsp:txBody>
      <dsp:txXfrm>
        <a:off x="13647" y="2968174"/>
        <a:ext cx="2935362" cy="252263"/>
      </dsp:txXfrm>
    </dsp:sp>
    <dsp:sp modelId="{2CD5893C-CDAE-431E-8ACC-1A6E25D9D0CF}">
      <dsp:nvSpPr>
        <dsp:cNvPr id="0" name=""/>
        <dsp:cNvSpPr/>
      </dsp:nvSpPr>
      <dsp:spPr>
        <a:xfrm>
          <a:off x="3126230" y="2932479"/>
          <a:ext cx="2962656" cy="2795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dirty="0"/>
            <a:t>Census on Derivative </a:t>
          </a:r>
        </a:p>
      </dsp:txBody>
      <dsp:txXfrm>
        <a:off x="3139877" y="2946126"/>
        <a:ext cx="2935362" cy="252263"/>
      </dsp:txXfrm>
    </dsp:sp>
    <dsp:sp modelId="{E7C29BCC-FA5B-40A0-8738-86E380AD8FE0}">
      <dsp:nvSpPr>
        <dsp:cNvPr id="0" name=""/>
        <dsp:cNvSpPr/>
      </dsp:nvSpPr>
      <dsp:spPr>
        <a:xfrm>
          <a:off x="1363034" y="3479224"/>
          <a:ext cx="4050642" cy="4005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en-US" sz="1100" kern="1200"/>
            <a:t>Rejects &amp; PMS if additional duties are due?</a:t>
          </a:r>
          <a:endParaRPr lang="en-US" sz="1100" kern="1200" dirty="0"/>
        </a:p>
      </dsp:txBody>
      <dsp:txXfrm>
        <a:off x="1382585" y="3498775"/>
        <a:ext cx="4011540" cy="361398"/>
      </dsp:txXfrm>
    </dsp:sp>
    <dsp:sp modelId="{7971A9A3-BA02-4D89-8E88-5EF8A9ADA08E}">
      <dsp:nvSpPr>
        <dsp:cNvPr id="0" name=""/>
        <dsp:cNvSpPr/>
      </dsp:nvSpPr>
      <dsp:spPr>
        <a:xfrm>
          <a:off x="1363034" y="3939806"/>
          <a:ext cx="4050642" cy="427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en-US" sz="1100" kern="1200"/>
            <a:t>Removing from PMS to correct and refile, LD?</a:t>
          </a:r>
          <a:endParaRPr lang="en-US" sz="1100" kern="1200" dirty="0"/>
        </a:p>
      </dsp:txBody>
      <dsp:txXfrm>
        <a:off x="1383913" y="3960685"/>
        <a:ext cx="4008884" cy="385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5B3ABC-DFBC-4E3A-965D-126EC05786F1}">
      <dsp:nvSpPr>
        <dsp:cNvPr id="0" name=""/>
        <dsp:cNvSpPr/>
      </dsp:nvSpPr>
      <dsp:spPr>
        <a:xfrm>
          <a:off x="4018" y="1594"/>
          <a:ext cx="2962656" cy="5915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1. Chapter 98 (if applicable)	</a:t>
          </a:r>
        </a:p>
      </dsp:txBody>
      <dsp:txXfrm>
        <a:off x="32897" y="30473"/>
        <a:ext cx="2904898" cy="533833"/>
      </dsp:txXfrm>
    </dsp:sp>
    <dsp:sp modelId="{869C1BC5-87D9-4CB7-B4C9-7ADAECDB6B6E}">
      <dsp:nvSpPr>
        <dsp:cNvPr id="0" name=""/>
        <dsp:cNvSpPr/>
      </dsp:nvSpPr>
      <dsp:spPr>
        <a:xfrm>
          <a:off x="4018" y="622765"/>
          <a:ext cx="2962656" cy="5915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2. Chapter 99 number(s) for additional duties 	</a:t>
          </a:r>
        </a:p>
      </dsp:txBody>
      <dsp:txXfrm>
        <a:off x="32897" y="651644"/>
        <a:ext cx="2904898" cy="533833"/>
      </dsp:txXfrm>
    </dsp:sp>
    <dsp:sp modelId="{6CBFC2DA-0163-4C1F-AD17-957A5DED93DF}">
      <dsp:nvSpPr>
        <dsp:cNvPr id="0" name=""/>
        <dsp:cNvSpPr/>
      </dsp:nvSpPr>
      <dsp:spPr>
        <a:xfrm rot="5400000">
          <a:off x="4867222" y="-513873"/>
          <a:ext cx="1462954" cy="526180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rtl="0">
            <a:lnSpc>
              <a:spcPct val="90000"/>
            </a:lnSpc>
            <a:spcBef>
              <a:spcPct val="0"/>
            </a:spcBef>
            <a:spcAft>
              <a:spcPct val="15000"/>
            </a:spcAft>
            <a:buChar char="•"/>
          </a:pPr>
          <a:r>
            <a:rPr lang="en-US" sz="1200" kern="1200" dirty="0"/>
            <a:t>First report the Chapter 99 HTS for Section 301, 	</a:t>
          </a:r>
        </a:p>
        <a:p>
          <a:pPr marL="114300" lvl="1" indent="-114300" algn="l" defTabSz="533400" rtl="0">
            <a:lnSpc>
              <a:spcPct val="90000"/>
            </a:lnSpc>
            <a:spcBef>
              <a:spcPct val="0"/>
            </a:spcBef>
            <a:spcAft>
              <a:spcPct val="15000"/>
            </a:spcAft>
            <a:buChar char="•"/>
          </a:pPr>
          <a:r>
            <a:rPr lang="en-US" sz="1200" kern="1200" dirty="0"/>
            <a:t>Followed by the Chapter 99 HTS for IEEPA Fentanyl, </a:t>
          </a:r>
        </a:p>
        <a:p>
          <a:pPr marL="114300" lvl="1" indent="-114300" algn="l" defTabSz="533400">
            <a:lnSpc>
              <a:spcPct val="90000"/>
            </a:lnSpc>
            <a:spcBef>
              <a:spcPct val="0"/>
            </a:spcBef>
            <a:spcAft>
              <a:spcPct val="15000"/>
            </a:spcAft>
            <a:buChar char="•"/>
          </a:pPr>
          <a:r>
            <a:rPr lang="en-US" sz="1200" kern="1200" dirty="0"/>
            <a:t>Followed by the Chapter 99 for IEEPA Reciprocal, </a:t>
          </a:r>
        </a:p>
        <a:p>
          <a:pPr marL="114300" lvl="1" indent="-114300" algn="l" defTabSz="533400" rtl="0">
            <a:lnSpc>
              <a:spcPct val="90000"/>
            </a:lnSpc>
            <a:spcBef>
              <a:spcPct val="0"/>
            </a:spcBef>
            <a:spcAft>
              <a:spcPct val="15000"/>
            </a:spcAft>
            <a:buChar char="•"/>
          </a:pPr>
          <a:r>
            <a:rPr lang="en-US" sz="1200" kern="1200" dirty="0"/>
            <a:t>Followed by the Chapter 99 HTS for Section 232 or 201 duties (if applicable)	</a:t>
          </a:r>
        </a:p>
        <a:p>
          <a:pPr marL="114300" lvl="1" indent="-114300" algn="l" defTabSz="533400" rtl="0">
            <a:lnSpc>
              <a:spcPct val="90000"/>
            </a:lnSpc>
            <a:spcBef>
              <a:spcPct val="0"/>
            </a:spcBef>
            <a:spcAft>
              <a:spcPct val="15000"/>
            </a:spcAft>
            <a:buChar char="•"/>
          </a:pPr>
          <a:r>
            <a:rPr lang="en-US" sz="1200" kern="1200" dirty="0"/>
            <a:t>Followed by the Chapter 99 HTS for Section 201 or 232 quota (if applicable) 	</a:t>
          </a:r>
        </a:p>
      </dsp:txBody>
      <dsp:txXfrm rot="-5400000">
        <a:off x="2967799" y="1456966"/>
        <a:ext cx="5190384" cy="1320122"/>
      </dsp:txXfrm>
    </dsp:sp>
    <dsp:sp modelId="{51B9306C-CCAE-4462-BC02-2299B02EEF2F}">
      <dsp:nvSpPr>
        <dsp:cNvPr id="0" name=""/>
        <dsp:cNvSpPr/>
      </dsp:nvSpPr>
      <dsp:spPr>
        <a:xfrm>
          <a:off x="4018" y="1679618"/>
          <a:ext cx="2959762" cy="5915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3. For Trade Remedies	</a:t>
          </a:r>
        </a:p>
      </dsp:txBody>
      <dsp:txXfrm>
        <a:off x="32897" y="1708497"/>
        <a:ext cx="2902004" cy="533833"/>
      </dsp:txXfrm>
    </dsp:sp>
    <dsp:sp modelId="{4449F4DA-3CE1-42F7-B4E0-8312B97C751E}">
      <dsp:nvSpPr>
        <dsp:cNvPr id="0" name=""/>
        <dsp:cNvSpPr/>
      </dsp:nvSpPr>
      <dsp:spPr>
        <a:xfrm>
          <a:off x="4018" y="2736471"/>
          <a:ext cx="2962656" cy="5915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4. Chapter 99 number(s) for REPLACEMENT duty or other use (i.e., 	MTB or other provisions)	</a:t>
          </a:r>
        </a:p>
      </dsp:txBody>
      <dsp:txXfrm>
        <a:off x="32897" y="2765350"/>
        <a:ext cx="2904898" cy="533833"/>
      </dsp:txXfrm>
    </dsp:sp>
    <dsp:sp modelId="{A8E1E13B-6D02-4BCF-A747-44097B439D7A}">
      <dsp:nvSpPr>
        <dsp:cNvPr id="0" name=""/>
        <dsp:cNvSpPr/>
      </dsp:nvSpPr>
      <dsp:spPr>
        <a:xfrm>
          <a:off x="4018" y="3357642"/>
          <a:ext cx="2962656" cy="5915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5. Chapter 99 number for other quota (not covered by #3) (if applicable)	</a:t>
          </a:r>
        </a:p>
      </dsp:txBody>
      <dsp:txXfrm>
        <a:off x="32897" y="3386521"/>
        <a:ext cx="2904898" cy="533833"/>
      </dsp:txXfrm>
    </dsp:sp>
    <dsp:sp modelId="{00D7AAA4-8A19-4B54-BFA1-C791C5313E68}">
      <dsp:nvSpPr>
        <dsp:cNvPr id="0" name=""/>
        <dsp:cNvSpPr/>
      </dsp:nvSpPr>
      <dsp:spPr>
        <a:xfrm>
          <a:off x="4018" y="3978813"/>
          <a:ext cx="2962656" cy="5915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6. Chapter 1 to 97 Commodity Tariff	</a:t>
          </a:r>
        </a:p>
      </dsp:txBody>
      <dsp:txXfrm>
        <a:off x="32897" y="4007692"/>
        <a:ext cx="2904898" cy="5338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47922D-31E7-4EEC-A939-8CD7B3B27BC0}">
      <dsp:nvSpPr>
        <dsp:cNvPr id="0" name=""/>
        <dsp:cNvSpPr/>
      </dsp:nvSpPr>
      <dsp:spPr>
        <a:xfrm>
          <a:off x="916483" y="1984"/>
          <a:ext cx="2030015" cy="1218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 Potash that is a product of Canada</a:t>
          </a:r>
        </a:p>
        <a:p>
          <a:pPr marL="0" lvl="0" indent="0" algn="ctr" defTabSz="755650">
            <a:lnSpc>
              <a:spcPct val="90000"/>
            </a:lnSpc>
            <a:spcBef>
              <a:spcPct val="0"/>
            </a:spcBef>
            <a:spcAft>
              <a:spcPct val="35000"/>
            </a:spcAft>
            <a:buNone/>
          </a:pPr>
          <a:r>
            <a:rPr lang="en-US" sz="1700" kern="1200" dirty="0"/>
            <a:t>additional 10% if not USMCA   </a:t>
          </a:r>
        </a:p>
      </dsp:txBody>
      <dsp:txXfrm>
        <a:off x="916483" y="1984"/>
        <a:ext cx="2030015" cy="1218009"/>
      </dsp:txXfrm>
    </dsp:sp>
    <dsp:sp modelId="{F4EACF28-CFF0-4C9E-92E7-4D733390BFB1}">
      <dsp:nvSpPr>
        <dsp:cNvPr id="0" name=""/>
        <dsp:cNvSpPr/>
      </dsp:nvSpPr>
      <dsp:spPr>
        <a:xfrm>
          <a:off x="3149500" y="1984"/>
          <a:ext cx="2030015" cy="1218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Informational Material</a:t>
          </a:r>
        </a:p>
        <a:p>
          <a:pPr marL="0" lvl="0" indent="0" algn="ctr" defTabSz="755650">
            <a:lnSpc>
              <a:spcPct val="90000"/>
            </a:lnSpc>
            <a:spcBef>
              <a:spcPct val="0"/>
            </a:spcBef>
            <a:spcAft>
              <a:spcPct val="35000"/>
            </a:spcAft>
            <a:buNone/>
          </a:pPr>
          <a:r>
            <a:rPr lang="en-US" sz="1700" kern="1200" dirty="0"/>
            <a:t>Exempt</a:t>
          </a:r>
        </a:p>
      </dsp:txBody>
      <dsp:txXfrm>
        <a:off x="3149500" y="1984"/>
        <a:ext cx="2030015" cy="1218009"/>
      </dsp:txXfrm>
    </dsp:sp>
    <dsp:sp modelId="{847EA960-8C91-4C8C-B30E-DA980CF3C2B7}">
      <dsp:nvSpPr>
        <dsp:cNvPr id="0" name=""/>
        <dsp:cNvSpPr/>
      </dsp:nvSpPr>
      <dsp:spPr>
        <a:xfrm>
          <a:off x="916483" y="1422995"/>
          <a:ext cx="2030015" cy="1218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Energy and Energy Products a product of Canada additional 10% if not USMCA</a:t>
          </a:r>
        </a:p>
      </dsp:txBody>
      <dsp:txXfrm>
        <a:off x="916483" y="1422995"/>
        <a:ext cx="2030015" cy="1218009"/>
      </dsp:txXfrm>
    </dsp:sp>
    <dsp:sp modelId="{CACC2907-C531-4DE3-BD7A-643C173BAEA2}">
      <dsp:nvSpPr>
        <dsp:cNvPr id="0" name=""/>
        <dsp:cNvSpPr/>
      </dsp:nvSpPr>
      <dsp:spPr>
        <a:xfrm>
          <a:off x="3149500" y="1422995"/>
          <a:ext cx="2030015" cy="1218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Donations</a:t>
          </a:r>
        </a:p>
        <a:p>
          <a:pPr marL="0" lvl="0" indent="0" algn="ctr" defTabSz="755650">
            <a:lnSpc>
              <a:spcPct val="90000"/>
            </a:lnSpc>
            <a:spcBef>
              <a:spcPct val="0"/>
            </a:spcBef>
            <a:spcAft>
              <a:spcPct val="35000"/>
            </a:spcAft>
            <a:buNone/>
          </a:pPr>
          <a:r>
            <a:rPr lang="en-US" sz="1700" kern="1200" dirty="0"/>
            <a:t>Exempt</a:t>
          </a:r>
        </a:p>
        <a:p>
          <a:pPr marL="0" lvl="0" indent="0" algn="ctr" defTabSz="755650">
            <a:lnSpc>
              <a:spcPct val="90000"/>
            </a:lnSpc>
            <a:spcBef>
              <a:spcPct val="0"/>
            </a:spcBef>
            <a:spcAft>
              <a:spcPct val="35000"/>
            </a:spcAft>
            <a:buNone/>
          </a:pPr>
          <a:endParaRPr lang="en-US" sz="1700" kern="1200" dirty="0"/>
        </a:p>
      </dsp:txBody>
      <dsp:txXfrm>
        <a:off x="3149500" y="1422995"/>
        <a:ext cx="2030015" cy="1218009"/>
      </dsp:txXfrm>
    </dsp:sp>
    <dsp:sp modelId="{622616F4-73C1-40F3-99F3-3C13263022E3}">
      <dsp:nvSpPr>
        <dsp:cNvPr id="0" name=""/>
        <dsp:cNvSpPr/>
      </dsp:nvSpPr>
      <dsp:spPr>
        <a:xfrm>
          <a:off x="2032992" y="2844006"/>
          <a:ext cx="2030015" cy="1218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USMCA</a:t>
          </a:r>
        </a:p>
        <a:p>
          <a:pPr marL="0" lvl="0" indent="0" algn="ctr" defTabSz="755650">
            <a:lnSpc>
              <a:spcPct val="90000"/>
            </a:lnSpc>
            <a:spcBef>
              <a:spcPct val="0"/>
            </a:spcBef>
            <a:spcAft>
              <a:spcPct val="35000"/>
            </a:spcAft>
            <a:buNone/>
          </a:pPr>
          <a:r>
            <a:rPr lang="en-US" sz="1700" kern="1200" dirty="0"/>
            <a:t>Exempt</a:t>
          </a:r>
        </a:p>
      </dsp:txBody>
      <dsp:txXfrm>
        <a:off x="2032992" y="2844006"/>
        <a:ext cx="2030015" cy="12180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DC853F-D8A9-4DA4-8467-D7C4414597F4}">
      <dsp:nvSpPr>
        <dsp:cNvPr id="0" name=""/>
        <dsp:cNvSpPr/>
      </dsp:nvSpPr>
      <dsp:spPr>
        <a:xfrm>
          <a:off x="685798" y="2074"/>
          <a:ext cx="2379780" cy="13692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rtl="0">
            <a:lnSpc>
              <a:spcPct val="90000"/>
            </a:lnSpc>
            <a:spcBef>
              <a:spcPct val="0"/>
            </a:spcBef>
            <a:spcAft>
              <a:spcPct val="35000"/>
            </a:spcAft>
            <a:buNone/>
          </a:pPr>
          <a:r>
            <a:rPr lang="en-US" sz="1900" kern="1200" dirty="0"/>
            <a:t>Pay 25% duty on full value Derivatives in chapter 72,73,76</a:t>
          </a:r>
        </a:p>
      </dsp:txBody>
      <dsp:txXfrm>
        <a:off x="752639" y="68915"/>
        <a:ext cx="2246098" cy="1235555"/>
      </dsp:txXfrm>
    </dsp:sp>
    <dsp:sp modelId="{89C6C751-CF53-40E8-BBEB-A89989FBA0B9}">
      <dsp:nvSpPr>
        <dsp:cNvPr id="0" name=""/>
        <dsp:cNvSpPr/>
      </dsp:nvSpPr>
      <dsp:spPr>
        <a:xfrm>
          <a:off x="685798" y="1439774"/>
          <a:ext cx="2438403" cy="13692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rtl="0">
            <a:lnSpc>
              <a:spcPct val="90000"/>
            </a:lnSpc>
            <a:spcBef>
              <a:spcPct val="0"/>
            </a:spcBef>
            <a:spcAft>
              <a:spcPct val="35000"/>
            </a:spcAft>
            <a:buNone/>
          </a:pPr>
          <a:r>
            <a:rPr lang="en-US" sz="1800" kern="1200" dirty="0"/>
            <a:t>Russia – Aluminum smelt and cast unknown? </a:t>
          </a:r>
        </a:p>
      </dsp:txBody>
      <dsp:txXfrm>
        <a:off x="752639" y="1506615"/>
        <a:ext cx="2304721" cy="1235555"/>
      </dsp:txXfrm>
    </dsp:sp>
    <dsp:sp modelId="{50B2DA32-E45B-45AF-8B2F-AD7579743E10}">
      <dsp:nvSpPr>
        <dsp:cNvPr id="0" name=""/>
        <dsp:cNvSpPr/>
      </dsp:nvSpPr>
      <dsp:spPr>
        <a:xfrm>
          <a:off x="685798" y="2877473"/>
          <a:ext cx="2438403" cy="13692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rtl="0">
            <a:lnSpc>
              <a:spcPct val="90000"/>
            </a:lnSpc>
            <a:spcBef>
              <a:spcPct val="0"/>
            </a:spcBef>
            <a:spcAft>
              <a:spcPct val="35000"/>
            </a:spcAft>
            <a:buNone/>
          </a:pPr>
          <a:r>
            <a:rPr lang="en-US" sz="1800" kern="1200" dirty="0"/>
            <a:t>US Origin / 9802</a:t>
          </a:r>
        </a:p>
      </dsp:txBody>
      <dsp:txXfrm>
        <a:off x="752639" y="2944314"/>
        <a:ext cx="2304721" cy="12355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02FEF-1A77-4C08-A320-52C9E67C8D3A}">
      <dsp:nvSpPr>
        <dsp:cNvPr id="0" name=""/>
        <dsp:cNvSpPr/>
      </dsp:nvSpPr>
      <dsp:spPr>
        <a:xfrm>
          <a:off x="76196" y="2122"/>
          <a:ext cx="4181848" cy="928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If derivative </a:t>
          </a:r>
          <a:r>
            <a:rPr lang="en-US" sz="1200" b="1" kern="1200" dirty="0"/>
            <a:t>content is less than the entered value</a:t>
          </a:r>
          <a:r>
            <a:rPr lang="en-US" sz="1200" kern="1200" dirty="0"/>
            <a:t> of the imported article, the good must be reported on two Entry lines</a:t>
          </a:r>
        </a:p>
      </dsp:txBody>
      <dsp:txXfrm>
        <a:off x="121506" y="47432"/>
        <a:ext cx="4091228" cy="837556"/>
      </dsp:txXfrm>
    </dsp:sp>
    <dsp:sp modelId="{4BDFCDDF-EF24-4C5B-B8D4-2E360D1D8442}">
      <dsp:nvSpPr>
        <dsp:cNvPr id="0" name=""/>
        <dsp:cNvSpPr/>
      </dsp:nvSpPr>
      <dsp:spPr>
        <a:xfrm>
          <a:off x="76196" y="976708"/>
          <a:ext cx="4181848" cy="928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If the value of the derivative content is the </a:t>
          </a:r>
          <a:r>
            <a:rPr lang="en-US" sz="1200" b="1" kern="1200" dirty="0"/>
            <a:t>same</a:t>
          </a:r>
          <a:r>
            <a:rPr lang="en-US" sz="1200" kern="1200" dirty="0"/>
            <a:t> as the entered value or is </a:t>
          </a:r>
          <a:r>
            <a:rPr lang="en-US" sz="1200" b="1" kern="1200" dirty="0"/>
            <a:t>unknown </a:t>
          </a:r>
          <a:r>
            <a:rPr lang="en-US" sz="1200" kern="1200" dirty="0"/>
            <a:t>report on one entry line and pay 25% on full value </a:t>
          </a:r>
        </a:p>
      </dsp:txBody>
      <dsp:txXfrm>
        <a:off x="121506" y="1022018"/>
        <a:ext cx="4091228" cy="837556"/>
      </dsp:txXfrm>
    </dsp:sp>
    <dsp:sp modelId="{E9561C38-73C1-449A-920E-6F8DD2CFD8B8}">
      <dsp:nvSpPr>
        <dsp:cNvPr id="0" name=""/>
        <dsp:cNvSpPr/>
      </dsp:nvSpPr>
      <dsp:spPr>
        <a:xfrm rot="5400000">
          <a:off x="5843608" y="476856"/>
          <a:ext cx="742541" cy="387705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rtl="0">
            <a:lnSpc>
              <a:spcPct val="90000"/>
            </a:lnSpc>
            <a:spcBef>
              <a:spcPct val="0"/>
            </a:spcBef>
            <a:spcAft>
              <a:spcPct val="15000"/>
            </a:spcAft>
            <a:buChar char="•"/>
          </a:pPr>
          <a:r>
            <a:rPr lang="en-US" sz="1000" kern="1200" dirty="0"/>
            <a:t>Currently 8708.10.3050 (OTHER BUMPER:VEHICLE 8701-8705) and 9403.20.00 (Furniture (o/than seats) of metal </a:t>
          </a:r>
        </a:p>
        <a:p>
          <a:pPr marL="57150" lvl="1" indent="-57150" algn="l" defTabSz="444500" rtl="0">
            <a:lnSpc>
              <a:spcPct val="90000"/>
            </a:lnSpc>
            <a:spcBef>
              <a:spcPct val="0"/>
            </a:spcBef>
            <a:spcAft>
              <a:spcPct val="15000"/>
            </a:spcAft>
            <a:buChar char="•"/>
          </a:pPr>
          <a:r>
            <a:rPr lang="en-US" sz="1000" kern="1200" dirty="0"/>
            <a:t>Must Report Both Melt/Cast and Smelt/Pour declarations</a:t>
          </a:r>
        </a:p>
        <a:p>
          <a:pPr marL="57150" lvl="1" indent="-57150" algn="l" defTabSz="444500" rtl="0">
            <a:lnSpc>
              <a:spcPct val="90000"/>
            </a:lnSpc>
            <a:spcBef>
              <a:spcPct val="0"/>
            </a:spcBef>
            <a:spcAft>
              <a:spcPct val="15000"/>
            </a:spcAft>
            <a:buChar char="•"/>
          </a:pPr>
          <a:r>
            <a:rPr lang="en-US" sz="1000" kern="1200" dirty="0"/>
            <a:t>Either or both derivative HTS 9903.81.89/9903.85.08</a:t>
          </a:r>
        </a:p>
      </dsp:txBody>
      <dsp:txXfrm rot="-5400000">
        <a:off x="4276354" y="2080358"/>
        <a:ext cx="3840802" cy="670045"/>
      </dsp:txXfrm>
    </dsp:sp>
    <dsp:sp modelId="{1962FA87-8C5A-4F72-AA0A-C842E25CDB2D}">
      <dsp:nvSpPr>
        <dsp:cNvPr id="0" name=""/>
        <dsp:cNvSpPr/>
      </dsp:nvSpPr>
      <dsp:spPr>
        <a:xfrm>
          <a:off x="76196" y="1951293"/>
          <a:ext cx="4200157" cy="928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Both Aluminum and Steel flagged HTS </a:t>
          </a:r>
        </a:p>
      </dsp:txBody>
      <dsp:txXfrm>
        <a:off x="121506" y="1996603"/>
        <a:ext cx="4109537" cy="837556"/>
      </dsp:txXfrm>
    </dsp:sp>
    <dsp:sp modelId="{B3ACBBB1-6050-4E36-A0AA-BCFB655EC9C4}">
      <dsp:nvSpPr>
        <dsp:cNvPr id="0" name=""/>
        <dsp:cNvSpPr/>
      </dsp:nvSpPr>
      <dsp:spPr>
        <a:xfrm>
          <a:off x="76196" y="2925878"/>
          <a:ext cx="4181848" cy="928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en-US" sz="1200" kern="1200" dirty="0"/>
            <a:t>No Derivative Content– Products that do not contain steel or aluminum content – do not report 99# and Melt/Cast and Smelt/Pour declarations same as the origin  of the product </a:t>
          </a:r>
        </a:p>
      </dsp:txBody>
      <dsp:txXfrm>
        <a:off x="121506" y="2971188"/>
        <a:ext cx="4091228" cy="837556"/>
      </dsp:txXfrm>
    </dsp:sp>
    <dsp:sp modelId="{CEF83FB4-752D-4614-96CF-EF81E3767A02}">
      <dsp:nvSpPr>
        <dsp:cNvPr id="0" name=""/>
        <dsp:cNvSpPr/>
      </dsp:nvSpPr>
      <dsp:spPr>
        <a:xfrm>
          <a:off x="76196" y="3900463"/>
          <a:ext cx="4200157" cy="928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rtl="0">
            <a:lnSpc>
              <a:spcPct val="90000"/>
            </a:lnSpc>
            <a:spcBef>
              <a:spcPct val="0"/>
            </a:spcBef>
            <a:spcAft>
              <a:spcPct val="35000"/>
            </a:spcAft>
            <a:buNone/>
          </a:pPr>
          <a:r>
            <a:rPr lang="en-US" sz="1100" kern="1200" dirty="0"/>
            <a:t>9903.81.92: Derivative steel or iron products listed in subdivision (m) or (n) (</a:t>
          </a:r>
          <a:r>
            <a:rPr lang="en-US" sz="1100" b="1" kern="1200" dirty="0"/>
            <a:t>new</a:t>
          </a:r>
          <a:r>
            <a:rPr lang="en-US" sz="1100" kern="1200" dirty="0"/>
            <a:t> derivative steel articles) where the derivative iron or steel product was processed in another country from steel articles that were melted and poured in the United States. </a:t>
          </a:r>
        </a:p>
      </dsp:txBody>
      <dsp:txXfrm>
        <a:off x="121506" y="3945773"/>
        <a:ext cx="4109537" cy="83755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4657E-B73D-4B64-A8B1-F21CFAEE3671}">
      <dsp:nvSpPr>
        <dsp:cNvPr id="0" name=""/>
        <dsp:cNvSpPr/>
      </dsp:nvSpPr>
      <dsp:spPr>
        <a:xfrm rot="10800000">
          <a:off x="1520370" y="1043"/>
          <a:ext cx="4915281" cy="1129245"/>
        </a:xfrm>
        <a:prstGeom prst="homePlate">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966" tIns="60960" rIns="113792" bIns="60960" numCol="1" spcCol="1270" anchor="ctr" anchorCtr="0">
          <a:noAutofit/>
        </a:bodyPr>
        <a:lstStyle/>
        <a:p>
          <a:pPr marL="0" lvl="0" indent="0" algn="ctr" defTabSz="711200">
            <a:lnSpc>
              <a:spcPct val="90000"/>
            </a:lnSpc>
            <a:spcBef>
              <a:spcPct val="0"/>
            </a:spcBef>
            <a:spcAft>
              <a:spcPct val="35000"/>
            </a:spcAft>
            <a:buNone/>
          </a:pPr>
          <a:r>
            <a:rPr lang="en-US" sz="1600" u="sng" kern="1200" dirty="0">
              <a:solidFill>
                <a:schemeClr val="bg1"/>
              </a:solidFill>
              <a:hlinkClick xmlns:r="http://schemas.openxmlformats.org/officeDocument/2006/relationships" r:id="rId1"/>
            </a:rPr>
            <a:t>CSMS # 64335789 - GUIDANCE – Update on Additional Duties on Imports from Mexico - USMCA Qualifying Products and Potash</a:t>
          </a:r>
          <a:endParaRPr lang="en-US" sz="1600" kern="1200" dirty="0">
            <a:solidFill>
              <a:schemeClr val="bg1"/>
            </a:solidFill>
          </a:endParaRPr>
        </a:p>
      </dsp:txBody>
      <dsp:txXfrm rot="10800000">
        <a:off x="1802681" y="1043"/>
        <a:ext cx="4632970" cy="1129245"/>
      </dsp:txXfrm>
    </dsp:sp>
    <dsp:sp modelId="{1A46A818-D90A-4DB5-B2A4-BAD15A325E12}">
      <dsp:nvSpPr>
        <dsp:cNvPr id="0" name=""/>
        <dsp:cNvSpPr/>
      </dsp:nvSpPr>
      <dsp:spPr>
        <a:xfrm>
          <a:off x="955748" y="1043"/>
          <a:ext cx="1129245" cy="1129245"/>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BA3973-C4DE-4A2C-A934-940D24217902}">
      <dsp:nvSpPr>
        <dsp:cNvPr id="0" name=""/>
        <dsp:cNvSpPr/>
      </dsp:nvSpPr>
      <dsp:spPr>
        <a:xfrm rot="10800000">
          <a:off x="1520370" y="1467377"/>
          <a:ext cx="4915281" cy="1129245"/>
        </a:xfrm>
        <a:prstGeom prst="homePlat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966" tIns="60960" rIns="113792" bIns="60960" numCol="1" spcCol="1270" anchor="ctr" anchorCtr="0">
          <a:noAutofit/>
        </a:bodyPr>
        <a:lstStyle/>
        <a:p>
          <a:pPr marL="0" lvl="0" indent="0" algn="ctr" defTabSz="711200">
            <a:lnSpc>
              <a:spcPct val="90000"/>
            </a:lnSpc>
            <a:spcBef>
              <a:spcPct val="0"/>
            </a:spcBef>
            <a:spcAft>
              <a:spcPct val="35000"/>
            </a:spcAft>
            <a:buNone/>
          </a:pPr>
          <a:r>
            <a:rPr lang="en-US" sz="1600" u="sng" kern="1200" dirty="0">
              <a:hlinkClick xmlns:r="http://schemas.openxmlformats.org/officeDocument/2006/relationships" r:id="rId2"/>
            </a:rPr>
            <a:t>CSMS # 64336037 - GUIDANCE – Update on Additional Duties on Imports from Canada – USMCA Qualifying Products and Potash</a:t>
          </a:r>
          <a:endParaRPr lang="en-US" sz="1600" kern="1200" dirty="0"/>
        </a:p>
        <a:p>
          <a:pPr marL="0" lvl="0" indent="0" algn="ctr" defTabSz="711200">
            <a:lnSpc>
              <a:spcPct val="90000"/>
            </a:lnSpc>
            <a:spcBef>
              <a:spcPct val="0"/>
            </a:spcBef>
            <a:spcAft>
              <a:spcPct val="35000"/>
            </a:spcAft>
            <a:buNone/>
          </a:pPr>
          <a:endParaRPr lang="en-US" sz="1600" kern="1200" dirty="0"/>
        </a:p>
      </dsp:txBody>
      <dsp:txXfrm rot="10800000">
        <a:off x="1802681" y="1467377"/>
        <a:ext cx="4632970" cy="1129245"/>
      </dsp:txXfrm>
    </dsp:sp>
    <dsp:sp modelId="{214FE8E3-5EC6-40E2-80C2-06B68FAE51F9}">
      <dsp:nvSpPr>
        <dsp:cNvPr id="0" name=""/>
        <dsp:cNvSpPr/>
      </dsp:nvSpPr>
      <dsp:spPr>
        <a:xfrm>
          <a:off x="955748" y="1467377"/>
          <a:ext cx="1129245" cy="1129245"/>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E98BA0-D895-4636-83CD-06E8EF2298F4}">
      <dsp:nvSpPr>
        <dsp:cNvPr id="0" name=""/>
        <dsp:cNvSpPr/>
      </dsp:nvSpPr>
      <dsp:spPr>
        <a:xfrm rot="10800000">
          <a:off x="1520370" y="2933711"/>
          <a:ext cx="4915281" cy="1129245"/>
        </a:xfrm>
        <a:prstGeom prst="homePlat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966" tIns="60960" rIns="113792" bIns="60960" numCol="1" spcCol="1270" anchor="ctr" anchorCtr="0">
          <a:noAutofit/>
        </a:bodyPr>
        <a:lstStyle/>
        <a:p>
          <a:pPr marL="0" lvl="0" indent="0" algn="ctr" defTabSz="711200">
            <a:lnSpc>
              <a:spcPct val="90000"/>
            </a:lnSpc>
            <a:spcBef>
              <a:spcPct val="0"/>
            </a:spcBef>
            <a:spcAft>
              <a:spcPct val="35000"/>
            </a:spcAft>
            <a:buNone/>
          </a:pPr>
          <a:r>
            <a:rPr lang="en-US" sz="1600" u="sng" kern="1200" dirty="0">
              <a:hlinkClick xmlns:r="http://schemas.openxmlformats.org/officeDocument/2006/relationships" r:id="rId3"/>
            </a:rPr>
            <a:t>CSMS # 64299816 - UPDATE – Additional Duties on Imports from China and Hong Kong</a:t>
          </a:r>
          <a:endParaRPr lang="en-US" sz="1600" kern="1200" dirty="0"/>
        </a:p>
      </dsp:txBody>
      <dsp:txXfrm rot="10800000">
        <a:off x="1802681" y="2933711"/>
        <a:ext cx="4632970" cy="1129245"/>
      </dsp:txXfrm>
    </dsp:sp>
    <dsp:sp modelId="{3BAD9D97-680B-4C17-85B1-79879AE8D021}">
      <dsp:nvSpPr>
        <dsp:cNvPr id="0" name=""/>
        <dsp:cNvSpPr/>
      </dsp:nvSpPr>
      <dsp:spPr>
        <a:xfrm>
          <a:off x="955748" y="2933711"/>
          <a:ext cx="1129245" cy="1129245"/>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502EDD-9AE6-429C-A0B6-5D80683D415F}" type="datetimeFigureOut">
              <a:rPr lang="en-US" smtClean="0"/>
              <a:t>4/11/2025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C990CB-451E-449E-870C-921CB8F4451C}" type="slidenum">
              <a:rPr lang="en-US" smtClean="0"/>
              <a:t>‹#›</a:t>
            </a:fld>
            <a:endParaRPr lang="en-US" dirty="0"/>
          </a:p>
        </p:txBody>
      </p:sp>
    </p:spTree>
    <p:extLst>
      <p:ext uri="{BB962C8B-B14F-4D97-AF65-F5344CB8AC3E}">
        <p14:creationId xmlns:p14="http://schemas.microsoft.com/office/powerpoint/2010/main" val="1040989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F1454F78-00C1-4141-8D31-604BFA81ED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C310A77B-21E5-4EBC-8906-82AE362D34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18B2DA62-8A11-4A98-BCF8-1B08364D41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3CFF1A34-8E00-43ED-92B7-427221692C82}"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C990CB-451E-449E-870C-921CB8F4451C}" type="slidenum">
              <a:rPr lang="en-US" smtClean="0"/>
              <a:t>6</a:t>
            </a:fld>
            <a:endParaRPr lang="en-US" dirty="0"/>
          </a:p>
        </p:txBody>
      </p:sp>
    </p:spTree>
    <p:extLst>
      <p:ext uri="{BB962C8B-B14F-4D97-AF65-F5344CB8AC3E}">
        <p14:creationId xmlns:p14="http://schemas.microsoft.com/office/powerpoint/2010/main" val="2518177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C990CB-451E-449E-870C-921CB8F4451C}" type="slidenum">
              <a:rPr lang="en-US" smtClean="0"/>
              <a:t>33</a:t>
            </a:fld>
            <a:endParaRPr lang="en-US" dirty="0"/>
          </a:p>
        </p:txBody>
      </p:sp>
    </p:spTree>
    <p:extLst>
      <p:ext uri="{BB962C8B-B14F-4D97-AF65-F5344CB8AC3E}">
        <p14:creationId xmlns:p14="http://schemas.microsoft.com/office/powerpoint/2010/main" val="1248167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C990CB-451E-449E-870C-921CB8F4451C}" type="slidenum">
              <a:rPr lang="en-US" smtClean="0"/>
              <a:t>34</a:t>
            </a:fld>
            <a:endParaRPr lang="en-US" dirty="0"/>
          </a:p>
        </p:txBody>
      </p:sp>
    </p:spTree>
    <p:extLst>
      <p:ext uri="{BB962C8B-B14F-4D97-AF65-F5344CB8AC3E}">
        <p14:creationId xmlns:p14="http://schemas.microsoft.com/office/powerpoint/2010/main" val="169971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C990CB-451E-449E-870C-921CB8F4451C}" type="slidenum">
              <a:rPr lang="en-US" smtClean="0"/>
              <a:t>35</a:t>
            </a:fld>
            <a:endParaRPr lang="en-US" dirty="0"/>
          </a:p>
        </p:txBody>
      </p:sp>
    </p:spTree>
    <p:extLst>
      <p:ext uri="{BB962C8B-B14F-4D97-AF65-F5344CB8AC3E}">
        <p14:creationId xmlns:p14="http://schemas.microsoft.com/office/powerpoint/2010/main" val="1868610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C990CB-451E-449E-870C-921CB8F4451C}" type="slidenum">
              <a:rPr lang="en-US" smtClean="0"/>
              <a:t>43</a:t>
            </a:fld>
            <a:endParaRPr lang="en-US" dirty="0"/>
          </a:p>
        </p:txBody>
      </p:sp>
    </p:spTree>
    <p:extLst>
      <p:ext uri="{BB962C8B-B14F-4D97-AF65-F5344CB8AC3E}">
        <p14:creationId xmlns:p14="http://schemas.microsoft.com/office/powerpoint/2010/main" val="2967864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C990CB-451E-449E-870C-921CB8F4451C}" type="slidenum">
              <a:rPr lang="en-US" smtClean="0"/>
              <a:t>44</a:t>
            </a:fld>
            <a:endParaRPr lang="en-US" dirty="0"/>
          </a:p>
        </p:txBody>
      </p:sp>
    </p:spTree>
    <p:extLst>
      <p:ext uri="{BB962C8B-B14F-4D97-AF65-F5344CB8AC3E}">
        <p14:creationId xmlns:p14="http://schemas.microsoft.com/office/powerpoint/2010/main" val="2262145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C990CB-451E-449E-870C-921CB8F4451C}" type="slidenum">
              <a:rPr lang="en-US" smtClean="0"/>
              <a:t>45</a:t>
            </a:fld>
            <a:endParaRPr lang="en-US" dirty="0"/>
          </a:p>
        </p:txBody>
      </p:sp>
    </p:spTree>
    <p:extLst>
      <p:ext uri="{BB962C8B-B14F-4D97-AF65-F5344CB8AC3E}">
        <p14:creationId xmlns:p14="http://schemas.microsoft.com/office/powerpoint/2010/main" val="3368003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82D06E-E5A1-48E0-B3A5-A0A094B95D5C}" type="datetime1">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1330224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BBD7FB-1562-4048-A0A1-0FD2CB94C8EF}" type="datetime1">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238200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DF99FB-3C18-416A-AC5B-312B5DD34BF4}" type="datetime1">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775843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965521B-4CDC-42C8-B0D2-7347A2A52E8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1085343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65521B-4CDC-42C8-B0D2-7347A2A52E8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3512379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65521B-4CDC-42C8-B0D2-7347A2A52E8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2456583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65521B-4CDC-42C8-B0D2-7347A2A52E8A}"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4180588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65521B-4CDC-42C8-B0D2-7347A2A52E8A}" type="datetimeFigureOut">
              <a:rPr lang="en-US" smtClean="0"/>
              <a:t>4/11/2025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2636358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65521B-4CDC-42C8-B0D2-7347A2A52E8A}" type="datetimeFigureOut">
              <a:rPr lang="en-US" smtClean="0"/>
              <a:t>4/11/2025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9481122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65521B-4CDC-42C8-B0D2-7347A2A52E8A}" type="datetimeFigureOut">
              <a:rPr lang="en-US" smtClean="0"/>
              <a:t>4/11/2025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28456585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65521B-4CDC-42C8-B0D2-7347A2A52E8A}"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3092063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C2BF09-E6C2-4160-9A0C-1D8FF0765CD2}" type="datetime1">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40456510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65521B-4CDC-42C8-B0D2-7347A2A52E8A}"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3161152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65521B-4CDC-42C8-B0D2-7347A2A52E8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626470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65521B-4CDC-42C8-B0D2-7347A2A52E8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a:p>
        </p:txBody>
      </p:sp>
    </p:spTree>
    <p:extLst>
      <p:ext uri="{BB962C8B-B14F-4D97-AF65-F5344CB8AC3E}">
        <p14:creationId xmlns:p14="http://schemas.microsoft.com/office/powerpoint/2010/main" val="16007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C78CF6-76A0-4A62-89D3-E5479DF1C513}" type="datetime1">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140375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CA978D-312B-4387-A0B1-65E7B3E671BB}" type="datetime1">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2293381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64E812-F4D1-4834-A495-C4F63C72417E}" type="datetime1">
              <a:rPr lang="en-US" smtClean="0"/>
              <a:t>4/11/2025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2866194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43CE9A-5B81-4AC5-9D4F-B9C012263929}" type="datetime1">
              <a:rPr lang="en-US" smtClean="0"/>
              <a:t>4/11/2025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3879850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6D400-56BA-4B75-96A8-E9479C050751}" type="datetime1">
              <a:rPr lang="en-US" smtClean="0"/>
              <a:t>4/11/2025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2274114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3F005B7-040F-4ABB-BEF9-09A5636F4669}" type="datetime1">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330161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2E97FC6-9594-4677-808A-A598A7FED2B8}" type="datetime1">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17BF4F-CDC1-43F7-B39C-7D50D59A7DF2}" type="slidenum">
              <a:rPr lang="en-US" smtClean="0"/>
              <a:t>‹#›</a:t>
            </a:fld>
            <a:endParaRPr lang="en-US" dirty="0"/>
          </a:p>
        </p:txBody>
      </p:sp>
    </p:spTree>
    <p:extLst>
      <p:ext uri="{BB962C8B-B14F-4D97-AF65-F5344CB8AC3E}">
        <p14:creationId xmlns:p14="http://schemas.microsoft.com/office/powerpoint/2010/main" val="1957130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AF74A-E91A-4D48-931E-BE13D5C2025A}" type="datetime1">
              <a:rPr lang="en-US" smtClean="0"/>
              <a:t>4/11/2025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7BF4F-CDC1-43F7-B39C-7D50D59A7DF2}" type="slidenum">
              <a:rPr lang="en-US" smtClean="0"/>
              <a:t>‹#›</a:t>
            </a:fld>
            <a:endParaRPr lang="en-US" dirty="0"/>
          </a:p>
        </p:txBody>
      </p:sp>
    </p:spTree>
    <p:extLst>
      <p:ext uri="{BB962C8B-B14F-4D97-AF65-F5344CB8AC3E}">
        <p14:creationId xmlns:p14="http://schemas.microsoft.com/office/powerpoint/2010/main" val="2094215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5521B-4CDC-42C8-B0D2-7347A2A52E8A}" type="datetimeFigureOut">
              <a:rPr lang="en-US" smtClean="0"/>
              <a:t>4/11/2025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7BF4F-CDC1-43F7-B39C-7D50D59A7DF2}" type="slidenum">
              <a:rPr lang="en-US" smtClean="0"/>
              <a:t>‹#›</a:t>
            </a:fld>
            <a:endParaRPr lang="en-US"/>
          </a:p>
        </p:txBody>
      </p:sp>
    </p:spTree>
    <p:extLst>
      <p:ext uri="{BB962C8B-B14F-4D97-AF65-F5344CB8AC3E}">
        <p14:creationId xmlns:p14="http://schemas.microsoft.com/office/powerpoint/2010/main" val="3645860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19-USC-819912138-1640230117&amp;term_occur=999&amp;term_src=title:19:chapter:4:subtitle:III:part:I:subpart:a:section:1401"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8" Type="http://schemas.openxmlformats.org/officeDocument/2006/relationships/hyperlink" Target="https://www.ecfr.gov/current/title-19/section-132.11a" TargetMode="External"/><Relationship Id="rId3" Type="http://schemas.openxmlformats.org/officeDocument/2006/relationships/image" Target="../media/image6.png"/><Relationship Id="rId7" Type="http://schemas.openxmlformats.org/officeDocument/2006/relationships/hyperlink" Target="https://www.ecfr.gov/current/title-19/section-24.2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ecfr.gov/current/title-19/section-142.13#p-142.13(b)" TargetMode="External"/><Relationship Id="rId5" Type="http://schemas.openxmlformats.org/officeDocument/2006/relationships/hyperlink" Target="https://www.ecfr.gov/current/title-19/section-142.3#p-142.3(b)" TargetMode="External"/><Relationship Id="rId4" Type="http://schemas.openxmlformats.org/officeDocument/2006/relationships/hyperlink" Target="https://www.federalregister.gov/citation/90-FR-6482"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govinfo.gov/link/uscode/19/1315"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cbp.gov/trade/programs-administration/entry-summary/232-tariffs-aluminum-and-steel/faqs"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s://www.cbp.gov/trade/programs-administration/trade-remedies/IEEPA-FAQ" TargetMode="Externa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3.xml.rels><?xml version="1.0" encoding="UTF-8" standalone="yes"?>
<Relationships xmlns="http://schemas.openxmlformats.org/package/2006/relationships"><Relationship Id="rId8" Type="http://schemas.openxmlformats.org/officeDocument/2006/relationships/hyperlink" Target="https://content.govdelivery.com/bulletins/gd/USDHSCBP-3d66df0?wgt_ref=USDHSCBP_WIDGET_2" TargetMode="External"/><Relationship Id="rId3" Type="http://schemas.openxmlformats.org/officeDocument/2006/relationships/image" Target="../media/image6.png"/><Relationship Id="rId7" Type="http://schemas.openxmlformats.org/officeDocument/2006/relationships/hyperlink" Target="https://www.federalregister.gov/documents/2025/03/05/2025-03598/implementation-of-duties-on-steel-pursuant-to-proclamation-10896-adjusting-imports-of-steel-into-th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federalregister.gov/documents/2025/02/18/2025-02833/adjusting-imports-of-steel-into-the-united-states" TargetMode="External"/><Relationship Id="rId5" Type="http://schemas.openxmlformats.org/officeDocument/2006/relationships/hyperlink" Target="https://www.federalregister.gov/documents/2025/03/05/2025-03596/implementation-of-duties-on-aluminum-pursuant-to-proclamation-10895-adjusting-imports-of-aluminum" TargetMode="External"/><Relationship Id="rId4" Type="http://schemas.openxmlformats.org/officeDocument/2006/relationships/hyperlink" Target="https://www.federalregister.gov/documents/2025/02/18/2025-02832/adjusting-imports-of-aluminum-into-the-united-states" TargetMode="External"/><Relationship Id="rId9" Type="http://schemas.openxmlformats.org/officeDocument/2006/relationships/hyperlink" Target="https://content.govdelivery.com/bulletins/gd/USDHSCBP-3d66da7?wgt_ref=USDHSCBP_WIDGET_2"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content.govdelivery.com/bulletins/gd/USDHSCBP-3daf1b6?wgt_ref=USDHSCBP_WIDGET_2" TargetMode="External"/><Relationship Id="rId4" Type="http://schemas.openxmlformats.org/officeDocument/2006/relationships/hyperlink" Target="https://urldefense.com/v3/__https:/hts.usitc.gov/__;!!BIjHE3oTu5E!RnGqNL2Q_G9mPGA2VT42rv9PfgpsnIOiJRrL_tZEnKmRgp5qOoZBz6hOPcYKhgj3f4dVNilm-95n0hgXpkA$"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content.govdelivery.com/accounts/USDHSCBP/bulletins/3da18a1"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CABE985-DF51-4081-BF8E-0EAE10DA8C57}"/>
              </a:ext>
            </a:extLst>
          </p:cNvPr>
          <p:cNvSpPr>
            <a:spLocks noGrp="1"/>
          </p:cNvSpPr>
          <p:nvPr>
            <p:ph type="ctrTitle"/>
          </p:nvPr>
        </p:nvSpPr>
        <p:spPr>
          <a:xfrm>
            <a:off x="601244" y="1283976"/>
            <a:ext cx="7941510" cy="813045"/>
          </a:xfrm>
        </p:spPr>
        <p:txBody>
          <a:bodyPr>
            <a:noAutofit/>
          </a:bodyPr>
          <a:lstStyle/>
          <a:p>
            <a:pPr eaLnBrk="1" hangingPunct="1"/>
            <a:r>
              <a:rPr lang="en-US" sz="2800" b="1" i="0" dirty="0">
                <a:solidFill>
                  <a:srgbClr val="313131"/>
                </a:solidFill>
                <a:effectLst/>
                <a:latin typeface="Roboto" panose="02000000000000000000" pitchFamily="2" charset="0"/>
              </a:rPr>
              <a:t>Leaping Over Trade Remedies in a Single Bound: Steel, Aluminum, IEEPA &amp; Other Tariffs</a:t>
            </a:r>
            <a:endParaRPr lang="en-US" altLang="en-US" sz="2800" b="1" i="1" dirty="0">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666E5A09-C113-47CE-A48D-96D3FB1D0EBE}"/>
              </a:ext>
            </a:extLst>
          </p:cNvPr>
          <p:cNvSpPr>
            <a:spLocks noGrp="1"/>
          </p:cNvSpPr>
          <p:nvPr>
            <p:ph type="ftr" sz="quarter" idx="11"/>
          </p:nvPr>
        </p:nvSpPr>
        <p:spPr>
          <a:xfrm>
            <a:off x="1200150" y="6024469"/>
            <a:ext cx="2800350" cy="38457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prstClr val="black"/>
                </a:solidFill>
                <a:effectLst/>
                <a:uLnTx/>
                <a:uFillTx/>
                <a:latin typeface="Brush Script MT" panose="03060802040406070304" pitchFamily="66" charset="0"/>
                <a:ea typeface="+mn-ea"/>
                <a:cs typeface="+mn-cs"/>
              </a:rPr>
              <a:t>Program Sponsored by</a:t>
            </a:r>
          </a:p>
        </p:txBody>
      </p:sp>
      <p:pic>
        <p:nvPicPr>
          <p:cNvPr id="7172" name="Picture 22">
            <a:extLst>
              <a:ext uri="{FF2B5EF4-FFF2-40B4-BE49-F238E27FC236}">
                <a16:creationId xmlns:a16="http://schemas.microsoft.com/office/drawing/2014/main" id="{D1BC8DA5-3750-4165-8619-EAEABE0320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1" y="5372101"/>
            <a:ext cx="1312069" cy="278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a:extLst>
              <a:ext uri="{FF2B5EF4-FFF2-40B4-BE49-F238E27FC236}">
                <a16:creationId xmlns:a16="http://schemas.microsoft.com/office/drawing/2014/main" id="{C24548E4-A754-4148-BFA9-C50F7AE1968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0317" y="5880402"/>
            <a:ext cx="1426369" cy="61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5">
            <a:extLst>
              <a:ext uri="{FF2B5EF4-FFF2-40B4-BE49-F238E27FC236}">
                <a16:creationId xmlns:a16="http://schemas.microsoft.com/office/drawing/2014/main" id="{CCEA0F34-84C0-4FD9-B1DA-9B5617417DB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58169" y="466544"/>
            <a:ext cx="2227661" cy="676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picture containing text&#10;&#10;Description automatically generated">
            <a:extLst>
              <a:ext uri="{FF2B5EF4-FFF2-40B4-BE49-F238E27FC236}">
                <a16:creationId xmlns:a16="http://schemas.microsoft.com/office/drawing/2014/main" id="{D3105905-B7C3-9015-E299-3CD2F809095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5200" y="5791200"/>
            <a:ext cx="2045557" cy="702374"/>
          </a:xfrm>
          <a:prstGeom prst="rect">
            <a:avLst/>
          </a:prstGeom>
        </p:spPr>
      </p:pic>
      <p:grpSp>
        <p:nvGrpSpPr>
          <p:cNvPr id="10" name="Group 9">
            <a:extLst>
              <a:ext uri="{FF2B5EF4-FFF2-40B4-BE49-F238E27FC236}">
                <a16:creationId xmlns:a16="http://schemas.microsoft.com/office/drawing/2014/main" id="{73D98F27-7FFA-A59C-561B-BF1BF30DEFEB}"/>
              </a:ext>
            </a:extLst>
          </p:cNvPr>
          <p:cNvGrpSpPr/>
          <p:nvPr/>
        </p:nvGrpSpPr>
        <p:grpSpPr>
          <a:xfrm>
            <a:off x="1016263" y="2362200"/>
            <a:ext cx="7111476" cy="2790310"/>
            <a:chOff x="1128996" y="2006600"/>
            <a:chExt cx="9481968" cy="3720413"/>
          </a:xfrm>
        </p:grpSpPr>
        <p:sp>
          <p:nvSpPr>
            <p:cNvPr id="7177" name="TextBox 10">
              <a:extLst>
                <a:ext uri="{FF2B5EF4-FFF2-40B4-BE49-F238E27FC236}">
                  <a16:creationId xmlns:a16="http://schemas.microsoft.com/office/drawing/2014/main" id="{51D2DE82-36B3-408B-97E4-4F5E17EAFC95}"/>
                </a:ext>
              </a:extLst>
            </p:cNvPr>
            <p:cNvSpPr txBox="1">
              <a:spLocks noChangeArrowheads="1"/>
            </p:cNvSpPr>
            <p:nvPr/>
          </p:nvSpPr>
          <p:spPr bwMode="auto">
            <a:xfrm>
              <a:off x="6027575" y="2008188"/>
              <a:ext cx="435739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500" b="1" i="0" u="none" strike="noStrike" kern="1200" cap="none" spc="0" normalizeH="0" baseline="0" noProof="0" dirty="0">
                  <a:ln>
                    <a:noFill/>
                  </a:ln>
                  <a:solidFill>
                    <a:srgbClr val="4F81BD">
                      <a:lumMod val="75000"/>
                    </a:srgbClr>
                  </a:solidFill>
                  <a:effectLst/>
                  <a:uLnTx/>
                  <a:uFillTx/>
                  <a:latin typeface="Arial" panose="020B0604020202020204" pitchFamily="34" charset="0"/>
                  <a:ea typeface="+mn-ea"/>
                  <a:cs typeface="+mn-cs"/>
                </a:rPr>
                <a:t>Moderator:</a:t>
              </a:r>
              <a:endParaRPr kumimoji="0" lang="en-US" altLang="en-US" sz="1500" b="0" i="0" u="none" strike="noStrike" kern="1200" cap="none" spc="0" normalizeH="0" baseline="0" noProof="0" dirty="0">
                <a:ln>
                  <a:noFill/>
                </a:ln>
                <a:solidFill>
                  <a:srgbClr val="4F81BD">
                    <a:lumMod val="75000"/>
                  </a:srgbClr>
                </a:solidFill>
                <a:effectLst/>
                <a:uLnTx/>
                <a:uFillTx/>
                <a:latin typeface="Arial Narrow" panose="020B0606020202030204" pitchFamily="34" charset="0"/>
                <a:ea typeface="+mn-ea"/>
                <a:cs typeface="+mn-cs"/>
              </a:endParaRPr>
            </a:p>
          </p:txBody>
        </p:sp>
        <p:sp>
          <p:nvSpPr>
            <p:cNvPr id="7178" name="TextBox 2">
              <a:extLst>
                <a:ext uri="{FF2B5EF4-FFF2-40B4-BE49-F238E27FC236}">
                  <a16:creationId xmlns:a16="http://schemas.microsoft.com/office/drawing/2014/main" id="{20596A0D-E1E2-4EE3-B9DC-25C13E48AD82}"/>
                </a:ext>
              </a:extLst>
            </p:cNvPr>
            <p:cNvSpPr txBox="1">
              <a:spLocks noChangeArrowheads="1"/>
            </p:cNvSpPr>
            <p:nvPr/>
          </p:nvSpPr>
          <p:spPr bwMode="auto">
            <a:xfrm>
              <a:off x="1128996" y="2546091"/>
              <a:ext cx="45106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179" name="TextBox 2">
              <a:extLst>
                <a:ext uri="{FF2B5EF4-FFF2-40B4-BE49-F238E27FC236}">
                  <a16:creationId xmlns:a16="http://schemas.microsoft.com/office/drawing/2014/main" id="{E3473627-BE83-4E82-ACF4-448AED837D33}"/>
                </a:ext>
              </a:extLst>
            </p:cNvPr>
            <p:cNvSpPr txBox="1">
              <a:spLocks noChangeArrowheads="1"/>
            </p:cNvSpPr>
            <p:nvPr/>
          </p:nvSpPr>
          <p:spPr bwMode="auto">
            <a:xfrm>
              <a:off x="1128996" y="2006600"/>
              <a:ext cx="46691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500" b="1" i="0" u="none" strike="noStrike" kern="1200" cap="none" spc="0" normalizeH="0" baseline="0" noProof="0" dirty="0">
                  <a:ln>
                    <a:noFill/>
                  </a:ln>
                  <a:solidFill>
                    <a:srgbClr val="4F81BD">
                      <a:lumMod val="75000"/>
                    </a:srgbClr>
                  </a:solidFill>
                  <a:effectLst/>
                  <a:uLnTx/>
                  <a:uFillTx/>
                  <a:latin typeface="Arial" panose="020B0604020202020204" pitchFamily="34" charset="0"/>
                  <a:ea typeface="+mn-ea"/>
                  <a:cs typeface="+mn-cs"/>
                </a:rPr>
                <a:t>Panelists:</a:t>
              </a:r>
              <a:endParaRPr kumimoji="0" lang="en-US" altLang="en-US" sz="1350" b="0" i="0" u="none" strike="noStrike" kern="1200" cap="none" spc="0" normalizeH="0" baseline="0" noProof="0" dirty="0">
                <a:ln>
                  <a:noFill/>
                </a:ln>
                <a:solidFill>
                  <a:srgbClr val="4F81BD">
                    <a:lumMod val="75000"/>
                  </a:srgbClr>
                </a:solidFill>
                <a:effectLst/>
                <a:uLnTx/>
                <a:uFillTx/>
                <a:latin typeface="Arial Narrow" panose="020B0606020202030204" pitchFamily="34" charset="0"/>
                <a:ea typeface="+mn-ea"/>
                <a:cs typeface="+mn-cs"/>
              </a:endParaRPr>
            </a:p>
          </p:txBody>
        </p:sp>
        <p:sp>
          <p:nvSpPr>
            <p:cNvPr id="7180" name="TextBox 13">
              <a:extLst>
                <a:ext uri="{FF2B5EF4-FFF2-40B4-BE49-F238E27FC236}">
                  <a16:creationId xmlns:a16="http://schemas.microsoft.com/office/drawing/2014/main" id="{2E6B1392-B92F-49F4-ACEC-738E2FDF60C6}"/>
                </a:ext>
              </a:extLst>
            </p:cNvPr>
            <p:cNvSpPr txBox="1">
              <a:spLocks noChangeArrowheads="1"/>
            </p:cNvSpPr>
            <p:nvPr/>
          </p:nvSpPr>
          <p:spPr bwMode="auto">
            <a:xfrm>
              <a:off x="6027584" y="2538143"/>
              <a:ext cx="458338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3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Lenny Feldman</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NCBFAA Customs &amp; General Counsel; Managing Partner, Operating Committee, Sandler, Travis &amp; Rosenberg, P.A.</a:t>
              </a:r>
            </a:p>
          </p:txBody>
        </p:sp>
        <p:cxnSp>
          <p:nvCxnSpPr>
            <p:cNvPr id="7" name="Straight Connector 6">
              <a:extLst>
                <a:ext uri="{FF2B5EF4-FFF2-40B4-BE49-F238E27FC236}">
                  <a16:creationId xmlns:a16="http://schemas.microsoft.com/office/drawing/2014/main" id="{73894D8C-EA0A-3E6C-216B-F35115374132}"/>
                </a:ext>
              </a:extLst>
            </p:cNvPr>
            <p:cNvCxnSpPr>
              <a:cxnSpLocks/>
            </p:cNvCxnSpPr>
            <p:nvPr/>
          </p:nvCxnSpPr>
          <p:spPr>
            <a:xfrm flipH="1">
              <a:off x="5798114" y="2653886"/>
              <a:ext cx="1" cy="3073127"/>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 name="TextBox 4">
            <a:extLst>
              <a:ext uri="{FF2B5EF4-FFF2-40B4-BE49-F238E27FC236}">
                <a16:creationId xmlns:a16="http://schemas.microsoft.com/office/drawing/2014/main" id="{F995CB06-8B6C-61AC-81F8-2AC7FA872F9C}"/>
              </a:ext>
            </a:extLst>
          </p:cNvPr>
          <p:cNvSpPr txBox="1"/>
          <p:nvPr/>
        </p:nvSpPr>
        <p:spPr>
          <a:xfrm>
            <a:off x="984306" y="2847665"/>
            <a:ext cx="336169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Sandra Langford-Coty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NCBFAA Customs Committee Chair; Director of Operational Development, A.N. Deringer, Inc.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Ralph De La Rosa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NCBFAA Customs Committee Vice Chair; President, Imperial Freight Brokers, Inc.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IEEPA Fentanyl HTS</a:t>
            </a:r>
          </a:p>
        </p:txBody>
      </p:sp>
      <p:graphicFrame>
        <p:nvGraphicFramePr>
          <p:cNvPr id="7" name="Content Placeholder 6"/>
          <p:cNvGraphicFramePr>
            <a:graphicFrameLocks noGrp="1" noChangeAspect="1"/>
          </p:cNvGraphicFramePr>
          <p:nvPr>
            <p:ph idx="1"/>
            <p:extLst>
              <p:ext uri="{D42A27DB-BD31-4B8C-83A1-F6EECF244321}">
                <p14:modId xmlns:p14="http://schemas.microsoft.com/office/powerpoint/2010/main" val="336115391"/>
              </p:ext>
            </p:extLst>
          </p:nvPr>
        </p:nvGraphicFramePr>
        <p:xfrm>
          <a:off x="152400" y="1692276"/>
          <a:ext cx="4953000" cy="3248025"/>
        </p:xfrm>
        <a:graphic>
          <a:graphicData uri="http://schemas.openxmlformats.org/presentationml/2006/ole">
            <mc:AlternateContent xmlns:mc="http://schemas.openxmlformats.org/markup-compatibility/2006">
              <mc:Choice xmlns:v="urn:schemas-microsoft-com:vml" Requires="v">
                <p:oleObj name="Worksheet" r:id="rId3" imgW="4953148" imgH="3247838" progId="Excel.Sheet.12">
                  <p:embed/>
                </p:oleObj>
              </mc:Choice>
              <mc:Fallback>
                <p:oleObj name="Worksheet" r:id="rId3" imgW="4953148" imgH="3247838" progId="Excel.Sheet.12">
                  <p:embed/>
                  <p:pic>
                    <p:nvPicPr>
                      <p:cNvPr id="7" name="Content Placeholder 6"/>
                      <p:cNvPicPr/>
                      <p:nvPr/>
                    </p:nvPicPr>
                    <p:blipFill>
                      <a:blip r:embed="rId4"/>
                      <a:stretch>
                        <a:fillRect/>
                      </a:stretch>
                    </p:blipFill>
                    <p:spPr>
                      <a:xfrm>
                        <a:off x="152400" y="1692276"/>
                        <a:ext cx="4953000" cy="3248025"/>
                      </a:xfrm>
                      <a:prstGeom prst="rect">
                        <a:avLst/>
                      </a:prstGeom>
                    </p:spPr>
                  </p:pic>
                </p:oleObj>
              </mc:Fallback>
            </mc:AlternateContent>
          </a:graphicData>
        </a:graphic>
      </p:graphicFrame>
      <p:sp>
        <p:nvSpPr>
          <p:cNvPr id="2" name="TextBox 1"/>
          <p:cNvSpPr txBox="1"/>
          <p:nvPr/>
        </p:nvSpPr>
        <p:spPr>
          <a:xfrm>
            <a:off x="5410200" y="1600200"/>
            <a:ext cx="3505200" cy="3693319"/>
          </a:xfrm>
          <a:prstGeom prst="rect">
            <a:avLst/>
          </a:prstGeom>
          <a:solidFill>
            <a:schemeClr val="accent1">
              <a:lumMod val="20000"/>
              <a:lumOff val="80000"/>
            </a:schemeClr>
          </a:solidFill>
          <a:ln>
            <a:solidFill>
              <a:schemeClr val="tx2"/>
            </a:solidFill>
          </a:ln>
        </p:spPr>
        <p:txBody>
          <a:bodyPr wrap="square" rtlCol="0">
            <a:spAutoFit/>
          </a:bodyPr>
          <a:lstStyle/>
          <a:p>
            <a:r>
              <a:rPr lang="en-US" dirty="0">
                <a:solidFill>
                  <a:srgbClr val="FF0000"/>
                </a:solidFill>
              </a:rPr>
              <a:t>Duty Period –Entered 3/4/2025 through 03/06/2025</a:t>
            </a:r>
          </a:p>
          <a:p>
            <a:r>
              <a:rPr lang="en-US" u="sng" dirty="0"/>
              <a:t>USMCA qualifying product </a:t>
            </a:r>
            <a:r>
              <a:rPr lang="en-US" dirty="0"/>
              <a:t>exempt from the additional duty rates effective March 7</a:t>
            </a:r>
            <a:r>
              <a:rPr lang="en-US" baseline="30000" dirty="0"/>
              <a:t>th  </a:t>
            </a:r>
            <a:endParaRPr lang="en-US" dirty="0"/>
          </a:p>
          <a:p>
            <a:r>
              <a:rPr lang="en-US" dirty="0"/>
              <a:t>No indication of retroactive </a:t>
            </a:r>
          </a:p>
          <a:p>
            <a:endParaRPr lang="en-US" dirty="0"/>
          </a:p>
          <a:p>
            <a:r>
              <a:rPr lang="en-US" dirty="0"/>
              <a:t>Potash / energy and energy product does not qualify for USMCA, they will be subject to an additional 10% duty as opposed to the 25% under 9903.01.10.</a:t>
            </a:r>
          </a:p>
          <a:p>
            <a:endParaRPr lang="en-US" dirty="0"/>
          </a:p>
        </p:txBody>
      </p:sp>
      <p:sp>
        <p:nvSpPr>
          <p:cNvPr id="3" name="Slide Number Placeholder 2"/>
          <p:cNvSpPr>
            <a:spLocks noGrp="1"/>
          </p:cNvSpPr>
          <p:nvPr>
            <p:ph type="sldNum" sz="quarter" idx="12"/>
          </p:nvPr>
        </p:nvSpPr>
        <p:spPr/>
        <p:txBody>
          <a:bodyPr/>
          <a:lstStyle/>
          <a:p>
            <a:fld id="{B717BF4F-CDC1-43F7-B39C-7D50D59A7DF2}" type="slidenum">
              <a:rPr lang="en-US" smtClean="0"/>
              <a:t>10</a:t>
            </a:fld>
            <a:endParaRPr lang="en-US" dirty="0"/>
          </a:p>
        </p:txBody>
      </p:sp>
    </p:spTree>
    <p:extLst>
      <p:ext uri="{BB962C8B-B14F-4D97-AF65-F5344CB8AC3E}">
        <p14:creationId xmlns:p14="http://schemas.microsoft.com/office/powerpoint/2010/main" val="572963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IEEPA Fentanyl Pending Questions </a:t>
            </a:r>
          </a:p>
        </p:txBody>
      </p:sp>
      <p:sp>
        <p:nvSpPr>
          <p:cNvPr id="6" name="Content Placeholder 5"/>
          <p:cNvSpPr>
            <a:spLocks noGrp="1"/>
          </p:cNvSpPr>
          <p:nvPr>
            <p:ph idx="1"/>
          </p:nvPr>
        </p:nvSpPr>
        <p:spPr/>
        <p:txBody>
          <a:bodyPr>
            <a:normAutofit lnSpcReduction="10000"/>
          </a:bodyPr>
          <a:lstStyle/>
          <a:p>
            <a:r>
              <a:rPr lang="en-US" dirty="0"/>
              <a:t>USMCA qualifying product is entered but the flag “S” is not transmitted with entry summary  520(d)can also claim a refund of the 25% duty under 9903.01.14/9903.01.04? </a:t>
            </a:r>
          </a:p>
          <a:p>
            <a:pPr marL="0" indent="0">
              <a:buNone/>
            </a:pPr>
            <a:endParaRPr lang="en-US" dirty="0"/>
          </a:p>
          <a:p>
            <a:r>
              <a:rPr lang="en-US" dirty="0"/>
              <a:t>If a reconciliation (Recon) entry is filed under 'USMCA,' can an importer recover IEEPA duties by including a post-importation USMCA claim? </a:t>
            </a:r>
          </a:p>
          <a:p>
            <a:pPr marL="0" indent="0">
              <a:buNone/>
            </a:pPr>
            <a:endParaRPr lang="en-US" dirty="0"/>
          </a:p>
          <a:p>
            <a:endParaRPr lang="en-US" dirty="0"/>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11</a:t>
            </a:fld>
            <a:endParaRPr lang="en-US" dirty="0"/>
          </a:p>
        </p:txBody>
      </p:sp>
    </p:spTree>
    <p:extLst>
      <p:ext uri="{BB962C8B-B14F-4D97-AF65-F5344CB8AC3E}">
        <p14:creationId xmlns:p14="http://schemas.microsoft.com/office/powerpoint/2010/main" val="1656380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b="1" dirty="0"/>
              <a:t>Proclamation 10896</a:t>
            </a:r>
            <a:br>
              <a:rPr lang="en-US" b="1" dirty="0"/>
            </a:br>
            <a:r>
              <a:rPr lang="en-US" dirty="0"/>
              <a:t> </a:t>
            </a:r>
          </a:p>
        </p:txBody>
      </p:sp>
      <p:sp>
        <p:nvSpPr>
          <p:cNvPr id="6" name="Content Placeholder 5"/>
          <p:cNvSpPr>
            <a:spLocks noGrp="1"/>
          </p:cNvSpPr>
          <p:nvPr>
            <p:ph idx="1"/>
          </p:nvPr>
        </p:nvSpPr>
        <p:spPr>
          <a:xfrm>
            <a:off x="304800" y="845220"/>
            <a:ext cx="8229600" cy="4525963"/>
          </a:xfrm>
        </p:spPr>
        <p:txBody>
          <a:bodyPr>
            <a:noAutofit/>
          </a:bodyPr>
          <a:lstStyle/>
          <a:p>
            <a:r>
              <a:rPr lang="en-US" sz="2400" b="1" dirty="0"/>
              <a:t>CBP shall prioritize reviews of the classification </a:t>
            </a:r>
            <a:r>
              <a:rPr lang="en-US" sz="2400" dirty="0"/>
              <a:t>of imported steel articles and derivative steel articles </a:t>
            </a:r>
          </a:p>
          <a:p>
            <a:r>
              <a:rPr lang="en-US" sz="2400" dirty="0"/>
              <a:t>If discovers misclassification resulting in non-payment of ad valorem duties </a:t>
            </a:r>
            <a:r>
              <a:rPr lang="en-US" sz="2400" b="1" dirty="0"/>
              <a:t>shall assess monetary penalties in the maximum amount permitted by law and shall not consider any evidence of mitigating factors</a:t>
            </a:r>
            <a:r>
              <a:rPr lang="en-US" sz="2400" dirty="0"/>
              <a:t>. </a:t>
            </a:r>
          </a:p>
          <a:p>
            <a:r>
              <a:rPr lang="en-US" sz="2400" dirty="0"/>
              <a:t>CBP shall promptly notify Secretary regarding efforts to evade payment of ad valorem duties through processing or alteration of steel articles or derivative steel articles prior to importation. </a:t>
            </a:r>
          </a:p>
          <a:p>
            <a:r>
              <a:rPr lang="en-US" sz="2400" dirty="0"/>
              <a:t>In such circumstances, Secretary shall consider the processed or altered steel articles or derivative steel articles for inclusion as derivative steel articles per clause 5 of this proclamation.</a:t>
            </a:r>
          </a:p>
        </p:txBody>
      </p:sp>
      <p:sp>
        <p:nvSpPr>
          <p:cNvPr id="2" name="Slide Number Placeholder 1"/>
          <p:cNvSpPr>
            <a:spLocks noGrp="1"/>
          </p:cNvSpPr>
          <p:nvPr>
            <p:ph type="sldNum" sz="quarter" idx="12"/>
          </p:nvPr>
        </p:nvSpPr>
        <p:spPr/>
        <p:txBody>
          <a:bodyPr/>
          <a:lstStyle/>
          <a:p>
            <a:fld id="{B717BF4F-CDC1-43F7-B39C-7D50D59A7DF2}" type="slidenum">
              <a:rPr lang="en-US" smtClean="0"/>
              <a:t>12</a:t>
            </a:fld>
            <a:endParaRPr lang="en-US" dirty="0"/>
          </a:p>
        </p:txBody>
      </p:sp>
    </p:spTree>
    <p:extLst>
      <p:ext uri="{BB962C8B-B14F-4D97-AF65-F5344CB8AC3E}">
        <p14:creationId xmlns:p14="http://schemas.microsoft.com/office/powerpoint/2010/main" val="1268765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Section 232 Steel / Aluminum</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45847164"/>
              </p:ext>
            </p:extLst>
          </p:nvPr>
        </p:nvGraphicFramePr>
        <p:xfrm>
          <a:off x="228600" y="1295400"/>
          <a:ext cx="3810000" cy="42487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977332900"/>
              </p:ext>
            </p:extLst>
          </p:nvPr>
        </p:nvGraphicFramePr>
        <p:xfrm>
          <a:off x="3810000" y="1692276"/>
          <a:ext cx="5108849" cy="3547110"/>
        </p:xfrm>
        <a:graphic>
          <a:graphicData uri="http://schemas.openxmlformats.org/drawingml/2006/table">
            <a:tbl>
              <a:tblPr>
                <a:tableStyleId>{5C22544A-7EE6-4342-B048-85BDC9FD1C3A}</a:tableStyleId>
              </a:tblPr>
              <a:tblGrid>
                <a:gridCol w="914401">
                  <a:extLst>
                    <a:ext uri="{9D8B030D-6E8A-4147-A177-3AD203B41FA5}">
                      <a16:colId xmlns:a16="http://schemas.microsoft.com/office/drawing/2014/main" val="2941358621"/>
                    </a:ext>
                  </a:extLst>
                </a:gridCol>
                <a:gridCol w="2105077">
                  <a:extLst>
                    <a:ext uri="{9D8B030D-6E8A-4147-A177-3AD203B41FA5}">
                      <a16:colId xmlns:a16="http://schemas.microsoft.com/office/drawing/2014/main" val="1153696395"/>
                    </a:ext>
                  </a:extLst>
                </a:gridCol>
                <a:gridCol w="730250">
                  <a:extLst>
                    <a:ext uri="{9D8B030D-6E8A-4147-A177-3AD203B41FA5}">
                      <a16:colId xmlns:a16="http://schemas.microsoft.com/office/drawing/2014/main" val="954885324"/>
                    </a:ext>
                  </a:extLst>
                </a:gridCol>
                <a:gridCol w="1359121">
                  <a:extLst>
                    <a:ext uri="{9D8B030D-6E8A-4147-A177-3AD203B41FA5}">
                      <a16:colId xmlns:a16="http://schemas.microsoft.com/office/drawing/2014/main" val="3934463690"/>
                    </a:ext>
                  </a:extLst>
                </a:gridCol>
              </a:tblGrid>
              <a:tr h="70803">
                <a:tc>
                  <a:txBody>
                    <a:bodyPr/>
                    <a:lstStyle/>
                    <a:p>
                      <a:pPr algn="l" fontAlgn="ctr"/>
                      <a:r>
                        <a:rPr lang="en-US" sz="1100" u="none" strike="noStrike" dirty="0">
                          <a:effectLst/>
                        </a:rPr>
                        <a:t>9903.81.87</a:t>
                      </a:r>
                      <a:endParaRPr lang="en-US" sz="1100" b="0" i="0" u="none" strike="noStrike" dirty="0">
                        <a:solidFill>
                          <a:srgbClr val="7030A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STL, NT 16(J) ALL CTRIES</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7030A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01197707"/>
                  </a:ext>
                </a:extLst>
              </a:tr>
              <a:tr h="190500">
                <a:tc>
                  <a:txBody>
                    <a:bodyPr/>
                    <a:lstStyle/>
                    <a:p>
                      <a:pPr algn="l" fontAlgn="ctr"/>
                      <a:r>
                        <a:rPr lang="en-US" sz="1100" u="none" strike="noStrike" dirty="0">
                          <a:effectLst/>
                        </a:rPr>
                        <a:t>9903.81.90</a:t>
                      </a:r>
                      <a:endParaRPr lang="en-US" sz="1100" b="0" i="0" u="none" strike="noStrike" dirty="0">
                        <a:solidFill>
                          <a:srgbClr val="7030A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DERIV STL, NT16(M) ALL CTRIES</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7030A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55816790"/>
                  </a:ext>
                </a:extLst>
              </a:tr>
              <a:tr h="190500">
                <a:tc>
                  <a:txBody>
                    <a:bodyPr/>
                    <a:lstStyle/>
                    <a:p>
                      <a:pPr algn="l" fontAlgn="ctr"/>
                      <a:r>
                        <a:rPr lang="en-US" sz="1100" u="none" strike="noStrike" dirty="0">
                          <a:effectLst/>
                        </a:rPr>
                        <a:t>9903.81.89</a:t>
                      </a:r>
                      <a:endParaRPr lang="en-US" sz="1100" b="0" i="0" u="none" strike="noStrike" dirty="0">
                        <a:solidFill>
                          <a:srgbClr val="7030A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DERIV STL, NT16(L) ALL CTRIES</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18473211"/>
                  </a:ext>
                </a:extLst>
              </a:tr>
              <a:tr h="381000">
                <a:tc>
                  <a:txBody>
                    <a:bodyPr/>
                    <a:lstStyle/>
                    <a:p>
                      <a:pPr algn="l" fontAlgn="ctr"/>
                      <a:r>
                        <a:rPr lang="en-US" sz="1100" u="none" strike="noStrike" dirty="0">
                          <a:effectLst/>
                        </a:rPr>
                        <a:t>9903.81.91</a:t>
                      </a:r>
                      <a:endParaRPr lang="en-US" sz="1100" b="0" i="0" u="none" strike="noStrike" dirty="0">
                        <a:solidFill>
                          <a:srgbClr val="7030A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DERIV STL, NT16(N) ALL CTRIES</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New Derivatives Steel  Value of Steel</a:t>
                      </a:r>
                      <a:endParaRPr lang="en-US" sz="1100" b="0" i="0" u="none" strike="noStrike" dirty="0">
                        <a:solidFill>
                          <a:srgbClr val="7030A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45702838"/>
                  </a:ext>
                </a:extLst>
              </a:tr>
              <a:tr h="600075">
                <a:tc>
                  <a:txBody>
                    <a:bodyPr/>
                    <a:lstStyle/>
                    <a:p>
                      <a:pPr algn="l" fontAlgn="ctr"/>
                      <a:r>
                        <a:rPr lang="en-US" sz="1100" u="none" strike="noStrike" dirty="0">
                          <a:effectLst/>
                        </a:rPr>
                        <a:t>9903.81.92</a:t>
                      </a:r>
                      <a:endParaRPr lang="en-US" sz="1100" b="0" i="0" u="none" strike="noStrike" dirty="0">
                        <a:solidFill>
                          <a:srgbClr val="7030A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Derivative iron or steel product was processed in another country from steel articles that were melted and poured in the United States.</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7030A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7030A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28649480"/>
                  </a:ext>
                </a:extLst>
              </a:tr>
              <a:tr h="190500">
                <a:tc>
                  <a:txBody>
                    <a:bodyPr/>
                    <a:lstStyle/>
                    <a:p>
                      <a:pPr algn="l" fontAlgn="ctr"/>
                      <a:r>
                        <a:rPr lang="en-US" sz="1100" u="none" strike="noStrike" dirty="0">
                          <a:effectLst/>
                        </a:rPr>
                        <a:t>9903.85.02</a:t>
                      </a:r>
                      <a:endParaRPr lang="en-US" sz="1100" b="0" i="0" u="none" strike="noStrike" dirty="0">
                        <a:solidFill>
                          <a:srgbClr val="C0000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ALU, NT19(G), ALL CTRIES</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C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171466"/>
                  </a:ext>
                </a:extLst>
              </a:tr>
              <a:tr h="190500">
                <a:tc>
                  <a:txBody>
                    <a:bodyPr/>
                    <a:lstStyle/>
                    <a:p>
                      <a:pPr algn="l" fontAlgn="ctr"/>
                      <a:r>
                        <a:rPr lang="en-US" sz="1100" u="none" strike="noStrike" dirty="0">
                          <a:effectLst/>
                        </a:rPr>
                        <a:t>9903.85.07</a:t>
                      </a:r>
                      <a:endParaRPr lang="en-US" sz="1100" b="0" i="0" u="none" strike="noStrike" dirty="0">
                        <a:solidFill>
                          <a:srgbClr val="C0000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DERIV ALUM, NT19(J), ALL CTRIE</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C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6970064"/>
                  </a:ext>
                </a:extLst>
              </a:tr>
              <a:tr h="381000">
                <a:tc>
                  <a:txBody>
                    <a:bodyPr/>
                    <a:lstStyle/>
                    <a:p>
                      <a:pPr algn="l" fontAlgn="ctr"/>
                      <a:r>
                        <a:rPr lang="en-US" sz="1100" u="none" strike="noStrike" dirty="0">
                          <a:effectLst/>
                        </a:rPr>
                        <a:t>9903.85.08</a:t>
                      </a:r>
                      <a:endParaRPr lang="en-US" sz="1100" b="0" i="0" u="none" strike="noStrike" dirty="0">
                        <a:solidFill>
                          <a:srgbClr val="C00000"/>
                        </a:solidFill>
                        <a:effectLst/>
                        <a:latin typeface="Calibri" panose="020F0502020204030204" pitchFamily="34" charset="0"/>
                      </a:endParaRPr>
                    </a:p>
                  </a:txBody>
                  <a:tcPr marL="9525" marR="9525" marT="9525" marB="0" anchor="ctr"/>
                </a:tc>
                <a:tc>
                  <a:txBody>
                    <a:bodyPr/>
                    <a:lstStyle/>
                    <a:p>
                      <a:pPr algn="l" fontAlgn="b"/>
                      <a:r>
                        <a:rPr lang="nn-NO" sz="1100" u="none" strike="noStrike" dirty="0">
                          <a:effectLst/>
                        </a:rPr>
                        <a:t>DERIV ALUM, NT19(K), ALL CTRIE</a:t>
                      </a:r>
                      <a:endParaRPr lang="nn-NO"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New Derivatives Aluminum Value of the Aluminum</a:t>
                      </a:r>
                      <a:endParaRPr lang="en-US" sz="1100" b="0" i="0" u="none" strike="noStrike" dirty="0">
                        <a:solidFill>
                          <a:srgbClr val="C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5248364"/>
                  </a:ext>
                </a:extLst>
              </a:tr>
              <a:tr h="190500">
                <a:tc>
                  <a:txBody>
                    <a:bodyPr/>
                    <a:lstStyle/>
                    <a:p>
                      <a:pPr algn="l" fontAlgn="ctr"/>
                      <a:r>
                        <a:rPr lang="en-US" sz="1100" u="none" strike="noStrike" dirty="0">
                          <a:effectLst/>
                        </a:rPr>
                        <a:t>9903.85.09</a:t>
                      </a:r>
                      <a:endParaRPr lang="en-US" sz="1100" b="0" i="0" u="none" strike="noStrike" dirty="0">
                        <a:solidFill>
                          <a:srgbClr val="C0000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DERIV ALUM, SML AND CAST US USA </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C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1124899"/>
                  </a:ext>
                </a:extLst>
              </a:tr>
              <a:tr h="190500">
                <a:tc>
                  <a:txBody>
                    <a:bodyPr/>
                    <a:lstStyle/>
                    <a:p>
                      <a:pPr algn="l" fontAlgn="ctr"/>
                      <a:r>
                        <a:rPr lang="en-US" sz="1100" u="none" strike="noStrike" dirty="0">
                          <a:effectLst/>
                        </a:rPr>
                        <a:t>9903.85.67</a:t>
                      </a:r>
                      <a:endParaRPr lang="en-US" sz="1100" b="0" i="0" u="none" strike="noStrike" dirty="0">
                        <a:solidFill>
                          <a:srgbClr val="C00000"/>
                        </a:solidFill>
                        <a:effectLst/>
                        <a:latin typeface="Calibri" panose="020F0502020204030204" pitchFamily="34" charset="0"/>
                      </a:endParaRPr>
                    </a:p>
                  </a:txBody>
                  <a:tcPr marL="9525" marR="9525" marT="9525" marB="0" anchor="ctr"/>
                </a:tc>
                <a:tc>
                  <a:txBody>
                    <a:bodyPr/>
                    <a:lstStyle/>
                    <a:p>
                      <a:pPr algn="l" fontAlgn="b"/>
                      <a:r>
                        <a:rPr lang="en-US" sz="1100" u="none" strike="noStrike" dirty="0">
                          <a:effectLst/>
                        </a:rPr>
                        <a:t>ALUM RU IN NT19(M)(A) SUBDIVIS Russia</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C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92852402"/>
                  </a:ext>
                </a:extLst>
              </a:tr>
              <a:tr h="190500">
                <a:tc>
                  <a:txBody>
                    <a:bodyPr/>
                    <a:lstStyle/>
                    <a:p>
                      <a:pPr algn="l" fontAlgn="ctr"/>
                      <a:r>
                        <a:rPr lang="en-US" sz="1100" u="none" strike="noStrike" dirty="0">
                          <a:effectLst/>
                        </a:rPr>
                        <a:t>9903.85.68</a:t>
                      </a:r>
                      <a:endParaRPr lang="en-US" sz="1100" b="0" i="0" u="none" strike="noStrike" dirty="0">
                        <a:solidFill>
                          <a:srgbClr val="C00000"/>
                        </a:solidFill>
                        <a:effectLst/>
                        <a:latin typeface="Calibri" panose="020F0502020204030204" pitchFamily="34" charset="0"/>
                      </a:endParaRPr>
                    </a:p>
                  </a:txBody>
                  <a:tcPr marL="9525" marR="9525" marT="9525" marB="0" anchor="ctr"/>
                </a:tc>
                <a:tc>
                  <a:txBody>
                    <a:bodyPr/>
                    <a:lstStyle/>
                    <a:p>
                      <a:pPr algn="l" fontAlgn="b"/>
                      <a:r>
                        <a:rPr lang="de-DE" sz="1100" u="none" strike="noStrike">
                          <a:effectLst/>
                        </a:rPr>
                        <a:t>DER ALU RU IN NT19MB,SUB I,J,K Russia</a:t>
                      </a:r>
                      <a:endParaRPr lang="de-DE" sz="1100" b="0" i="0" u="none" strike="noStrike">
                        <a:solidFill>
                          <a:srgbClr val="C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3/12/2025</a:t>
                      </a:r>
                      <a:endParaRPr lang="en-US" sz="1100" b="0" i="0" u="none" strike="noStrike" dirty="0">
                        <a:solidFill>
                          <a:srgbClr val="C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C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57534192"/>
                  </a:ext>
                </a:extLst>
              </a:tr>
            </a:tbl>
          </a:graphicData>
        </a:graphic>
      </p:graphicFrame>
      <p:sp>
        <p:nvSpPr>
          <p:cNvPr id="6" name="Slide Number Placeholder 5"/>
          <p:cNvSpPr>
            <a:spLocks noGrp="1"/>
          </p:cNvSpPr>
          <p:nvPr>
            <p:ph type="sldNum" sz="quarter" idx="12"/>
          </p:nvPr>
        </p:nvSpPr>
        <p:spPr/>
        <p:txBody>
          <a:bodyPr/>
          <a:lstStyle/>
          <a:p>
            <a:fld id="{B717BF4F-CDC1-43F7-B39C-7D50D59A7DF2}" type="slidenum">
              <a:rPr lang="en-US" smtClean="0"/>
              <a:t>13</a:t>
            </a:fld>
            <a:endParaRPr lang="en-US" dirty="0"/>
          </a:p>
        </p:txBody>
      </p:sp>
    </p:spTree>
    <p:extLst>
      <p:ext uri="{BB962C8B-B14F-4D97-AF65-F5344CB8AC3E}">
        <p14:creationId xmlns:p14="http://schemas.microsoft.com/office/powerpoint/2010/main" val="1566689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Derivatives Outside of 72/73/76</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722899359"/>
              </p:ext>
            </p:extLst>
          </p:nvPr>
        </p:nvGraphicFramePr>
        <p:xfrm>
          <a:off x="457200" y="1295400"/>
          <a:ext cx="8229600" cy="483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B717BF4F-CDC1-43F7-B39C-7D50D59A7DF2}" type="slidenum">
              <a:rPr lang="en-US" smtClean="0"/>
              <a:t>14</a:t>
            </a:fld>
            <a:endParaRPr lang="en-US" dirty="0"/>
          </a:p>
        </p:txBody>
      </p:sp>
    </p:spTree>
    <p:extLst>
      <p:ext uri="{BB962C8B-B14F-4D97-AF65-F5344CB8AC3E}">
        <p14:creationId xmlns:p14="http://schemas.microsoft.com/office/powerpoint/2010/main" val="528679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Declarations – </a:t>
            </a:r>
            <a:r>
              <a:rPr lang="en-US" b="1" dirty="0"/>
              <a:t>Type=07 </a:t>
            </a:r>
            <a:r>
              <a:rPr lang="en-US" dirty="0"/>
              <a:t>(Aluminum Smelt and Cast Country Detail)  </a:t>
            </a:r>
          </a:p>
        </p:txBody>
      </p:sp>
      <p:sp>
        <p:nvSpPr>
          <p:cNvPr id="6" name="Content Placeholder 5"/>
          <p:cNvSpPr>
            <a:spLocks noGrp="1"/>
          </p:cNvSpPr>
          <p:nvPr>
            <p:ph idx="1"/>
          </p:nvPr>
        </p:nvSpPr>
        <p:spPr/>
        <p:txBody>
          <a:bodyPr>
            <a:normAutofit fontScale="55000" lnSpcReduction="20000"/>
          </a:bodyPr>
          <a:lstStyle/>
          <a:p>
            <a:r>
              <a:rPr lang="en-US" b="1" dirty="0"/>
              <a:t>Country of Smelt and Cast:</a:t>
            </a:r>
          </a:p>
          <a:p>
            <a:pPr lvl="1"/>
            <a:r>
              <a:rPr lang="en-US" b="0" i="0" dirty="0">
                <a:solidFill>
                  <a:srgbClr val="333333"/>
                </a:solidFill>
                <a:effectLst/>
                <a:latin typeface="Verdana" panose="020B0604030504040204" pitchFamily="34" charset="0"/>
              </a:rPr>
              <a:t>Smelt country is where aluminum metal is produced from alumina (or aluminum oxide) by the electrolytic Hall-Héroult process.</a:t>
            </a:r>
          </a:p>
          <a:p>
            <a:pPr lvl="1"/>
            <a:r>
              <a:rPr lang="en-US" b="0" i="0" dirty="0">
                <a:solidFill>
                  <a:srgbClr val="333333"/>
                </a:solidFill>
                <a:effectLst/>
                <a:latin typeface="Verdana" panose="020B0604030504040204" pitchFamily="34" charset="0"/>
              </a:rPr>
              <a:t>Cast country is where the aluminum (with or without alloying elements) was last liquified by heat and cast into a solid state. The final solid state can take the form of either a semi-finished product (slab, billets or ingots) or a finished aluminum product.</a:t>
            </a:r>
            <a:endParaRPr lang="en-US" dirty="0"/>
          </a:p>
          <a:p>
            <a:r>
              <a:rPr lang="en-US" b="1" dirty="0"/>
              <a:t>Reporting:</a:t>
            </a:r>
          </a:p>
          <a:p>
            <a:pPr lvl="1"/>
            <a:r>
              <a:rPr lang="en-US" dirty="0"/>
              <a:t>For </a:t>
            </a:r>
            <a:r>
              <a:rPr lang="en-US" dirty="0">
                <a:solidFill>
                  <a:srgbClr val="FF0000"/>
                </a:solidFill>
              </a:rPr>
              <a:t>aluminum articles</a:t>
            </a:r>
            <a:r>
              <a:rPr lang="en-US" dirty="0"/>
              <a:t> report “Y” for primary country of smelt; and/or secondary country of smelt. </a:t>
            </a:r>
          </a:p>
          <a:p>
            <a:pPr lvl="1"/>
            <a:r>
              <a:rPr lang="en-US" dirty="0"/>
              <a:t>May not report “N” for both primary country of smelt and secondary country of smelt.</a:t>
            </a:r>
          </a:p>
          <a:p>
            <a:pPr lvl="1"/>
            <a:r>
              <a:rPr lang="en-US" dirty="0"/>
              <a:t>If the imported aluminum is manufactured only from recycled aluminum, then report “Y” for the secondary country of smelt, and report the country reported as the COO of the imported article as the secondary country of smelt code. </a:t>
            </a:r>
          </a:p>
          <a:p>
            <a:pPr lvl="1"/>
            <a:r>
              <a:rPr lang="en-US" dirty="0"/>
              <a:t>CAUTION: Aluminum manufactured only from recycled aluminum is uncommon. Filers must provide manufacturing documents, upon request, to document manufacturing process for recycled aluminum product.</a:t>
            </a:r>
          </a:p>
          <a:p>
            <a:pPr lvl="1"/>
            <a:r>
              <a:rPr lang="en-US" dirty="0">
                <a:solidFill>
                  <a:srgbClr val="FF0000"/>
                </a:solidFill>
              </a:rPr>
              <a:t>COO U.S. is not covered </a:t>
            </a:r>
            <a:r>
              <a:rPr lang="en-US" dirty="0"/>
              <a:t>by the countries of smelt and cast requirements. However, if imported product smelt and cast in the U.S. then the report “US” for country of smelt and “US” for the country of cast.</a:t>
            </a:r>
          </a:p>
          <a:p>
            <a:pPr lvl="1"/>
            <a:r>
              <a:rPr lang="en-US" dirty="0"/>
              <a:t>For </a:t>
            </a:r>
            <a:r>
              <a:rPr lang="en-US" dirty="0" err="1"/>
              <a:t>Unkown</a:t>
            </a:r>
            <a:r>
              <a:rPr lang="en-US" dirty="0"/>
              <a:t> </a:t>
            </a:r>
          </a:p>
        </p:txBody>
      </p:sp>
      <p:sp>
        <p:nvSpPr>
          <p:cNvPr id="2" name="Slide Number Placeholder 1"/>
          <p:cNvSpPr>
            <a:spLocks noGrp="1"/>
          </p:cNvSpPr>
          <p:nvPr>
            <p:ph type="sldNum" sz="quarter" idx="12"/>
          </p:nvPr>
        </p:nvSpPr>
        <p:spPr/>
        <p:txBody>
          <a:bodyPr/>
          <a:lstStyle/>
          <a:p>
            <a:fld id="{B717BF4F-CDC1-43F7-B39C-7D50D59A7DF2}" type="slidenum">
              <a:rPr lang="en-US" smtClean="0"/>
              <a:t>15</a:t>
            </a:fld>
            <a:endParaRPr lang="en-US" dirty="0"/>
          </a:p>
        </p:txBody>
      </p:sp>
    </p:spTree>
    <p:extLst>
      <p:ext uri="{BB962C8B-B14F-4D97-AF65-F5344CB8AC3E}">
        <p14:creationId xmlns:p14="http://schemas.microsoft.com/office/powerpoint/2010/main" val="2715414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Declarations </a:t>
            </a:r>
            <a:r>
              <a:rPr lang="en-US" b="1" dirty="0"/>
              <a:t>Type=08 </a:t>
            </a:r>
            <a:br>
              <a:rPr lang="en-US" b="1" dirty="0"/>
            </a:br>
            <a:r>
              <a:rPr lang="en-US" dirty="0"/>
              <a:t>(Steel Melt and Pour Country Detail)  </a:t>
            </a:r>
          </a:p>
        </p:txBody>
      </p:sp>
      <p:sp>
        <p:nvSpPr>
          <p:cNvPr id="6" name="Content Placeholder 5"/>
          <p:cNvSpPr>
            <a:spLocks noGrp="1"/>
          </p:cNvSpPr>
          <p:nvPr>
            <p:ph idx="1"/>
          </p:nvPr>
        </p:nvSpPr>
        <p:spPr/>
        <p:txBody>
          <a:bodyPr>
            <a:normAutofit fontScale="62500" lnSpcReduction="20000"/>
          </a:bodyPr>
          <a:lstStyle/>
          <a:p>
            <a:r>
              <a:rPr lang="en-US" b="1" dirty="0"/>
              <a:t>Country of Melt and Pour:</a:t>
            </a:r>
          </a:p>
          <a:p>
            <a:pPr lvl="1"/>
            <a:r>
              <a:rPr lang="en-US" dirty="0"/>
              <a:t>Country where steel was originally melted. </a:t>
            </a:r>
          </a:p>
          <a:p>
            <a:pPr lvl="1"/>
            <a:r>
              <a:rPr lang="en-US" dirty="0"/>
              <a:t>Country of melt and pour refers to the original location where the raw steel is (1) first produced in a steel-making furnace in a liquid state and then (2) poured into its first solid shape. </a:t>
            </a:r>
          </a:p>
          <a:p>
            <a:pPr lvl="1"/>
            <a:r>
              <a:rPr lang="en-US" dirty="0"/>
              <a:t>The first solid state can take the form of either a semi-finished product (slab, billets, or ingots) or a finished steel mill product. </a:t>
            </a:r>
          </a:p>
          <a:p>
            <a:pPr lvl="1"/>
            <a:r>
              <a:rPr lang="en-US" dirty="0"/>
              <a:t>The location of melt and pour is customarily identified on mill test certificates that are commonplace in steel production, generated at each stage of the production process, and maintained in the ordinary course of business. </a:t>
            </a:r>
          </a:p>
          <a:p>
            <a:r>
              <a:rPr lang="en-US" b="1" dirty="0"/>
              <a:t>Reporting</a:t>
            </a:r>
            <a:r>
              <a:rPr lang="en-US" dirty="0"/>
              <a:t>:</a:t>
            </a:r>
          </a:p>
          <a:p>
            <a:pPr lvl="1"/>
            <a:r>
              <a:rPr lang="en-US" dirty="0"/>
              <a:t>For </a:t>
            </a:r>
            <a:r>
              <a:rPr lang="en-US" b="1" dirty="0">
                <a:solidFill>
                  <a:srgbClr val="FF0000"/>
                </a:solidFill>
              </a:rPr>
              <a:t>steel articles</a:t>
            </a:r>
            <a:r>
              <a:rPr lang="en-US" dirty="0"/>
              <a:t>, this data element is mandatory. Report the ISO code where the steel was originally melted and poured. </a:t>
            </a:r>
          </a:p>
          <a:p>
            <a:pPr lvl="1"/>
            <a:r>
              <a:rPr lang="en-US" dirty="0"/>
              <a:t>For </a:t>
            </a:r>
            <a:r>
              <a:rPr lang="en-US" b="1" dirty="0">
                <a:solidFill>
                  <a:srgbClr val="FF0000"/>
                </a:solidFill>
              </a:rPr>
              <a:t>derivative steel articles</a:t>
            </a:r>
            <a:r>
              <a:rPr lang="en-US" dirty="0"/>
              <a:t>, this data element is mandatory. Report the ISO code where the steel was originally melted and poured or “OTH” (other) </a:t>
            </a:r>
            <a:r>
              <a:rPr lang="en-US" b="1" dirty="0"/>
              <a:t>in the Country of Melt and Pour Applicability Code Record 	</a:t>
            </a: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16</a:t>
            </a:fld>
            <a:endParaRPr lang="en-US" dirty="0"/>
          </a:p>
        </p:txBody>
      </p:sp>
    </p:spTree>
    <p:extLst>
      <p:ext uri="{BB962C8B-B14F-4D97-AF65-F5344CB8AC3E}">
        <p14:creationId xmlns:p14="http://schemas.microsoft.com/office/powerpoint/2010/main" val="1103989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9" y="0"/>
            <a:ext cx="9135901" cy="6858000"/>
          </a:xfrm>
          <a:prstGeom prst="rect">
            <a:avLst/>
          </a:prstGeom>
        </p:spPr>
      </p:pic>
      <p:sp>
        <p:nvSpPr>
          <p:cNvPr id="5" name="Title 4"/>
          <p:cNvSpPr>
            <a:spLocks noGrp="1"/>
          </p:cNvSpPr>
          <p:nvPr>
            <p:ph type="title"/>
          </p:nvPr>
        </p:nvSpPr>
        <p:spPr/>
        <p:txBody>
          <a:bodyPr/>
          <a:lstStyle/>
          <a:p>
            <a:r>
              <a:rPr lang="en-US" dirty="0"/>
              <a:t>Derivative Content Value</a:t>
            </a:r>
          </a:p>
        </p:txBody>
      </p:sp>
      <p:sp>
        <p:nvSpPr>
          <p:cNvPr id="6" name="Content Placeholder 5"/>
          <p:cNvSpPr>
            <a:spLocks noGrp="1"/>
          </p:cNvSpPr>
          <p:nvPr>
            <p:ph idx="1"/>
          </p:nvPr>
        </p:nvSpPr>
        <p:spPr>
          <a:xfrm>
            <a:off x="457200" y="1600201"/>
            <a:ext cx="8229600" cy="3047999"/>
          </a:xfrm>
        </p:spPr>
        <p:txBody>
          <a:bodyPr>
            <a:normAutofit fontScale="62500" lnSpcReduction="20000"/>
          </a:bodyPr>
          <a:lstStyle/>
          <a:p>
            <a:r>
              <a:rPr lang="en-US" dirty="0"/>
              <a:t>Determined with the principles of the Customs Valuation Agreement, as implemented in 19 U.S.C. 1401a.  </a:t>
            </a:r>
          </a:p>
          <a:p>
            <a:r>
              <a:rPr lang="en-US" dirty="0"/>
              <a:t>Total price paid or payable for that content</a:t>
            </a:r>
          </a:p>
          <a:p>
            <a:pPr lvl="1"/>
            <a:r>
              <a:rPr lang="en-US" dirty="0"/>
              <a:t>Total payment (direct or indirect, and exclusive of any costs, charges, or expenses incurred for transportation, insurance, and related services incident to the international shipment of the merchandise from the country of exportation to the country of importation) made/to be made for the steel/aluminum content by the buyer to, or for the benefit of, the seller of the steel/aluminum content.  </a:t>
            </a:r>
          </a:p>
          <a:p>
            <a:pPr lvl="1"/>
            <a:r>
              <a:rPr lang="en-US" dirty="0"/>
              <a:t>Normally, based on the invoice paid by the buyer of the steel/aluminum </a:t>
            </a:r>
            <a:r>
              <a:rPr lang="en-US" b="1" dirty="0"/>
              <a:t>content</a:t>
            </a:r>
            <a:r>
              <a:rPr lang="en-US" dirty="0"/>
              <a:t> to, or for the benefit of the seller of the steel/aluminum content. </a:t>
            </a: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17</a:t>
            </a:fld>
            <a:endParaRPr lang="en-US" dirty="0"/>
          </a:p>
        </p:txBody>
      </p:sp>
    </p:spTree>
    <p:extLst>
      <p:ext uri="{BB962C8B-B14F-4D97-AF65-F5344CB8AC3E}">
        <p14:creationId xmlns:p14="http://schemas.microsoft.com/office/powerpoint/2010/main" val="619803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XVV – 232 and 301, IEEPA?</a:t>
            </a:r>
          </a:p>
        </p:txBody>
      </p:sp>
      <p:sp>
        <p:nvSpPr>
          <p:cNvPr id="6" name="Content Placeholder 5"/>
          <p:cNvSpPr>
            <a:spLocks noGrp="1"/>
          </p:cNvSpPr>
          <p:nvPr>
            <p:ph idx="1"/>
          </p:nvPr>
        </p:nvSpPr>
        <p:spPr/>
        <p:txBody>
          <a:bodyPr/>
          <a:lstStyle/>
          <a:p>
            <a:r>
              <a:rPr lang="en-US" dirty="0"/>
              <a:t>If the product that imparts the essential character to the set (i.e., the HTSUS subheading under which the entire set is classified) is subject to Sec. 232 duties, then the entire set will be subject to the additional ad valorem duty.</a:t>
            </a: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18</a:t>
            </a:fld>
            <a:endParaRPr lang="en-US" dirty="0"/>
          </a:p>
        </p:txBody>
      </p:sp>
    </p:spTree>
    <p:extLst>
      <p:ext uri="{BB962C8B-B14F-4D97-AF65-F5344CB8AC3E}">
        <p14:creationId xmlns:p14="http://schemas.microsoft.com/office/powerpoint/2010/main" val="1202302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35901" cy="6858000"/>
          </a:xfrm>
          <a:prstGeom prst="rect">
            <a:avLst/>
          </a:prstGeom>
        </p:spPr>
      </p:pic>
      <p:sp>
        <p:nvSpPr>
          <p:cNvPr id="5" name="Title 4"/>
          <p:cNvSpPr>
            <a:spLocks noGrp="1"/>
          </p:cNvSpPr>
          <p:nvPr>
            <p:ph type="title"/>
          </p:nvPr>
        </p:nvSpPr>
        <p:spPr/>
        <p:txBody>
          <a:bodyPr/>
          <a:lstStyle/>
          <a:p>
            <a:r>
              <a:rPr lang="en-US" dirty="0"/>
              <a:t>Auto and Auto Parts</a:t>
            </a:r>
          </a:p>
        </p:txBody>
      </p:sp>
      <p:sp>
        <p:nvSpPr>
          <p:cNvPr id="6" name="Content Placeholder 5"/>
          <p:cNvSpPr>
            <a:spLocks noGrp="1"/>
          </p:cNvSpPr>
          <p:nvPr>
            <p:ph idx="1"/>
          </p:nvPr>
        </p:nvSpPr>
        <p:spPr>
          <a:xfrm>
            <a:off x="228600" y="1219200"/>
            <a:ext cx="8458200" cy="4906963"/>
          </a:xfrm>
        </p:spPr>
        <p:txBody>
          <a:bodyPr>
            <a:normAutofit/>
          </a:bodyPr>
          <a:lstStyle/>
          <a:p>
            <a:pPr marL="0" marR="0" indent="0">
              <a:lnSpc>
                <a:spcPct val="107000"/>
              </a:lnSpc>
              <a:spcBef>
                <a:spcPts val="0"/>
              </a:spcBef>
              <a:spcAft>
                <a:spcPts val="800"/>
              </a:spcAft>
              <a:buNone/>
            </a:pPr>
            <a:r>
              <a:rPr lang="en-US" sz="18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Auto section 232 tariffs on April 3</a:t>
            </a:r>
            <a:r>
              <a:rPr lang="en-US" sz="1800" b="1" kern="100" baseline="30000" dirty="0">
                <a:solidFill>
                  <a:srgbClr val="000000"/>
                </a:solidFill>
                <a:latin typeface="Aptos" panose="020B0004020202020204" pitchFamily="34" charset="0"/>
                <a:ea typeface="Aptos" panose="020B0004020202020204" pitchFamily="34" charset="0"/>
                <a:cs typeface="Times New Roman" panose="02020603050405020304" pitchFamily="18" charset="0"/>
              </a:rPr>
              <a:t>rd</a:t>
            </a:r>
            <a:endParaRPr lang="en-US" sz="18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400050" lvl="1">
              <a:lnSpc>
                <a:spcPct val="107000"/>
              </a:lnSpc>
              <a:spcBef>
                <a:spcPts val="0"/>
              </a:spcBef>
              <a:spcAft>
                <a:spcPts val="800"/>
              </a:spcAft>
            </a:pP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25% tariffs apply to </a:t>
            </a:r>
            <a:r>
              <a:rPr lang="en-US" sz="14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passenger vehicles</a:t>
            </a: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US" sz="14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 light trucks </a:t>
            </a: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classified in the following HTSUS subheadings:</a:t>
            </a:r>
            <a:endParaRPr lang="en-US" sz="1400" kern="100" dirty="0">
              <a:latin typeface="Aptos" panose="020B0004020202020204" pitchFamily="34" charset="0"/>
              <a:ea typeface="Aptos" panose="020B0004020202020204" pitchFamily="34" charset="0"/>
              <a:cs typeface="Times New Roman" panose="02020603050405020304" pitchFamily="18" charset="0"/>
            </a:endParaRPr>
          </a:p>
          <a:p>
            <a:pPr marL="400050" lvl="1">
              <a:lnSpc>
                <a:spcPct val="107000"/>
              </a:lnSpc>
              <a:spcBef>
                <a:spcPts val="0"/>
              </a:spcBef>
              <a:spcAft>
                <a:spcPts val="800"/>
              </a:spcAft>
            </a:pPr>
            <a:r>
              <a:rPr lang="en-US" sz="1400" kern="100" dirty="0">
                <a:solidFill>
                  <a:srgbClr val="242424"/>
                </a:solidFill>
                <a:effectLst/>
                <a:latin typeface="Aptos" panose="020B0004020202020204" pitchFamily="34" charset="0"/>
                <a:ea typeface="Aptos" panose="020B0004020202020204" pitchFamily="34" charset="0"/>
                <a:cs typeface="Times New Roman" panose="02020603050405020304" pitchFamily="18" charset="0"/>
              </a:rPr>
              <a:t>8703.22.01, 8703.23.01, 8703.24.01, 8703.31.01, 8703.32.01, 8703.33.01, 8703.40.00, 8703.50.00, 8703.60.00, 8703.70.00, 8703.80.00, 8703.90.01, 8704.21.01, 8704.31.01, 8704.41.00, 8704.51.00,8704.60.00</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US" sz="15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FTA/Preference Programs</a:t>
            </a:r>
            <a:r>
              <a:rPr lang="en-US" sz="15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232 tariffs apply to goods even if goods qualify for special tariff treatment under a free trade agreement or preference program. </a:t>
            </a:r>
            <a:r>
              <a:rPr lang="en-US" sz="1500" i="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However, note exception for U.S. content of USMCA-qualifying vehicles. </a:t>
            </a:r>
            <a:endParaRPr lang="en-US" sz="15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5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Chapter 98 Claims</a:t>
            </a:r>
            <a:r>
              <a:rPr lang="en-US" sz="15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Goods for which entry is claimed under a provision of </a:t>
            </a:r>
            <a:r>
              <a:rPr lang="en-US" sz="15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chapter 98</a:t>
            </a:r>
            <a:r>
              <a:rPr lang="en-US" sz="15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shall be eligible for and subject to the terms of such provision and applicable CBP regulations, except that duties under subheading </a:t>
            </a:r>
            <a:r>
              <a:rPr lang="en-US" sz="15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9802.00.60 </a:t>
            </a:r>
            <a:r>
              <a:rPr lang="en-US" sz="15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shall be assessed based upon the full value of the imported article.</a:t>
            </a:r>
            <a:endParaRPr lang="en-US" sz="15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5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Chapter 99 Claims/Application</a:t>
            </a:r>
            <a:r>
              <a:rPr lang="en-US" sz="15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No </a:t>
            </a:r>
            <a:r>
              <a:rPr lang="en-US" sz="15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Chapter 99</a:t>
            </a:r>
            <a:r>
              <a:rPr lang="en-US" sz="15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claim that may set forth a lower rate of duty or provide duty-free treatment shall be allowed for the vehicles listed above.</a:t>
            </a:r>
            <a:endParaRPr lang="en-US" sz="15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3" name="Slide Number Placeholder 2"/>
          <p:cNvSpPr>
            <a:spLocks noGrp="1"/>
          </p:cNvSpPr>
          <p:nvPr>
            <p:ph type="sldNum" sz="quarter" idx="12"/>
          </p:nvPr>
        </p:nvSpPr>
        <p:spPr/>
        <p:txBody>
          <a:bodyPr/>
          <a:lstStyle/>
          <a:p>
            <a:fld id="{B717BF4F-CDC1-43F7-B39C-7D50D59A7DF2}" type="slidenum">
              <a:rPr lang="en-US" smtClean="0"/>
              <a:t>19</a:t>
            </a:fld>
            <a:endParaRPr lang="en-US" dirty="0"/>
          </a:p>
        </p:txBody>
      </p:sp>
    </p:spTree>
    <p:extLst>
      <p:ext uri="{BB962C8B-B14F-4D97-AF65-F5344CB8AC3E}">
        <p14:creationId xmlns:p14="http://schemas.microsoft.com/office/powerpoint/2010/main" val="400708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2" name="Title 1"/>
          <p:cNvSpPr>
            <a:spLocks noGrp="1"/>
          </p:cNvSpPr>
          <p:nvPr>
            <p:ph type="ctrTitle"/>
          </p:nvPr>
        </p:nvSpPr>
        <p:spPr>
          <a:xfrm>
            <a:off x="457200" y="1219200"/>
            <a:ext cx="8305800" cy="2381251"/>
          </a:xfrm>
        </p:spPr>
        <p:txBody>
          <a:bodyPr>
            <a:normAutofit/>
          </a:bodyPr>
          <a:lstStyle/>
          <a:p>
            <a:r>
              <a:rPr lang="en-US" b="1" dirty="0"/>
              <a:t>Leaping Over Trade Remedies in a Single Bound: Steel, Aluminum, IEEPA &amp; Other Tariffs</a:t>
            </a:r>
            <a:endParaRPr lang="en-US" dirty="0"/>
          </a:p>
        </p:txBody>
      </p:sp>
      <p:sp>
        <p:nvSpPr>
          <p:cNvPr id="3" name="Subtitle 2"/>
          <p:cNvSpPr>
            <a:spLocks noGrp="1"/>
          </p:cNvSpPr>
          <p:nvPr>
            <p:ph type="subTitle" idx="1"/>
          </p:nvPr>
        </p:nvSpPr>
        <p:spPr>
          <a:xfrm>
            <a:off x="457200" y="3886200"/>
            <a:ext cx="8001000" cy="1752600"/>
          </a:xfrm>
        </p:spPr>
        <p:txBody>
          <a:bodyPr>
            <a:normAutofit fontScale="70000" lnSpcReduction="20000"/>
          </a:bodyPr>
          <a:lstStyle/>
          <a:p>
            <a:pPr algn="l"/>
            <a:r>
              <a:rPr lang="en-US" b="1" dirty="0"/>
              <a:t>Panelists:</a:t>
            </a:r>
          </a:p>
          <a:p>
            <a:pPr algn="l"/>
            <a:r>
              <a:rPr lang="en-US" dirty="0"/>
              <a:t>Ralph De La Rosa, President, </a:t>
            </a:r>
            <a:r>
              <a:rPr lang="en-US" b="1" dirty="0"/>
              <a:t>Imperial Freight Brokers</a:t>
            </a:r>
          </a:p>
          <a:p>
            <a:pPr algn="l"/>
            <a:r>
              <a:rPr lang="en-US" dirty="0"/>
              <a:t>Sandy Coty, Director, </a:t>
            </a:r>
            <a:r>
              <a:rPr lang="en-US" b="1" dirty="0"/>
              <a:t>A.N. Deringer, Inc</a:t>
            </a:r>
          </a:p>
          <a:p>
            <a:pPr algn="l"/>
            <a:r>
              <a:rPr lang="en-US" dirty="0"/>
              <a:t>Lenny Feldman,</a:t>
            </a:r>
            <a:r>
              <a:rPr lang="en-US" i="1" dirty="0"/>
              <a:t> Managing Partner, Operating Committee</a:t>
            </a:r>
            <a:br>
              <a:rPr lang="en-US" i="1" dirty="0"/>
            </a:br>
            <a:r>
              <a:rPr lang="en-US" b="1" dirty="0"/>
              <a:t>Sandler, Travis &amp; Rosenberg, P.A.</a:t>
            </a:r>
            <a:endParaRPr lang="en-US" dirty="0"/>
          </a:p>
          <a:p>
            <a:pPr algn="l"/>
            <a:endParaRPr lang="en-US" b="1" dirty="0"/>
          </a:p>
        </p:txBody>
      </p:sp>
      <p:sp>
        <p:nvSpPr>
          <p:cNvPr id="4" name="Slide Number Placeholder 3"/>
          <p:cNvSpPr>
            <a:spLocks noGrp="1"/>
          </p:cNvSpPr>
          <p:nvPr>
            <p:ph type="sldNum" sz="quarter" idx="12"/>
          </p:nvPr>
        </p:nvSpPr>
        <p:spPr/>
        <p:txBody>
          <a:bodyPr/>
          <a:lstStyle/>
          <a:p>
            <a:fld id="{B717BF4F-CDC1-43F7-B39C-7D50D59A7DF2}" type="slidenum">
              <a:rPr lang="en-US" smtClean="0"/>
              <a:t>2</a:t>
            </a:fld>
            <a:endParaRPr lang="en-US" dirty="0"/>
          </a:p>
        </p:txBody>
      </p:sp>
    </p:spTree>
    <p:extLst>
      <p:ext uri="{BB962C8B-B14F-4D97-AF65-F5344CB8AC3E}">
        <p14:creationId xmlns:p14="http://schemas.microsoft.com/office/powerpoint/2010/main" val="2518625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35901" cy="6858000"/>
          </a:xfrm>
          <a:prstGeom prst="rect">
            <a:avLst/>
          </a:prstGeom>
        </p:spPr>
      </p:pic>
      <p:sp>
        <p:nvSpPr>
          <p:cNvPr id="5" name="Title 4"/>
          <p:cNvSpPr>
            <a:spLocks noGrp="1"/>
          </p:cNvSpPr>
          <p:nvPr>
            <p:ph type="title"/>
          </p:nvPr>
        </p:nvSpPr>
        <p:spPr/>
        <p:txBody>
          <a:bodyPr/>
          <a:lstStyle/>
          <a:p>
            <a:r>
              <a:rPr lang="en-US" dirty="0"/>
              <a:t>Auto and Auto Parts</a:t>
            </a:r>
          </a:p>
        </p:txBody>
      </p:sp>
      <p:sp>
        <p:nvSpPr>
          <p:cNvPr id="6" name="Content Placeholder 5"/>
          <p:cNvSpPr>
            <a:spLocks noGrp="1"/>
          </p:cNvSpPr>
          <p:nvPr>
            <p:ph idx="1"/>
          </p:nvPr>
        </p:nvSpPr>
        <p:spPr>
          <a:xfrm>
            <a:off x="228600" y="1219200"/>
            <a:ext cx="8458200" cy="4906963"/>
          </a:xfrm>
        </p:spPr>
        <p:txBody>
          <a:bodyPr>
            <a:normAutofit/>
          </a:bodyPr>
          <a:lstStyle/>
          <a:p>
            <a:pPr marL="0" marR="0" indent="0">
              <a:lnSpc>
                <a:spcPct val="107000"/>
              </a:lnSpc>
              <a:spcBef>
                <a:spcPts val="0"/>
              </a:spcBef>
              <a:spcAft>
                <a:spcPts val="800"/>
              </a:spcAft>
              <a:buNone/>
            </a:pPr>
            <a:r>
              <a:rPr lang="en-US" sz="16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Exceptions (Not Subject to 25% Tariffs)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0"/>
              </a:spcAft>
              <a:buSzPts val="1000"/>
              <a:buFont typeface="Courier New" panose="02070309020205020404" pitchFamily="49" charset="0"/>
              <a:buChar char="o"/>
              <a:tabLst>
                <a:tab pos="457200" algn="l"/>
              </a:tabLst>
            </a:pPr>
            <a:r>
              <a:rPr lang="en-US" sz="16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Not </a:t>
            </a:r>
            <a:r>
              <a:rPr lang="en-US" sz="1600" i="1"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Those</a:t>
            </a:r>
            <a:r>
              <a:rPr lang="en-US" sz="16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Autos</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Vehicles classified in the above HTSUS subheadings, </a:t>
            </a:r>
            <a:r>
              <a:rPr lang="en-US" sz="16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but are not </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passenger vehicles (sedans, sport utility vehicles, crossover utility vehicles, minivans, and cargo vans) and light trucks</a:t>
            </a:r>
            <a:endParaRPr lang="en-US"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0"/>
              </a:spcAft>
              <a:buSzPts val="1000"/>
              <a:buFont typeface="Courier New" panose="02070309020205020404" pitchFamily="49" charset="0"/>
              <a:buChar char="o"/>
              <a:tabLst>
                <a:tab pos="457200" algn="l"/>
              </a:tabLst>
            </a:pPr>
            <a:r>
              <a:rPr lang="en-US" sz="16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US Content of USMCA Qualifying Autos</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The </a:t>
            </a:r>
            <a:r>
              <a:rPr lang="en-US" sz="16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U.S. content </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of passenger vehicles and light trucks eligible for special tariff treatment under USMCA, upon approval from the Secretary of Commerce</a:t>
            </a:r>
            <a:endParaRPr lang="en-US"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0"/>
              </a:spcAft>
              <a:buSzPts val="1000"/>
              <a:buFont typeface="Courier New" panose="02070309020205020404" pitchFamily="49" charset="0"/>
              <a:buChar char="o"/>
              <a:tabLst>
                <a:tab pos="9144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Importers may submit documentation to the Commerce Secretary identifying the amount of U.S. content in </a:t>
            </a:r>
            <a:r>
              <a:rPr lang="en-US" sz="16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each model</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imported into the U.S. Upon approval by the Commerce Secretary, imports may be eligible to deduct U.S. content from USMCA-qualifying vehicles</a:t>
            </a:r>
            <a:endParaRPr lang="en-US"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0"/>
              </a:spcAft>
              <a:buSzPts val="1000"/>
              <a:buFont typeface="Wingdings" panose="05000000000000000000" pitchFamily="2" charset="2"/>
              <a:buChar char=""/>
              <a:tabLst>
                <a:tab pos="9144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U.S. content refers to the value of the automobile attributable to parts wholly obtained, produced entirely, or substantially transformed in the United States.</a:t>
            </a:r>
            <a:endParaRPr lang="en-US"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0"/>
              </a:spcAft>
              <a:buSzPts val="1000"/>
              <a:buFont typeface="Wingdings" panose="05000000000000000000" pitchFamily="2" charset="2"/>
              <a:buChar char=""/>
              <a:tabLst>
                <a:tab pos="914400" algn="l"/>
              </a:tabLst>
            </a:pP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 non-U.S. content of the vehicle or light truck shall be calculated by subtracting the value of the U.S. content in a vehicle or light truck from the total value of the vehicle or light truck.</a:t>
            </a:r>
            <a:endParaRPr lang="en-US"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0"/>
              </a:spcAft>
              <a:buSzPts val="1000"/>
              <a:buFont typeface="Courier New" panose="02070309020205020404" pitchFamily="49" charset="0"/>
              <a:buChar char="o"/>
              <a:tabLst>
                <a:tab pos="457200" algn="l"/>
              </a:tabLst>
            </a:pPr>
            <a:r>
              <a:rPr lang="en-US" sz="16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Old (25+) Vehicles</a:t>
            </a:r>
            <a:r>
              <a:rPr lang="en-US"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Passenger vehicles and light trucks classified in the above subheadings that were manufactured in a year at least 25 years prior to the year of the date of entry</a:t>
            </a:r>
            <a:endParaRPr lang="en-US"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20</a:t>
            </a:fld>
            <a:endParaRPr lang="en-US" dirty="0"/>
          </a:p>
        </p:txBody>
      </p:sp>
    </p:spTree>
    <p:extLst>
      <p:ext uri="{BB962C8B-B14F-4D97-AF65-F5344CB8AC3E}">
        <p14:creationId xmlns:p14="http://schemas.microsoft.com/office/powerpoint/2010/main" val="3645405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52" y="0"/>
            <a:ext cx="9135901" cy="6858000"/>
          </a:xfrm>
          <a:prstGeom prst="rect">
            <a:avLst/>
          </a:prstGeom>
        </p:spPr>
      </p:pic>
      <p:sp>
        <p:nvSpPr>
          <p:cNvPr id="5" name="Title 4"/>
          <p:cNvSpPr>
            <a:spLocks noGrp="1"/>
          </p:cNvSpPr>
          <p:nvPr>
            <p:ph type="title"/>
          </p:nvPr>
        </p:nvSpPr>
        <p:spPr/>
        <p:txBody>
          <a:bodyPr/>
          <a:lstStyle/>
          <a:p>
            <a:r>
              <a:rPr lang="en-US" dirty="0"/>
              <a:t>Auto and Auto Parts</a:t>
            </a:r>
          </a:p>
        </p:txBody>
      </p:sp>
      <p:sp>
        <p:nvSpPr>
          <p:cNvPr id="6" name="Content Placeholder 5"/>
          <p:cNvSpPr>
            <a:spLocks noGrp="1"/>
          </p:cNvSpPr>
          <p:nvPr>
            <p:ph idx="1"/>
          </p:nvPr>
        </p:nvSpPr>
        <p:spPr>
          <a:xfrm>
            <a:off x="228600" y="1219200"/>
            <a:ext cx="8458200" cy="4906963"/>
          </a:xfrm>
        </p:spPr>
        <p:txBody>
          <a:bodyPr>
            <a:normAutofit/>
          </a:bodyPr>
          <a:lstStyle/>
          <a:p>
            <a:pPr marL="0" marR="0" indent="0">
              <a:lnSpc>
                <a:spcPct val="107000"/>
              </a:lnSpc>
              <a:spcBef>
                <a:spcPts val="0"/>
              </a:spcBef>
              <a:spcAft>
                <a:spcPts val="800"/>
              </a:spcAft>
              <a:buNone/>
            </a:pPr>
            <a:r>
              <a:rPr lang="en-US" sz="16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Auto parts section 232 tariffs on May 3</a:t>
            </a:r>
            <a:r>
              <a:rPr lang="en-US" sz="1600" b="1" kern="100" baseline="30000" dirty="0">
                <a:solidFill>
                  <a:srgbClr val="000000"/>
                </a:solidFill>
                <a:latin typeface="Aptos" panose="020B0004020202020204" pitchFamily="34" charset="0"/>
                <a:ea typeface="Aptos" panose="020B0004020202020204" pitchFamily="34" charset="0"/>
                <a:cs typeface="Times New Roman" panose="02020603050405020304" pitchFamily="18" charset="0"/>
              </a:rPr>
              <a:t>rd</a:t>
            </a:r>
            <a:endParaRPr lang="en-US" sz="1600" b="1"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25% tariff on </a:t>
            </a:r>
            <a:r>
              <a:rPr lang="en-US" sz="18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parts of passenger vehicles and light trucks, classified under the HTS provisions enumerated in subdivision (g) (page 11-12) of Annex I, attached.  </a:t>
            </a:r>
            <a:endParaRPr lang="en-US" sz="1800" kern="100" dirty="0">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FTA/Preference Programs</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The 232 tariffs apply to the listed automobile parts even if those goods qualify for special tariff treatment under a free trade agreement or preference program. </a:t>
            </a:r>
            <a:r>
              <a:rPr lang="en-US" sz="1800" i="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However, note exception for USMCA-qualifying vehicles.</a:t>
            </a:r>
            <a:endParaRPr lang="en-US" sz="1800" i="1" kern="100" dirty="0">
              <a:solidFill>
                <a:srgbClr val="000000"/>
              </a:solidFill>
              <a:latin typeface="Aptos" panose="020B000402020202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Chapter 98 Claims</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Automobile parts for which entry is claimed under a provision of </a:t>
            </a:r>
            <a:r>
              <a:rPr lang="en-US" sz="18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chapter 98</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shall be eligible for and subject to the terms of such provision and applicable CBP regulations, except that duties under subheading </a:t>
            </a:r>
            <a:r>
              <a:rPr lang="en-US" sz="18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9802.00.60 </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shall be assessed based upon the full value of the imported article.</a:t>
            </a:r>
            <a:endParaRPr lang="en-US" sz="1800" kern="100" dirty="0">
              <a:solidFill>
                <a:srgbClr val="000000"/>
              </a:solidFill>
              <a:latin typeface="Aptos" panose="020B000402020202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Chapter 99 Claims/Application</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No </a:t>
            </a:r>
            <a:r>
              <a:rPr lang="en-US" sz="18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Chapter 99</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claim that may set forth a lower rate of duty or provide duty-free treatment shall be allowed for the automobile parts listed above.</a:t>
            </a:r>
            <a:endPar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21</a:t>
            </a:fld>
            <a:endParaRPr lang="en-US" dirty="0"/>
          </a:p>
        </p:txBody>
      </p:sp>
    </p:spTree>
    <p:extLst>
      <p:ext uri="{BB962C8B-B14F-4D97-AF65-F5344CB8AC3E}">
        <p14:creationId xmlns:p14="http://schemas.microsoft.com/office/powerpoint/2010/main" val="2621077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9" y="8138"/>
            <a:ext cx="9135901" cy="6858000"/>
          </a:xfrm>
          <a:prstGeom prst="rect">
            <a:avLst/>
          </a:prstGeom>
        </p:spPr>
      </p:pic>
      <p:sp>
        <p:nvSpPr>
          <p:cNvPr id="5" name="Title 4"/>
          <p:cNvSpPr>
            <a:spLocks noGrp="1"/>
          </p:cNvSpPr>
          <p:nvPr>
            <p:ph type="title"/>
          </p:nvPr>
        </p:nvSpPr>
        <p:spPr/>
        <p:txBody>
          <a:bodyPr/>
          <a:lstStyle/>
          <a:p>
            <a:r>
              <a:rPr lang="en-US" dirty="0"/>
              <a:t>Auto and Auto Parts</a:t>
            </a:r>
          </a:p>
        </p:txBody>
      </p:sp>
      <p:sp>
        <p:nvSpPr>
          <p:cNvPr id="6" name="Content Placeholder 5"/>
          <p:cNvSpPr>
            <a:spLocks noGrp="1"/>
          </p:cNvSpPr>
          <p:nvPr>
            <p:ph idx="1"/>
          </p:nvPr>
        </p:nvSpPr>
        <p:spPr>
          <a:xfrm>
            <a:off x="228600" y="1219200"/>
            <a:ext cx="8458200" cy="4906963"/>
          </a:xfrm>
        </p:spPr>
        <p:txBody>
          <a:bodyPr>
            <a:normAutofit fontScale="92500" lnSpcReduction="20000"/>
          </a:bodyPr>
          <a:lstStyle/>
          <a:p>
            <a:pPr marL="0" marR="0" indent="0">
              <a:lnSpc>
                <a:spcPct val="107000"/>
              </a:lnSpc>
              <a:spcBef>
                <a:spcPts val="0"/>
              </a:spcBef>
              <a:spcAft>
                <a:spcPts val="800"/>
              </a:spcAft>
              <a:buNone/>
            </a:pPr>
            <a:r>
              <a:rPr lang="en-US" sz="1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Exceptions (Not Subject to 25% Tariffs)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0"/>
              </a:spcAft>
              <a:buSzPts val="1000"/>
              <a:buFont typeface="Courier New" panose="02070309020205020404" pitchFamily="49" charset="0"/>
              <a:buChar char="o"/>
              <a:tabLst>
                <a:tab pos="457200" algn="l"/>
              </a:tabLst>
            </a:pPr>
            <a:r>
              <a:rPr lang="en-US" sz="18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**USMCA-Qualifying Automotive Parts</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Auto Parts that are </a:t>
            </a:r>
            <a:r>
              <a:rPr lang="en-US" sz="18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eligible for special tariff treatment under the USMCA</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other than automobile knock-down kits or parts compilations are exempt from these tariffs; or</a:t>
            </a:r>
          </a:p>
          <a:p>
            <a:pPr marL="342900" marR="0" lvl="0" indent="-342900" fontAlgn="ctr">
              <a:lnSpc>
                <a:spcPct val="107000"/>
              </a:lnSpc>
              <a:spcBef>
                <a:spcPts val="0"/>
              </a:spcBef>
              <a:spcAft>
                <a:spcPts val="0"/>
              </a:spcAft>
              <a:buSzPts val="1000"/>
              <a:buFont typeface="Courier New" panose="02070309020205020404" pitchFamily="49" charset="0"/>
              <a:buChar char="o"/>
              <a:tabLst>
                <a:tab pos="457200" algn="l"/>
              </a:tabLst>
            </a:pPr>
            <a:endPar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Courier New" panose="02070309020205020404" pitchFamily="49" charset="0"/>
              <a:buChar char="o"/>
              <a:tabLst>
                <a:tab pos="457200" algn="l"/>
              </a:tabLst>
            </a:pPr>
            <a:r>
              <a:rPr lang="en-US" sz="18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Not Passenger Vehicle or Light Truck Parts</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Articles that are classified in the enumerated HTSUS subheadings, but are </a:t>
            </a:r>
            <a:r>
              <a:rPr lang="en-US" sz="1800" u="sng"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not</a:t>
            </a:r>
            <a:r>
              <a:rPr lang="en-US" sz="18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parts of passenger vehicles and light trucks.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Note: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While the text of the Proclamation continues to state an effective date of "no later than May 3, 2025", the tariff provisions for automobile parts identified in Annex I  states that the tariffs are "effective with respect to entries on or after May 3, 2025".</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The current tariff changes outlined in Annex I completely exempt USMCA-qualifying Automobile Parts, however the Proclamation indicates that this exemption should only apply until such time that the Secretary of Commerce establishes a process to apply the 232 tariffs only to the non-U.S. content. If the Secretary of Commerce establishes such a process, we expect that this complete exemption will be removed and replaced with a U.S. content exemption similar to that in place for subject automobiles.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22</a:t>
            </a:fld>
            <a:endParaRPr lang="en-US" dirty="0"/>
          </a:p>
        </p:txBody>
      </p:sp>
    </p:spTree>
    <p:extLst>
      <p:ext uri="{BB962C8B-B14F-4D97-AF65-F5344CB8AC3E}">
        <p14:creationId xmlns:p14="http://schemas.microsoft.com/office/powerpoint/2010/main" val="1795792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a:xfrm>
            <a:off x="304800" y="152400"/>
            <a:ext cx="8229600" cy="579437"/>
          </a:xfrm>
        </p:spPr>
        <p:txBody>
          <a:bodyPr>
            <a:normAutofit fontScale="90000"/>
          </a:bodyPr>
          <a:lstStyle/>
          <a:p>
            <a:r>
              <a:rPr lang="en-US" dirty="0"/>
              <a:t>Reciprocal Tariffs</a:t>
            </a:r>
          </a:p>
        </p:txBody>
      </p:sp>
      <p:sp>
        <p:nvSpPr>
          <p:cNvPr id="6" name="Content Placeholder 5"/>
          <p:cNvSpPr>
            <a:spLocks noGrp="1"/>
          </p:cNvSpPr>
          <p:nvPr>
            <p:ph idx="1"/>
          </p:nvPr>
        </p:nvSpPr>
        <p:spPr>
          <a:xfrm>
            <a:off x="304800" y="731837"/>
            <a:ext cx="8382000" cy="4983163"/>
          </a:xfrm>
        </p:spPr>
        <p:txBody>
          <a:bodyPr>
            <a:normAutofit fontScale="77500" lnSpcReduction="20000"/>
          </a:bodyPr>
          <a:lstStyle/>
          <a:p>
            <a:pPr marL="342900" marR="0" lvl="0" indent="-342900">
              <a:lnSpc>
                <a:spcPct val="107000"/>
              </a:lnSpc>
              <a:spcBef>
                <a:spcPts val="0"/>
              </a:spcBef>
              <a:spcAft>
                <a:spcPts val="800"/>
              </a:spcAft>
              <a:buFont typeface="Symbol" panose="05050102010706020507" pitchFamily="18" charset="2"/>
              <a:buChar char=""/>
            </a:pP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IEEPA authority based on threat caused by trade-in-goods deficits.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Except as noted below, all imported articles are subject to a </a:t>
            </a:r>
            <a:r>
              <a:rPr lang="en-US" sz="1800" b="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10% ad valorem</a:t>
            </a: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 IEEPA duty effective 12:01 am EDT </a:t>
            </a:r>
            <a:r>
              <a:rPr lang="en-US" sz="1800" b="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April 5, 2025</a:t>
            </a: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For goods that are loaded onto a vessel* at the port of lading </a:t>
            </a:r>
            <a:r>
              <a:rPr lang="en-US" sz="1800" b="1"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and</a:t>
            </a:r>
            <a:r>
              <a:rPr lang="en-US" sz="1800"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 in final mode of transit before that time, they will NOT be subject to the 10% duty upon entry into the US.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b="1"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CSMS 64649265 </a:t>
            </a:r>
            <a:r>
              <a:rPr lang="en-US" sz="1800" i="1" kern="100" dirty="0">
                <a:solidFill>
                  <a:srgbClr val="212121"/>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To prevent importers from abusing the exception for goods that were in transit before April 5,</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2025 when it is no longer realistic due to the passage of time, </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CBP will permit heading </a:t>
            </a:r>
            <a:r>
              <a:rPr lang="en-US"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9903.01.28</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to be declared only for goods that are entered for consumption</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or withdrawn from warehouse for consumption, on or after 12:01 a.m. EDT on April 5, 2025, and </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before 12:01 a.m. EDT on </a:t>
            </a:r>
            <a:r>
              <a:rPr lang="en-US"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May 27, 2025</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Certain countries (Listed in </a:t>
            </a:r>
            <a:r>
              <a:rPr lang="en-US" sz="1800" u="sng"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Annex I) </a:t>
            </a: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are subject to a tariff greater than 10%</a:t>
            </a:r>
            <a:r>
              <a:rPr lang="en-US" sz="1800"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For purposes of </a:t>
            </a:r>
            <a:r>
              <a:rPr lang="en-US" sz="1800" u="sng"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these</a:t>
            </a: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 tariffs, China includes Hong Kong and Macau.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The rates for countries in Annex I shall apply effective 12:01 am EDT on </a:t>
            </a:r>
            <a:r>
              <a:rPr lang="en-US" sz="1800" b="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April 9, 2025</a:t>
            </a:r>
            <a:r>
              <a:rPr lang="en-US" sz="18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For goods that are loaded onto a vessel at the port of lading </a:t>
            </a:r>
            <a:r>
              <a:rPr lang="en-US" sz="1800" b="1"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and</a:t>
            </a:r>
            <a:r>
              <a:rPr lang="en-US" sz="1800"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 in final mode of transit before that time, they will NOT be subject to the additional duty specified below upon entry into the US.</a:t>
            </a:r>
          </a:p>
          <a:p>
            <a:pPr marL="0" marR="0" lvl="0" indent="0">
              <a:lnSpc>
                <a:spcPct val="107000"/>
              </a:lnSpc>
              <a:spcBef>
                <a:spcPts val="0"/>
              </a:spcBef>
              <a:spcAft>
                <a:spcPts val="800"/>
              </a:spcAft>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1600" dirty="0">
                <a:latin typeface="Arial" panose="020B0604020202020204" pitchFamily="34" charset="0"/>
                <a:cs typeface="Arial" panose="020B0604020202020204" pitchFamily="34" charset="0"/>
              </a:rPr>
              <a:t>*19 USC 1401. </a:t>
            </a:r>
            <a:r>
              <a:rPr lang="en-US" sz="1600" dirty="0">
                <a:solidFill>
                  <a:srgbClr val="333333"/>
                </a:solidFill>
                <a:effectLst/>
                <a:latin typeface="Arial" panose="020B0604020202020204" pitchFamily="34" charset="0"/>
                <a:ea typeface="Aptos" panose="020B0004020202020204" pitchFamily="34" charset="0"/>
                <a:cs typeface="Arial" panose="020B0604020202020204" pitchFamily="34" charset="0"/>
              </a:rPr>
              <a:t>“</a:t>
            </a:r>
            <a:r>
              <a:rPr lang="en-US" sz="1600" u="sng" dirty="0">
                <a:solidFill>
                  <a:srgbClr val="001C72"/>
                </a:solidFill>
                <a:latin typeface="Arial" panose="020B0604020202020204" pitchFamily="34" charset="0"/>
                <a:ea typeface="Aptos" panose="020B0004020202020204" pitchFamily="34" charset="0"/>
                <a:cs typeface="Arial" panose="020B0604020202020204" pitchFamily="34" charset="0"/>
              </a:rPr>
              <a:t>V</a:t>
            </a:r>
            <a:r>
              <a:rPr lang="en-US" sz="1600" u="sng" dirty="0">
                <a:solidFill>
                  <a:srgbClr val="001C72"/>
                </a:solidFill>
                <a:effectLst/>
                <a:latin typeface="Arial" panose="020B0604020202020204" pitchFamily="34" charset="0"/>
                <a:ea typeface="Aptos" panose="020B0004020202020204" pitchFamily="34" charset="0"/>
                <a:cs typeface="Arial" panose="020B0604020202020204" pitchFamily="34" charset="0"/>
                <a:hlinkClick r:id="rId3"/>
              </a:rPr>
              <a:t>essel</a:t>
            </a:r>
            <a:r>
              <a:rPr lang="en-US" sz="1600" dirty="0">
                <a:solidFill>
                  <a:srgbClr val="333333"/>
                </a:solidFill>
                <a:effectLst/>
                <a:latin typeface="Arial" panose="020B0604020202020204" pitchFamily="34" charset="0"/>
                <a:ea typeface="Aptos" panose="020B0004020202020204" pitchFamily="34" charset="0"/>
                <a:cs typeface="Arial" panose="020B0604020202020204" pitchFamily="34" charset="0"/>
              </a:rPr>
              <a:t>” includes every description of water craft or other contrivance used, or capable of being used, as a means of transportation in water, but does not include aircraft.</a:t>
            </a:r>
          </a:p>
          <a:p>
            <a:pPr marL="0" indent="0">
              <a:buNone/>
            </a:pPr>
            <a:endParaRPr lang="en-US" sz="1600" dirty="0">
              <a:solidFill>
                <a:srgbClr val="333333"/>
              </a:solidFill>
              <a:effectLst/>
              <a:latin typeface="Arial" panose="020B0604020202020204" pitchFamily="34" charset="0"/>
              <a:ea typeface="Aptos" panose="020B00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*19 CFR 122.2 Except as otherwise provided, aircraft arriving or having arrived from or departing for any foreign port or place, and the persons and merchandise, shall be subject to the laws and regulations applicable to vessels to the extent that such laws and regulations are administered or enforced by Customs,</a:t>
            </a:r>
            <a:endParaRPr lang="en-US" sz="1600" dirty="0">
              <a:effectLst/>
              <a:latin typeface="Arial" panose="020B0604020202020204" pitchFamily="34" charset="0"/>
              <a:ea typeface="Aptos" panose="020B0004020202020204" pitchFamily="34" charset="0"/>
              <a:cs typeface="Arial" panose="020B0604020202020204" pitchFamily="34" charset="0"/>
            </a:endParaRPr>
          </a:p>
          <a:p>
            <a:pPr marL="0" indent="0">
              <a:buNone/>
            </a:pPr>
            <a:endParaRPr lang="en-US" b="1" dirty="0"/>
          </a:p>
        </p:txBody>
      </p:sp>
      <p:sp>
        <p:nvSpPr>
          <p:cNvPr id="2" name="Slide Number Placeholder 1"/>
          <p:cNvSpPr>
            <a:spLocks noGrp="1"/>
          </p:cNvSpPr>
          <p:nvPr>
            <p:ph type="sldNum" sz="quarter" idx="12"/>
          </p:nvPr>
        </p:nvSpPr>
        <p:spPr/>
        <p:txBody>
          <a:bodyPr/>
          <a:lstStyle/>
          <a:p>
            <a:fld id="{B717BF4F-CDC1-43F7-B39C-7D50D59A7DF2}" type="slidenum">
              <a:rPr lang="en-US" smtClean="0"/>
              <a:t>23</a:t>
            </a:fld>
            <a:endParaRPr lang="en-US" dirty="0"/>
          </a:p>
        </p:txBody>
      </p:sp>
    </p:spTree>
    <p:extLst>
      <p:ext uri="{BB962C8B-B14F-4D97-AF65-F5344CB8AC3E}">
        <p14:creationId xmlns:p14="http://schemas.microsoft.com/office/powerpoint/2010/main" val="3031194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a:xfrm>
            <a:off x="304800" y="152400"/>
            <a:ext cx="8229600" cy="579437"/>
          </a:xfrm>
        </p:spPr>
        <p:txBody>
          <a:bodyPr>
            <a:normAutofit fontScale="90000"/>
          </a:bodyPr>
          <a:lstStyle/>
          <a:p>
            <a:r>
              <a:rPr lang="en-US" dirty="0"/>
              <a:t>Reciprocal Tariffs</a:t>
            </a:r>
          </a:p>
        </p:txBody>
      </p:sp>
      <p:sp>
        <p:nvSpPr>
          <p:cNvPr id="6" name="Content Placeholder 5"/>
          <p:cNvSpPr>
            <a:spLocks noGrp="1"/>
          </p:cNvSpPr>
          <p:nvPr>
            <p:ph idx="1"/>
          </p:nvPr>
        </p:nvSpPr>
        <p:spPr>
          <a:xfrm>
            <a:off x="304800" y="731837"/>
            <a:ext cx="8382000" cy="4983163"/>
          </a:xfrm>
        </p:spPr>
        <p:txBody>
          <a:bodyPr>
            <a:normAutofit fontScale="47500" lnSpcReduction="20000"/>
          </a:bodyPr>
          <a:lstStyle/>
          <a:p>
            <a:r>
              <a:rPr lang="en-US" sz="3600" b="1" i="1" kern="100" dirty="0">
                <a:solidFill>
                  <a:srgbClr val="212121"/>
                </a:solidFill>
                <a:latin typeface="Arial" panose="020B0604020202020204" pitchFamily="34" charset="0"/>
                <a:ea typeface="Times New Roman" panose="02020603050405020304" pitchFamily="18" charset="0"/>
                <a:cs typeface="Times New Roman" panose="02020603050405020304" pitchFamily="18" charset="0"/>
              </a:rPr>
              <a:t>CSMS # 64680374 - GUIDANCE – Reciprocal Tariffs, April 5 and April 9, 2025, Effective Dates</a:t>
            </a:r>
          </a:p>
          <a:p>
            <a:endParaRPr lang="en-US" dirty="0"/>
          </a:p>
          <a:p>
            <a:pPr marL="0" indent="0">
              <a:buNone/>
            </a:pPr>
            <a:endParaRPr lang="en-US" dirty="0"/>
          </a:p>
          <a:p>
            <a:r>
              <a:rPr lang="en-US" dirty="0"/>
              <a:t>Effective April 9, 2025, a country-specific ad valorem rate of duty will apply to imported goods of 83 countries and </a:t>
            </a:r>
            <a:r>
              <a:rPr lang="en-US" u="sng" dirty="0"/>
              <a:t>will replace the 10% additional ad valorem duty rate </a:t>
            </a:r>
            <a:r>
              <a:rPr lang="en-US" dirty="0"/>
              <a:t>under 9903.01.25. Imported goods of the countries identified below in 9903.01.43 – 9903.01.76, other than those that fall within the identified exceptions, entered for consumption, or withdrawn from warehouse for consumption on or after 12:01 a.m. EDT on </a:t>
            </a:r>
            <a:r>
              <a:rPr lang="en-US" b="1" dirty="0"/>
              <a:t>April 9, 2025</a:t>
            </a:r>
            <a:r>
              <a:rPr lang="en-US" dirty="0"/>
              <a:t>, are subject to the following HTSUS classifications and additional ad valorem duty rates. </a:t>
            </a:r>
          </a:p>
          <a:p>
            <a:r>
              <a:rPr lang="en-US" b="1" dirty="0"/>
              <a:t>9903.01.28:</a:t>
            </a:r>
            <a:r>
              <a:rPr lang="en-US" dirty="0"/>
              <a:t>   Articles the product of any country that were (1) loaded onto a vessel at the port of loading and in transit on the final mode of transport prior to entry into the United States before 12:01 a.m. EDT on April 5, 2025, </a:t>
            </a:r>
            <a:r>
              <a:rPr lang="en-US" b="1" dirty="0"/>
              <a:t>AND</a:t>
            </a:r>
            <a:r>
              <a:rPr lang="en-US" dirty="0"/>
              <a:t> (2) are entered for consumption, or withdrawn from warehouse for consumption, on or after 12:01 a.m. EDT on April 5, 2025, and before 12:01 a.m. EDT on May 27, 2025.</a:t>
            </a:r>
          </a:p>
          <a:p>
            <a:r>
              <a:rPr lang="en-US" dirty="0"/>
              <a:t>To prevent importers from abusing the exceptions for goods that </a:t>
            </a:r>
            <a:r>
              <a:rPr lang="en-US" dirty="0">
                <a:solidFill>
                  <a:srgbClr val="FF0000"/>
                </a:solidFill>
              </a:rPr>
              <a:t>were in transit before April 5, 2025 or April 9, 2025, as applicable</a:t>
            </a:r>
            <a:r>
              <a:rPr lang="en-US" dirty="0"/>
              <a:t>, CBP will permit heading 9903.01.28, or heading 9903.01.25 for products of countries covered by headings 9903.01.43 – 9903.01.76, as applicable, to be declared only for goods that are entered for consumption, or withdrawn from warehouse for consumption, before 12:01 a.m. EDT on May 27, 2025, after which time the exceptions would no longer realistically apply due to the passage of time.</a:t>
            </a:r>
          </a:p>
          <a:p>
            <a:endParaRPr lang="en-US" dirty="0"/>
          </a:p>
          <a:p>
            <a:pPr marL="0" indent="0">
              <a:buNone/>
            </a:pPr>
            <a:endParaRPr lang="en-US" dirty="0"/>
          </a:p>
        </p:txBody>
      </p:sp>
      <p:sp>
        <p:nvSpPr>
          <p:cNvPr id="11" name="Slide Number Placeholder 10"/>
          <p:cNvSpPr>
            <a:spLocks noGrp="1"/>
          </p:cNvSpPr>
          <p:nvPr>
            <p:ph type="sldNum" sz="quarter" idx="12"/>
          </p:nvPr>
        </p:nvSpPr>
        <p:spPr/>
        <p:txBody>
          <a:bodyPr/>
          <a:lstStyle/>
          <a:p>
            <a:fld id="{B717BF4F-CDC1-43F7-B39C-7D50D59A7DF2}" type="slidenum">
              <a:rPr lang="en-US" smtClean="0"/>
              <a:t>24</a:t>
            </a:fld>
            <a:endParaRPr lang="en-US" dirty="0"/>
          </a:p>
        </p:txBody>
      </p:sp>
    </p:spTree>
    <p:extLst>
      <p:ext uri="{BB962C8B-B14F-4D97-AF65-F5344CB8AC3E}">
        <p14:creationId xmlns:p14="http://schemas.microsoft.com/office/powerpoint/2010/main" val="275340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9903: 10% Versus 11-50%</a:t>
            </a:r>
          </a:p>
        </p:txBody>
      </p:sp>
      <p:graphicFrame>
        <p:nvGraphicFramePr>
          <p:cNvPr id="2" name="Content Placeholder 1">
            <a:extLst>
              <a:ext uri="{FF2B5EF4-FFF2-40B4-BE49-F238E27FC236}">
                <a16:creationId xmlns:a16="http://schemas.microsoft.com/office/drawing/2014/main" id="{C06419ED-3CEB-7093-227C-81561851556B}"/>
              </a:ext>
            </a:extLst>
          </p:cNvPr>
          <p:cNvGraphicFramePr>
            <a:graphicFrameLocks noGrp="1"/>
          </p:cNvGraphicFramePr>
          <p:nvPr>
            <p:ph idx="1"/>
            <p:extLst>
              <p:ext uri="{D42A27DB-BD31-4B8C-83A1-F6EECF244321}">
                <p14:modId xmlns:p14="http://schemas.microsoft.com/office/powerpoint/2010/main" val="3333207109"/>
              </p:ext>
            </p:extLst>
          </p:nvPr>
        </p:nvGraphicFramePr>
        <p:xfrm>
          <a:off x="455364" y="1315085"/>
          <a:ext cx="8460036" cy="4227830"/>
        </p:xfrm>
        <a:graphic>
          <a:graphicData uri="http://schemas.openxmlformats.org/drawingml/2006/table">
            <a:tbl>
              <a:tblPr firstRow="1" firstCol="1" bandRow="1">
                <a:tableStyleId>{5C22544A-7EE6-4342-B048-85BDC9FD1C3A}</a:tableStyleId>
              </a:tblPr>
              <a:tblGrid>
                <a:gridCol w="1297236">
                  <a:extLst>
                    <a:ext uri="{9D8B030D-6E8A-4147-A177-3AD203B41FA5}">
                      <a16:colId xmlns:a16="http://schemas.microsoft.com/office/drawing/2014/main" val="2531012227"/>
                    </a:ext>
                  </a:extLst>
                </a:gridCol>
                <a:gridCol w="5503969">
                  <a:extLst>
                    <a:ext uri="{9D8B030D-6E8A-4147-A177-3AD203B41FA5}">
                      <a16:colId xmlns:a16="http://schemas.microsoft.com/office/drawing/2014/main" val="1179126306"/>
                    </a:ext>
                  </a:extLst>
                </a:gridCol>
                <a:gridCol w="1658831">
                  <a:extLst>
                    <a:ext uri="{9D8B030D-6E8A-4147-A177-3AD203B41FA5}">
                      <a16:colId xmlns:a16="http://schemas.microsoft.com/office/drawing/2014/main" val="1245373406"/>
                    </a:ext>
                  </a:extLst>
                </a:gridCol>
              </a:tblGrid>
              <a:tr h="2362200">
                <a:tc>
                  <a:txBody>
                    <a:bodyPr/>
                    <a:lstStyle/>
                    <a:p>
                      <a:pPr marL="0" marR="0">
                        <a:lnSpc>
                          <a:spcPct val="107000"/>
                        </a:lnSpc>
                        <a:spcBef>
                          <a:spcPts val="0"/>
                        </a:spcBef>
                        <a:spcAft>
                          <a:spcPts val="0"/>
                        </a:spcAft>
                      </a:pPr>
                      <a:r>
                        <a:rPr lang="en-US" sz="2000" kern="0" dirty="0">
                          <a:effectLst/>
                        </a:rPr>
                        <a:t>9903.01.25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775" marR="64775" marT="0" marB="0" anchor="ctr"/>
                </a:tc>
                <a:tc>
                  <a:txBody>
                    <a:bodyPr/>
                    <a:lstStyle/>
                    <a:p>
                      <a:pPr marL="0" marR="0">
                        <a:lnSpc>
                          <a:spcPct val="107000"/>
                        </a:lnSpc>
                        <a:spcBef>
                          <a:spcPts val="0"/>
                        </a:spcBef>
                        <a:spcAft>
                          <a:spcPts val="0"/>
                        </a:spcAft>
                      </a:pPr>
                      <a:r>
                        <a:rPr lang="en-US" sz="2000" kern="0" dirty="0">
                          <a:effectLst/>
                        </a:rPr>
                        <a:t>Except for products described in headings 9903.01.26-9903.01.33, and except as provided for in heading 9903.01.34, articles the product of any country, </a:t>
                      </a:r>
                      <a:r>
                        <a:rPr lang="en-US" sz="2000" kern="0" dirty="0">
                          <a:solidFill>
                            <a:schemeClr val="tx1"/>
                          </a:solidFill>
                          <a:effectLst/>
                          <a:highlight>
                            <a:srgbClr val="FFFF00"/>
                          </a:highlight>
                        </a:rPr>
                        <a:t>except for articles the product of a country enumerated in subdivision (v)(xiii) of U.S. note 2 to this subchapter that are entered for consumption</a:t>
                      </a:r>
                      <a:r>
                        <a:rPr lang="en-US" sz="2000" kern="0" dirty="0">
                          <a:effectLst/>
                        </a:rPr>
                        <a:t>, or withdrawn from warehouse for consumption, after 12:01 a.m. eastern daylight time on April 9, 2025, and that were not in transit on the final mode of transit prior to 12:01 a.m. eastern daylight time on April 9, 2025, as provided for in subdivision (v) of U.S. note 2 to this subchapter . . . . . .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775" marR="64775" marT="0" marB="0" anchor="ctr"/>
                </a:tc>
                <a:tc>
                  <a:txBody>
                    <a:bodyPr/>
                    <a:lstStyle/>
                    <a:p>
                      <a:pPr marL="0" marR="0">
                        <a:lnSpc>
                          <a:spcPct val="107000"/>
                        </a:lnSpc>
                        <a:spcBef>
                          <a:spcPts val="0"/>
                        </a:spcBef>
                        <a:spcAft>
                          <a:spcPts val="0"/>
                        </a:spcAft>
                      </a:pPr>
                      <a:r>
                        <a:rPr lang="en-US" sz="2000" kern="0" dirty="0">
                          <a:effectLst/>
                        </a:rPr>
                        <a:t>The duty provided in the applicable subheading + 10%</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775" marR="64775" marT="0" marB="0" anchor="ctr"/>
                </a:tc>
                <a:extLst>
                  <a:ext uri="{0D108BD9-81ED-4DB2-BD59-A6C34878D82A}">
                    <a16:rowId xmlns:a16="http://schemas.microsoft.com/office/drawing/2014/main" val="1574261038"/>
                  </a:ext>
                </a:extLst>
              </a:tr>
            </a:tbl>
          </a:graphicData>
        </a:graphic>
      </p:graphicFrame>
      <p:sp>
        <p:nvSpPr>
          <p:cNvPr id="3" name="Slide Number Placeholder 2"/>
          <p:cNvSpPr>
            <a:spLocks noGrp="1"/>
          </p:cNvSpPr>
          <p:nvPr>
            <p:ph type="sldNum" sz="quarter" idx="12"/>
          </p:nvPr>
        </p:nvSpPr>
        <p:spPr/>
        <p:txBody>
          <a:bodyPr/>
          <a:lstStyle/>
          <a:p>
            <a:fld id="{B717BF4F-CDC1-43F7-B39C-7D50D59A7DF2}" type="slidenum">
              <a:rPr lang="en-US" smtClean="0"/>
              <a:t>25</a:t>
            </a:fld>
            <a:endParaRPr lang="en-US" dirty="0"/>
          </a:p>
        </p:txBody>
      </p:sp>
    </p:spTree>
    <p:extLst>
      <p:ext uri="{BB962C8B-B14F-4D97-AF65-F5344CB8AC3E}">
        <p14:creationId xmlns:p14="http://schemas.microsoft.com/office/powerpoint/2010/main" val="6057452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9903: 10% Versus 11-50%</a:t>
            </a:r>
          </a:p>
        </p:txBody>
      </p:sp>
      <p:sp>
        <p:nvSpPr>
          <p:cNvPr id="6" name="Content Placeholder 5">
            <a:extLst>
              <a:ext uri="{FF2B5EF4-FFF2-40B4-BE49-F238E27FC236}">
                <a16:creationId xmlns:a16="http://schemas.microsoft.com/office/drawing/2014/main" id="{D16DFB63-1018-D9AA-3253-CFA7A5996C19}"/>
              </a:ext>
            </a:extLst>
          </p:cNvPr>
          <p:cNvSpPr>
            <a:spLocks noGrp="1"/>
          </p:cNvSpPr>
          <p:nvPr>
            <p:ph idx="1"/>
          </p:nvPr>
        </p:nvSpPr>
        <p:spPr/>
        <p:txBody>
          <a:bodyPr/>
          <a:lstStyle/>
          <a:p>
            <a:r>
              <a:rPr lang="en-US" sz="2800" b="0" i="0" kern="100" dirty="0">
                <a:solidFill>
                  <a:srgbClr val="000000"/>
                </a:solidFill>
                <a:effectLst/>
                <a:latin typeface="TimesNewRomanPSMT"/>
                <a:ea typeface="Aptos" panose="020B0004020202020204" pitchFamily="34" charset="0"/>
                <a:cs typeface="Times New Roman" panose="02020603050405020304" pitchFamily="18" charset="0"/>
              </a:rPr>
              <a:t>(v)(xiii) Heading 9903.01.25 shall not apply to articles the product of the following countries entered for consumption, or withdrawn from warehouse for consumption, on or after 12:01 a.m. eastern daylight time on April 9, 2025, and that were not in transit on the final mode of transit prior to 12:01 a.m. eastern daylight time on April 9, 2025:</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26</a:t>
            </a:fld>
            <a:endParaRPr lang="en-US" dirty="0"/>
          </a:p>
        </p:txBody>
      </p:sp>
    </p:spTree>
    <p:extLst>
      <p:ext uri="{BB962C8B-B14F-4D97-AF65-F5344CB8AC3E}">
        <p14:creationId xmlns:p14="http://schemas.microsoft.com/office/powerpoint/2010/main" val="2173581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Reciprocal Tariffs</a:t>
            </a:r>
          </a:p>
        </p:txBody>
      </p:sp>
      <p:sp>
        <p:nvSpPr>
          <p:cNvPr id="6" name="Content Placeholder 5"/>
          <p:cNvSpPr>
            <a:spLocks noGrp="1"/>
          </p:cNvSpPr>
          <p:nvPr>
            <p:ph idx="1"/>
          </p:nvPr>
        </p:nvSpPr>
        <p:spPr>
          <a:xfrm>
            <a:off x="304800" y="1143000"/>
            <a:ext cx="8686800" cy="4983163"/>
          </a:xfrm>
        </p:spPr>
        <p:txBody>
          <a:bodyPr>
            <a:normAutofit fontScale="92500" lnSpcReduction="10000"/>
          </a:bodyPr>
          <a:lstStyle/>
          <a:p>
            <a:pPr marL="0" marR="0">
              <a:lnSpc>
                <a:spcPct val="107000"/>
              </a:lnSpc>
              <a:spcBef>
                <a:spcPts val="0"/>
              </a:spcBef>
              <a:spcAft>
                <a:spcPts val="800"/>
              </a:spcAft>
            </a:pPr>
            <a:r>
              <a:rPr lang="en-US" sz="1400" b="1"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Exceptions: Products Excluded from Additional IEEPA Reciprocal Tariff</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a:lnSpc>
                <a:spcPct val="107000"/>
              </a:lnSpc>
              <a:spcBef>
                <a:spcPts val="0"/>
              </a:spcBef>
              <a:spcAft>
                <a:spcPts val="800"/>
              </a:spcAft>
            </a:pPr>
            <a:r>
              <a:rPr lang="en-US" sz="1400"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The additional duty </a:t>
            </a:r>
            <a:r>
              <a:rPr lang="en-US" sz="1400" u="sng"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will not apply to</a:t>
            </a:r>
            <a:r>
              <a:rPr lang="en-US" sz="1400"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Goods exempted under 50 U.S.C. 1702 (Goods for personal use, donations of food, clothing and medicine intended to relieve human suffering, Merely informational materials, etc.).  </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The following products subject to existing 232 tariffs are exempt:</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Steel and derivatives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Aluminum and derivatives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Autos/auto parts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The following products, and any others listed in Annex II attached, are exempted:</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Copper</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Pharmaceuticals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Semiconductors, </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Lumber</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Certain critical minerals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Energy and energy products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Products from countries subject to Column 2 duty rates are exempted (Cuba, North Korea, Russia, and Belarus)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27</a:t>
            </a:fld>
            <a:endParaRPr lang="en-US" dirty="0"/>
          </a:p>
        </p:txBody>
      </p:sp>
    </p:spTree>
    <p:extLst>
      <p:ext uri="{BB962C8B-B14F-4D97-AF65-F5344CB8AC3E}">
        <p14:creationId xmlns:p14="http://schemas.microsoft.com/office/powerpoint/2010/main" val="1580896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Reciprocal Tariffs</a:t>
            </a:r>
          </a:p>
        </p:txBody>
      </p:sp>
      <p:sp>
        <p:nvSpPr>
          <p:cNvPr id="6" name="Content Placeholder 5"/>
          <p:cNvSpPr>
            <a:spLocks noGrp="1"/>
          </p:cNvSpPr>
          <p:nvPr>
            <p:ph idx="1"/>
          </p:nvPr>
        </p:nvSpPr>
        <p:spPr>
          <a:xfrm>
            <a:off x="304800" y="1143001"/>
            <a:ext cx="8686800" cy="4572000"/>
          </a:xfrm>
        </p:spPr>
        <p:txBody>
          <a:bodyPr>
            <a:normAutofit/>
          </a:bodyPr>
          <a:lstStyle/>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Products subject to future section 232 actions will be exempted**</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Font typeface="+mj-lt"/>
              <a:buAutoNum type="arabicPeriod"/>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**While the introductory sentence of Section 3(b) of the Executive Order is awkwardly worded, we believe the correct interpretation or intent is that it is either Section 232 (steel/aluminum auto/auto part) or if no 232, then the IEEPA Reciprocal rates apply. However, our opinion could change based on forthcoming notices or clarification as noted below.</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Font typeface="+mj-lt"/>
              <a:buAutoNum type="arabicPeriod" startAt="2"/>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Section 232 rates will apply to the imported article and in some instances may be lower than the IEEPA reciprocal tariffs.)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Goods from Canada and Mexico are exempt from the IEEPA Reciprocal tariffs until such time as the IEEPA Border  is terminated or suspended, at which time only USMCA qualifying goods will be exempt from IEEPA Reciprocal tariffs and non-USMCA goods will be subject to a 12% IEEPA Reciprocal tariff. </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The value of US content of any goods provided that the US content is no less than  20% of the value of the article. “US content” is defined as “the value of an article attributable to the component produced entirely, or substantially transformed in, the US.”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fontAlgn="ctr">
              <a:lnSpc>
                <a:spcPct val="107000"/>
              </a:lnSpc>
              <a:spcBef>
                <a:spcPts val="0"/>
              </a:spcBef>
              <a:spcAft>
                <a:spcPts val="800"/>
              </a:spcAft>
              <a:buSzPts val="1000"/>
              <a:buFont typeface="Symbol" panose="05050102010706020507" pitchFamily="18" charset="2"/>
              <a:buChar char=""/>
              <a:tabLst>
                <a:tab pos="457200" algn="l"/>
              </a:tabLst>
            </a:pPr>
            <a:r>
              <a:rPr lang="en-US" sz="1400" i="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Section 321 de minimis goods other than those country of origin China (Hong Kong)—are exempt until such time as Commerce establishes a system to collect the tariffs.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28</a:t>
            </a:fld>
            <a:endParaRPr lang="en-US" dirty="0"/>
          </a:p>
        </p:txBody>
      </p:sp>
    </p:spTree>
    <p:extLst>
      <p:ext uri="{BB962C8B-B14F-4D97-AF65-F5344CB8AC3E}">
        <p14:creationId xmlns:p14="http://schemas.microsoft.com/office/powerpoint/2010/main" val="750075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Interplay between Reciprocal Tariffs and Section 232 Tariffs </a:t>
            </a:r>
          </a:p>
        </p:txBody>
      </p:sp>
      <p:sp>
        <p:nvSpPr>
          <p:cNvPr id="6" name="Content Placeholder 5"/>
          <p:cNvSpPr>
            <a:spLocks noGrp="1"/>
          </p:cNvSpPr>
          <p:nvPr>
            <p:ph idx="1"/>
          </p:nvPr>
        </p:nvSpPr>
        <p:spPr>
          <a:xfrm>
            <a:off x="457200" y="1417637"/>
            <a:ext cx="8534399" cy="4297363"/>
          </a:xfrm>
        </p:spPr>
        <p:txBody>
          <a:bodyPr>
            <a:normAutofit fontScale="92500" lnSpcReduction="20000"/>
          </a:bodyPr>
          <a:lstStyle/>
          <a:p>
            <a:r>
              <a:rPr lang="en-US" dirty="0"/>
              <a:t>April 5, new 10% reciprocal tariffs applied to All countries</a:t>
            </a:r>
          </a:p>
          <a:p>
            <a:r>
              <a:rPr lang="en-US" dirty="0"/>
              <a:t>April 9, new 11%-50% tariffs applied to certain countries </a:t>
            </a:r>
          </a:p>
          <a:p>
            <a:r>
              <a:rPr lang="en-US" dirty="0"/>
              <a:t>April 9, China subject to 34% + 50% reciprocal Tariffs </a:t>
            </a:r>
          </a:p>
          <a:p>
            <a:r>
              <a:rPr lang="en-US" dirty="0"/>
              <a:t>Autos are EXEMPT from reciprocal tariffs as of April 5</a:t>
            </a:r>
          </a:p>
          <a:p>
            <a:r>
              <a:rPr lang="en-US" dirty="0"/>
              <a:t>Auto parts are </a:t>
            </a:r>
            <a:r>
              <a:rPr lang="en-US" u="sng" dirty="0"/>
              <a:t>NOT Exempt </a:t>
            </a:r>
            <a:r>
              <a:rPr lang="en-US" dirty="0"/>
              <a:t>from reciprocal tariffs until May 3</a:t>
            </a:r>
          </a:p>
        </p:txBody>
      </p:sp>
      <p:sp>
        <p:nvSpPr>
          <p:cNvPr id="2" name="Slide Number Placeholder 1"/>
          <p:cNvSpPr>
            <a:spLocks noGrp="1"/>
          </p:cNvSpPr>
          <p:nvPr>
            <p:ph type="sldNum" sz="quarter" idx="12"/>
          </p:nvPr>
        </p:nvSpPr>
        <p:spPr/>
        <p:txBody>
          <a:bodyPr/>
          <a:lstStyle/>
          <a:p>
            <a:fld id="{B717BF4F-CDC1-43F7-B39C-7D50D59A7DF2}" type="slidenum">
              <a:rPr lang="en-US" smtClean="0"/>
              <a:t>29</a:t>
            </a:fld>
            <a:endParaRPr lang="en-US" dirty="0"/>
          </a:p>
        </p:txBody>
      </p:sp>
    </p:spTree>
    <p:extLst>
      <p:ext uri="{BB962C8B-B14F-4D97-AF65-F5344CB8AC3E}">
        <p14:creationId xmlns:p14="http://schemas.microsoft.com/office/powerpoint/2010/main" val="2895365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6" name="Content Placeholder 5"/>
          <p:cNvSpPr>
            <a:spLocks noGrp="1"/>
          </p:cNvSpPr>
          <p:nvPr>
            <p:ph idx="1"/>
          </p:nvPr>
        </p:nvSpPr>
        <p:spPr>
          <a:xfrm>
            <a:off x="381000" y="838200"/>
            <a:ext cx="8229600" cy="4800600"/>
          </a:xfrm>
        </p:spPr>
        <p:txBody>
          <a:bodyPr>
            <a:normAutofit fontScale="70000" lnSpcReduction="20000"/>
          </a:bodyPr>
          <a:lstStyle/>
          <a:p>
            <a:pPr marL="0" indent="0">
              <a:buNone/>
            </a:pPr>
            <a:r>
              <a:rPr lang="en-US" i="1" dirty="0"/>
              <a:t>This communication is provided by the NCBFAA for educational and informational purposes only and does not constitute the rendering of legal counsel or other professional services. We do not assume legal liability for the accuracy, completeness or validity of the information contained in this communication. While NCBFAA has made every attempt to ensure credibility of all information included in the communication, we do not bear the legal liability for its content or that of any hyperlinks or other websites to which the communication refers. Before you act on any information provided in this communication, you should seek professional advice regarding its applicability to your specific circumstances</a:t>
            </a:r>
          </a:p>
          <a:p>
            <a:pPr marL="0" indent="0">
              <a:buNone/>
            </a:pPr>
            <a:endParaRPr lang="en-US" i="1" dirty="0"/>
          </a:p>
          <a:p>
            <a:pPr marL="0" indent="0" algn="ctr">
              <a:buNone/>
            </a:pPr>
            <a:r>
              <a:rPr lang="en-US" i="1" dirty="0">
                <a:solidFill>
                  <a:srgbClr val="FF0000"/>
                </a:solidFill>
              </a:rPr>
              <a:t>	ALL THE INFORMATION IN THIS PRESENTATION IS DATED AS OF APRIL 9, 2025. GIVEN THE QUICKLY CHANGING ENVIRONMENT DO NOT RELY ON THIS INFORMATION BEYOND THIS DATE AND TIME OF PRESENTATION</a:t>
            </a:r>
            <a:endParaRPr lang="en-US" dirty="0">
              <a:solidFill>
                <a:srgbClr val="FF0000"/>
              </a:solidFill>
            </a:endParaRP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3</a:t>
            </a:fld>
            <a:endParaRPr lang="en-US" dirty="0"/>
          </a:p>
        </p:txBody>
      </p:sp>
    </p:spTree>
    <p:extLst>
      <p:ext uri="{BB962C8B-B14F-4D97-AF65-F5344CB8AC3E}">
        <p14:creationId xmlns:p14="http://schemas.microsoft.com/office/powerpoint/2010/main" val="38074924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a:xfrm>
            <a:off x="457199" y="-152400"/>
            <a:ext cx="8229600" cy="1143000"/>
          </a:xfrm>
        </p:spPr>
        <p:txBody>
          <a:bodyPr/>
          <a:lstStyle/>
          <a:p>
            <a:r>
              <a:rPr lang="en-US" dirty="0"/>
              <a:t>Reciprocal Tariffs</a:t>
            </a:r>
          </a:p>
        </p:txBody>
      </p:sp>
      <p:sp>
        <p:nvSpPr>
          <p:cNvPr id="6" name="Content Placeholder 5"/>
          <p:cNvSpPr>
            <a:spLocks noGrp="1"/>
          </p:cNvSpPr>
          <p:nvPr>
            <p:ph idx="1"/>
          </p:nvPr>
        </p:nvSpPr>
        <p:spPr>
          <a:xfrm>
            <a:off x="152400" y="838200"/>
            <a:ext cx="8839200" cy="4876801"/>
          </a:xfrm>
        </p:spPr>
        <p:txBody>
          <a:bodyPr>
            <a:normAutofit fontScale="92500" lnSpcReduction="20000"/>
          </a:bodyPr>
          <a:lstStyle/>
          <a:p>
            <a:pPr marL="114300" marR="0" indent="0">
              <a:lnSpc>
                <a:spcPct val="107000"/>
              </a:lnSpc>
              <a:spcBef>
                <a:spcPts val="0"/>
              </a:spcBef>
              <a:spcAft>
                <a:spcPts val="800"/>
              </a:spcAft>
              <a:buNone/>
            </a:pPr>
            <a:r>
              <a:rPr lang="en-US" sz="1400" b="1"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Chapter 98</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buSzPts val="1000"/>
              <a:buNone/>
              <a:tabLst>
                <a:tab pos="457200" algn="l"/>
              </a:tabLst>
            </a:pPr>
            <a:r>
              <a:rPr lang="en-US" sz="1400" dirty="0">
                <a:effectLst/>
                <a:latin typeface="Aptos" panose="020B0004020202020204" pitchFamily="34" charset="0"/>
                <a:ea typeface="Aptos" panose="020B0004020202020204" pitchFamily="34" charset="0"/>
                <a:cs typeface="Aptos" panose="020B0004020202020204" pitchFamily="34" charset="0"/>
              </a:rPr>
              <a:t>The additional duties shall not apply to goods claimed under chapter 98 except for goods entered under heading 9802.00.80; and subheadings 9802.00.40, 9802.00.50, and 9802.00.60 where the additional duties apply to the value of repairs, alterations, or processing performed, as described in the applicable subheading. For heading 9802.00.80, the additional duties apply to the value of the article assembled abroad, less the cost or value of such products of the United States, as described.</a:t>
            </a:r>
          </a:p>
          <a:p>
            <a:pPr marL="0" marR="0">
              <a:lnSpc>
                <a:spcPct val="107000"/>
              </a:lnSpc>
              <a:spcBef>
                <a:spcPts val="0"/>
              </a:spcBef>
              <a:spcAft>
                <a:spcPts val="800"/>
              </a:spcAft>
            </a:pPr>
            <a:endParaRPr lang="en-US" sz="1400" b="1"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1400" b="1"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FTZ Goods</a:t>
            </a:r>
            <a:endParaRPr lang="en-US" sz="14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7000"/>
              </a:lnSpc>
              <a:spcBef>
                <a:spcPts val="0"/>
              </a:spcBef>
              <a:spcAft>
                <a:spcPts val="800"/>
              </a:spcAft>
              <a:buNone/>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Products admitted to an FTZ after 12:01 eastern on April  9, must be admitted in privileged foreign status.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7000"/>
              </a:lnSpc>
              <a:spcBef>
                <a:spcPts val="0"/>
              </a:spcBef>
              <a:spcAft>
                <a:spcPts val="800"/>
              </a:spcAft>
              <a:buNone/>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Goods eligible for admission to an FTZ under </a:t>
            </a:r>
            <a:r>
              <a:rPr lang="en-US" sz="1400" b="1"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domestic status</a:t>
            </a: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 are exempt from the tariffs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sz="1400" b="1"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1400" b="1"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Modification (Increase or Decrease)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fontAlgn="ctr">
              <a:lnSpc>
                <a:spcPct val="107000"/>
              </a:lnSpc>
              <a:spcBef>
                <a:spcPts val="0"/>
              </a:spcBef>
              <a:spcAft>
                <a:spcPts val="800"/>
              </a:spcAft>
              <a:buSzPts val="1000"/>
              <a:buNone/>
              <a:tabLst>
                <a:tab pos="457200" algn="l"/>
              </a:tabLst>
            </a:pPr>
            <a:r>
              <a:rPr lang="en-US" sz="1400" u="sng"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INCREASE</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If a country retaliates against US goods as a result of these tariffs, the President may increase or expand the scope of the tariffs.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fontAlgn="ctr">
              <a:lnSpc>
                <a:spcPct val="107000"/>
              </a:lnSpc>
              <a:spcBef>
                <a:spcPts val="0"/>
              </a:spcBef>
              <a:spcAft>
                <a:spcPts val="800"/>
              </a:spcAft>
              <a:buSzPts val="1000"/>
              <a:buNone/>
              <a:tabLst>
                <a:tab pos="457200" algn="l"/>
              </a:tabLst>
            </a:pPr>
            <a:r>
              <a:rPr lang="en-US" sz="1400" u="sng"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DECREASE</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fontAlgn="ctr">
              <a:lnSpc>
                <a:spcPct val="107000"/>
              </a:lnSpc>
              <a:spcBef>
                <a:spcPts val="0"/>
              </a:spcBef>
              <a:spcAft>
                <a:spcPts val="800"/>
              </a:spcAft>
              <a:buSzPts val="1000"/>
              <a:buFont typeface="Symbol" panose="05050102010706020507" pitchFamily="18" charset="2"/>
              <a:buChar char=""/>
              <a:tabLst>
                <a:tab pos="914400" algn="l"/>
              </a:tabLst>
            </a:pPr>
            <a:r>
              <a:rPr lang="en-US" sz="1400" kern="100" dirty="0">
                <a:solidFill>
                  <a:srgbClr val="212121"/>
                </a:solidFill>
                <a:effectLst/>
                <a:latin typeface="Arial" panose="020B0604020202020204" pitchFamily="34" charset="0"/>
                <a:ea typeface="Times New Roman" panose="02020603050405020304" pitchFamily="18" charset="0"/>
                <a:cs typeface="Times New Roman" panose="02020603050405020304" pitchFamily="18" charset="0"/>
              </a:rPr>
              <a:t>If a country remedies the non-reciprocal trade arrangements, the President my decrease or limit the scope of the tariffs.</a:t>
            </a:r>
            <a:endParaRPr lang="en-US" sz="14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1400" b="1"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Duty Drawback</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7000"/>
              </a:lnSpc>
              <a:spcBef>
                <a:spcPts val="0"/>
              </a:spcBef>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Drawback is available with respect to the additional duties imposed pursuant to the Executive Order.</a:t>
            </a:r>
            <a:r>
              <a:rPr lang="en-US" sz="1400" kern="100" dirty="0">
                <a:solidFill>
                  <a:srgbClr val="212121"/>
                </a:solidFill>
                <a:effectLst/>
                <a:latin typeface="Arial" panose="020B0604020202020204" pitchFamily="34" charset="0"/>
                <a:ea typeface="Aptos" panose="020B0004020202020204" pitchFamily="34" charset="0"/>
                <a:cs typeface="Times New Roman" panose="02020603050405020304" pitchFamily="18" charset="0"/>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30</a:t>
            </a:fld>
            <a:endParaRPr lang="en-US" dirty="0"/>
          </a:p>
        </p:txBody>
      </p:sp>
    </p:spTree>
    <p:extLst>
      <p:ext uri="{BB962C8B-B14F-4D97-AF65-F5344CB8AC3E}">
        <p14:creationId xmlns:p14="http://schemas.microsoft.com/office/powerpoint/2010/main" val="37829232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Venezuela Oil </a:t>
            </a:r>
          </a:p>
        </p:txBody>
      </p:sp>
      <p:sp>
        <p:nvSpPr>
          <p:cNvPr id="6" name="Content Placeholder 5"/>
          <p:cNvSpPr>
            <a:spLocks noGrp="1"/>
          </p:cNvSpPr>
          <p:nvPr>
            <p:ph idx="1"/>
          </p:nvPr>
        </p:nvSpPr>
        <p:spPr/>
        <p:txBody>
          <a:bodyPr/>
          <a:lstStyle/>
          <a:p>
            <a:r>
              <a:rPr lang="en-US" dirty="0"/>
              <a:t>Any country that imports Venezuelan oil</a:t>
            </a:r>
          </a:p>
          <a:p>
            <a:r>
              <a:rPr lang="en-US" dirty="0"/>
              <a:t>25% on imports “on or after April 25</a:t>
            </a:r>
            <a:r>
              <a:rPr lang="en-US" baseline="30000" dirty="0"/>
              <a:t>th</a:t>
            </a:r>
            <a:endParaRPr lang="en-US" dirty="0"/>
          </a:p>
          <a:p>
            <a:r>
              <a:rPr lang="en-US" dirty="0"/>
              <a:t>On all goods imported into the U.S. from any country importing Venezuelan oil, whether directly from Venezuela or indirectly through third parties. Duties will be supplemental to other duties.</a:t>
            </a:r>
          </a:p>
        </p:txBody>
      </p:sp>
      <p:sp>
        <p:nvSpPr>
          <p:cNvPr id="8" name="Slide Number Placeholder 7"/>
          <p:cNvSpPr>
            <a:spLocks noGrp="1"/>
          </p:cNvSpPr>
          <p:nvPr>
            <p:ph type="sldNum" sz="quarter" idx="12"/>
          </p:nvPr>
        </p:nvSpPr>
        <p:spPr/>
        <p:txBody>
          <a:bodyPr/>
          <a:lstStyle/>
          <a:p>
            <a:fld id="{B717BF4F-CDC1-43F7-B39C-7D50D59A7DF2}" type="slidenum">
              <a:rPr lang="en-US" smtClean="0"/>
              <a:t>31</a:t>
            </a:fld>
            <a:endParaRPr lang="en-US" dirty="0"/>
          </a:p>
        </p:txBody>
      </p:sp>
    </p:spTree>
    <p:extLst>
      <p:ext uri="{BB962C8B-B14F-4D97-AF65-F5344CB8AC3E}">
        <p14:creationId xmlns:p14="http://schemas.microsoft.com/office/powerpoint/2010/main" val="578244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Other Tariffs </a:t>
            </a:r>
          </a:p>
        </p:txBody>
      </p:sp>
      <p:sp>
        <p:nvSpPr>
          <p:cNvPr id="6" name="Content Placeholder 5"/>
          <p:cNvSpPr>
            <a:spLocks noGrp="1"/>
          </p:cNvSpPr>
          <p:nvPr>
            <p:ph idx="1"/>
          </p:nvPr>
        </p:nvSpPr>
        <p:spPr/>
        <p:txBody>
          <a:bodyPr/>
          <a:lstStyle/>
          <a:p>
            <a:r>
              <a:rPr lang="en-US" dirty="0"/>
              <a:t>President Trump indicated that he will also be announcing tariffs on lumber, pharmaceuticals and possibly on computer chips</a:t>
            </a:r>
          </a:p>
        </p:txBody>
      </p:sp>
      <p:sp>
        <p:nvSpPr>
          <p:cNvPr id="2" name="Slide Number Placeholder 1"/>
          <p:cNvSpPr>
            <a:spLocks noGrp="1"/>
          </p:cNvSpPr>
          <p:nvPr>
            <p:ph type="sldNum" sz="quarter" idx="12"/>
          </p:nvPr>
        </p:nvSpPr>
        <p:spPr/>
        <p:txBody>
          <a:bodyPr/>
          <a:lstStyle/>
          <a:p>
            <a:fld id="{B717BF4F-CDC1-43F7-B39C-7D50D59A7DF2}" type="slidenum">
              <a:rPr lang="en-US" smtClean="0"/>
              <a:t>32</a:t>
            </a:fld>
            <a:endParaRPr lang="en-US" dirty="0"/>
          </a:p>
        </p:txBody>
      </p:sp>
    </p:spTree>
    <p:extLst>
      <p:ext uri="{BB962C8B-B14F-4D97-AF65-F5344CB8AC3E}">
        <p14:creationId xmlns:p14="http://schemas.microsoft.com/office/powerpoint/2010/main" val="8668860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a:xfrm>
            <a:off x="739091" y="2747962"/>
            <a:ext cx="7772400" cy="1362075"/>
          </a:xfrm>
        </p:spPr>
        <p:txBody>
          <a:bodyPr/>
          <a:lstStyle/>
          <a:p>
            <a:r>
              <a:rPr lang="en-US" dirty="0"/>
              <a:t>Reference material</a:t>
            </a:r>
          </a:p>
        </p:txBody>
      </p:sp>
      <p:sp>
        <p:nvSpPr>
          <p:cNvPr id="3" name="Text Placeholder 2"/>
          <p:cNvSpPr>
            <a:spLocks noGrp="1"/>
          </p:cNvSpPr>
          <p:nvPr>
            <p:ph type="body" idx="1"/>
          </p:nvPr>
        </p:nvSpPr>
        <p:spPr/>
        <p:txBody>
          <a:bodyPr/>
          <a:lstStyle/>
          <a:p>
            <a:r>
              <a:rPr lang="en-US" dirty="0"/>
              <a:t>	</a:t>
            </a:r>
          </a:p>
        </p:txBody>
      </p:sp>
      <p:sp>
        <p:nvSpPr>
          <p:cNvPr id="2" name="Slide Number Placeholder 1"/>
          <p:cNvSpPr>
            <a:spLocks noGrp="1"/>
          </p:cNvSpPr>
          <p:nvPr>
            <p:ph type="sldNum" sz="quarter" idx="12"/>
          </p:nvPr>
        </p:nvSpPr>
        <p:spPr/>
        <p:txBody>
          <a:bodyPr/>
          <a:lstStyle/>
          <a:p>
            <a:fld id="{B717BF4F-CDC1-43F7-B39C-7D50D59A7DF2}" type="slidenum">
              <a:rPr lang="en-US" smtClean="0"/>
              <a:t>33</a:t>
            </a:fld>
            <a:endParaRPr lang="en-US" dirty="0"/>
          </a:p>
        </p:txBody>
      </p:sp>
    </p:spTree>
    <p:extLst>
      <p:ext uri="{BB962C8B-B14F-4D97-AF65-F5344CB8AC3E}">
        <p14:creationId xmlns:p14="http://schemas.microsoft.com/office/powerpoint/2010/main" val="3877757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Time of Entry for Duty Calculation </a:t>
            </a:r>
          </a:p>
        </p:txBody>
      </p:sp>
      <p:sp>
        <p:nvSpPr>
          <p:cNvPr id="6" name="Content Placeholder 5"/>
          <p:cNvSpPr>
            <a:spLocks noGrp="1"/>
          </p:cNvSpPr>
          <p:nvPr>
            <p:ph idx="1"/>
          </p:nvPr>
        </p:nvSpPr>
        <p:spPr>
          <a:xfrm>
            <a:off x="457200" y="1295400"/>
            <a:ext cx="8229600" cy="4830763"/>
          </a:xfrm>
        </p:spPr>
        <p:txBody>
          <a:bodyPr>
            <a:normAutofit fontScale="47500" lnSpcReduction="20000"/>
          </a:bodyPr>
          <a:lstStyle/>
          <a:p>
            <a:pPr marL="0" indent="0">
              <a:buNone/>
            </a:pPr>
            <a:r>
              <a:rPr lang="en-US" b="1" dirty="0"/>
              <a:t>§ 141.68 Time of entry.</a:t>
            </a:r>
          </a:p>
          <a:p>
            <a:pPr marL="0" indent="0">
              <a:buNone/>
            </a:pPr>
            <a:r>
              <a:rPr lang="en-US" dirty="0"/>
              <a:t>Link to an amendment published at </a:t>
            </a:r>
            <a:r>
              <a:rPr lang="en-US" u="sng" dirty="0">
                <a:hlinkClick r:id="rId4"/>
              </a:rPr>
              <a:t>90 FR 6482</a:t>
            </a:r>
            <a:r>
              <a:rPr lang="en-US" dirty="0"/>
              <a:t>, Jan. 17, 2025. PART 141—ENTRY OF MERCHANDISE</a:t>
            </a:r>
          </a:p>
          <a:p>
            <a:pPr marL="0" indent="0">
              <a:buNone/>
            </a:pPr>
            <a:r>
              <a:rPr lang="en-US" dirty="0"/>
              <a:t>(a) </a:t>
            </a:r>
            <a:r>
              <a:rPr lang="en-US" b="1" i="1" dirty="0"/>
              <a:t>When entry documentation is filed without entry summary.</a:t>
            </a:r>
            <a:r>
              <a:rPr lang="en-US" dirty="0"/>
              <a:t> When the entry documentation is filed in proper form without an entry summary, the “time of entry” will be:</a:t>
            </a:r>
          </a:p>
          <a:p>
            <a:pPr marL="457200" lvl="1" indent="0">
              <a:buNone/>
            </a:pPr>
            <a:r>
              <a:rPr lang="en-US" dirty="0"/>
              <a:t>(1) The time the appropriate CBP officer authorizes the release of the merchandise or any part of the merchandise covered by the entry documentation, or</a:t>
            </a:r>
          </a:p>
          <a:p>
            <a:pPr marL="457200" lvl="1" indent="0">
              <a:buNone/>
            </a:pPr>
            <a:r>
              <a:rPr lang="en-US" dirty="0"/>
              <a:t>(2) The time the entry documentation is filed, if requested by the importer on the entry documentation at the time of filing, and the merchandise already has arrived within the port limits; or</a:t>
            </a:r>
          </a:p>
          <a:p>
            <a:pPr marL="457200" lvl="1" indent="0">
              <a:buNone/>
            </a:pPr>
            <a:r>
              <a:rPr lang="en-US" dirty="0"/>
              <a:t>(3) The time the merchandise arrives within the port limits, if the entry documentation is submitted before arrival, and if requested by the importer on the entry documentation at the time of submission.</a:t>
            </a:r>
          </a:p>
          <a:p>
            <a:pPr marL="0" indent="0">
              <a:buNone/>
            </a:pPr>
            <a:r>
              <a:rPr lang="en-US" dirty="0"/>
              <a:t>(b) </a:t>
            </a:r>
            <a:r>
              <a:rPr lang="en-US" b="1" i="1" dirty="0"/>
              <a:t>When entry summary serves as entry and entry summary.</a:t>
            </a:r>
            <a:r>
              <a:rPr lang="en-US" dirty="0"/>
              <a:t> When an entry summary serves as both the entry documentation and entry summary, in accordance with </a:t>
            </a:r>
            <a:r>
              <a:rPr lang="en-US" u="sng" dirty="0">
                <a:hlinkClick r:id="rId5"/>
              </a:rPr>
              <a:t>§ 142.3(b) of this chapter</a:t>
            </a:r>
            <a:r>
              <a:rPr lang="en-US" dirty="0"/>
              <a:t>, the time of entry will be the time the entry summary is filed in proper form with estimated duties attached except as provided in </a:t>
            </a:r>
            <a:r>
              <a:rPr lang="en-US" u="sng" dirty="0">
                <a:hlinkClick r:id="rId6"/>
              </a:rPr>
              <a:t>§ 142.13(b)</a:t>
            </a:r>
            <a:r>
              <a:rPr lang="en-US" dirty="0"/>
              <a:t>.</a:t>
            </a:r>
          </a:p>
          <a:p>
            <a:pPr marL="0" indent="0">
              <a:buNone/>
            </a:pPr>
            <a:r>
              <a:rPr lang="en-US" dirty="0"/>
              <a:t>(c) </a:t>
            </a:r>
            <a:r>
              <a:rPr lang="en-US" b="1" i="1" dirty="0"/>
              <a:t>When merchandise is released under the immediate delivery procedure.</a:t>
            </a:r>
            <a:r>
              <a:rPr lang="en-US" dirty="0"/>
              <a:t> The time of entry of merchandise released under the immediate delivery procedure will be the time the entry summary is filed in proper form, with estimated duties attached.</a:t>
            </a:r>
          </a:p>
          <a:p>
            <a:pPr marL="0" indent="0">
              <a:buNone/>
            </a:pPr>
            <a:r>
              <a:rPr lang="en-US" dirty="0"/>
              <a:t>(d) </a:t>
            </a:r>
            <a:r>
              <a:rPr lang="en-US" b="1" i="1" dirty="0"/>
              <a:t>Quota-class merchandise.</a:t>
            </a:r>
            <a:r>
              <a:rPr lang="en-US" dirty="0"/>
              <a:t> The time of entry for quota-class merchandise will be the time of presentation of the entry summary or withdrawal for consumption in proper form, with estimated duties attached, or if the entry/entry summary information and a valid scheduled statement date (pursuant to </a:t>
            </a:r>
            <a:r>
              <a:rPr lang="en-US" u="sng" dirty="0">
                <a:hlinkClick r:id="rId7"/>
              </a:rPr>
              <a:t>§ 24.25 of this chapter</a:t>
            </a:r>
            <a:r>
              <a:rPr lang="en-US" dirty="0"/>
              <a:t>) have been successfully received by CBP via the Automated Broker Interface, without the estimated duties attached, as provided in </a:t>
            </a:r>
            <a:r>
              <a:rPr lang="en-US" u="sng" dirty="0">
                <a:hlinkClick r:id="rId8"/>
              </a:rPr>
              <a:t>§ 132.11a of this chapter</a:t>
            </a:r>
            <a:r>
              <a:rPr lang="en-US" dirty="0"/>
              <a:t>.</a:t>
            </a:r>
          </a:p>
          <a:p>
            <a:pPr marL="0" indent="0">
              <a:buNone/>
            </a:pPr>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34</a:t>
            </a:fld>
            <a:endParaRPr lang="en-US" dirty="0"/>
          </a:p>
        </p:txBody>
      </p:sp>
    </p:spTree>
    <p:extLst>
      <p:ext uri="{BB962C8B-B14F-4D97-AF65-F5344CB8AC3E}">
        <p14:creationId xmlns:p14="http://schemas.microsoft.com/office/powerpoint/2010/main" val="2265280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Time of Entry for Duty Calculation </a:t>
            </a:r>
          </a:p>
        </p:txBody>
      </p:sp>
      <p:sp>
        <p:nvSpPr>
          <p:cNvPr id="6" name="Content Placeholder 5"/>
          <p:cNvSpPr>
            <a:spLocks noGrp="1"/>
          </p:cNvSpPr>
          <p:nvPr>
            <p:ph idx="1"/>
          </p:nvPr>
        </p:nvSpPr>
        <p:spPr>
          <a:xfrm>
            <a:off x="457200" y="1295400"/>
            <a:ext cx="8229600" cy="4830763"/>
          </a:xfrm>
        </p:spPr>
        <p:txBody>
          <a:bodyPr>
            <a:normAutofit fontScale="55000" lnSpcReduction="20000"/>
          </a:bodyPr>
          <a:lstStyle/>
          <a:p>
            <a:pPr marL="0" indent="0">
              <a:buNone/>
            </a:pPr>
            <a:r>
              <a:rPr lang="en-US" dirty="0"/>
              <a:t>(e) </a:t>
            </a:r>
            <a:r>
              <a:rPr lang="en-US" b="1" i="1" dirty="0"/>
              <a:t>When merchandise has not arrived.</a:t>
            </a:r>
            <a:r>
              <a:rPr lang="en-US" dirty="0"/>
              <a:t> Merchandise will not be authorized for release, nor will an entry or an entry summary which serves as both the entry and entry summary be considered filed or presented, until the merchandise has arrived within the port limits with the intent to unlade.</a:t>
            </a:r>
          </a:p>
          <a:p>
            <a:pPr marL="0" indent="0">
              <a:buNone/>
            </a:pPr>
            <a:r>
              <a:rPr lang="en-US" dirty="0"/>
              <a:t>(f) </a:t>
            </a:r>
            <a:r>
              <a:rPr lang="en-US" b="1" i="1" dirty="0"/>
              <a:t>Informal mail entry.</a:t>
            </a:r>
            <a:r>
              <a:rPr lang="en-US" dirty="0"/>
              <a:t> The time of entry of merchandise under an informal mail entry, CBP Form 3419 or 3419A or CBP Form 368 or 368A, is the time the preparation of the entry documentation by a CBP employee is completed.</a:t>
            </a:r>
          </a:p>
          <a:p>
            <a:pPr marL="0" indent="0">
              <a:buNone/>
            </a:pPr>
            <a:r>
              <a:rPr lang="en-US" dirty="0"/>
              <a:t>(g) </a:t>
            </a:r>
            <a:r>
              <a:rPr lang="en-US" b="1" i="1" dirty="0"/>
              <a:t>Withdrawal from warehouse for consumption.</a:t>
            </a:r>
            <a:r>
              <a:rPr lang="en-US" dirty="0"/>
              <a:t> The time of entry of merchandise withdrawn from warehouse for consumption (the process preparatory to the issuance of a permit for the release of the merchandise to or upon the order of the warehouse proprietor) is when:</a:t>
            </a:r>
          </a:p>
          <a:p>
            <a:pPr marL="0" indent="0">
              <a:buNone/>
            </a:pPr>
            <a:r>
              <a:rPr lang="en-US" dirty="0"/>
              <a:t>(1) CBP Form 7501, or its electronic equivalent, is executed in proper form and filed together with any related documentation required by these regulations to be filed at the time of withdrawal, and</a:t>
            </a:r>
          </a:p>
          <a:p>
            <a:pPr marL="0" indent="0">
              <a:buNone/>
            </a:pPr>
            <a:r>
              <a:rPr lang="en-US" dirty="0"/>
              <a:t>(2) Estimated duties, if any, required to be paid at the time of withdrawal have been deposited.</a:t>
            </a:r>
          </a:p>
          <a:p>
            <a:pPr marL="0" indent="0">
              <a:buNone/>
            </a:pPr>
            <a:r>
              <a:rPr lang="en-US" dirty="0"/>
              <a:t>Unless the requirements of this paragraph and section 315(a), Tariff Act of 1930, as amended (</a:t>
            </a:r>
            <a:r>
              <a:rPr lang="en-US" u="sng" dirty="0">
                <a:hlinkClick r:id="rId4"/>
              </a:rPr>
              <a:t>19 U.S.C. 1315(a)</a:t>
            </a:r>
            <a:r>
              <a:rPr lang="en-US" dirty="0"/>
              <a:t>), including the deposit of estimated duties, if any, are completed within 60 days from the date of presentation of CBP Form 7501, or its electronic equivalent, the request for withdrawal will be considered abandoned. </a:t>
            </a:r>
          </a:p>
          <a:p>
            <a:pPr marL="0" indent="0">
              <a:buNone/>
            </a:pPr>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35</a:t>
            </a:fld>
            <a:endParaRPr lang="en-US" dirty="0"/>
          </a:p>
        </p:txBody>
      </p:sp>
    </p:spTree>
    <p:extLst>
      <p:ext uri="{BB962C8B-B14F-4D97-AF65-F5344CB8AC3E}">
        <p14:creationId xmlns:p14="http://schemas.microsoft.com/office/powerpoint/2010/main" val="35978033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Time of Entry - Duty is Expected to Increase </a:t>
            </a:r>
          </a:p>
        </p:txBody>
      </p:sp>
      <p:sp>
        <p:nvSpPr>
          <p:cNvPr id="6" name="Content Placeholder 5"/>
          <p:cNvSpPr>
            <a:spLocks noGrp="1"/>
          </p:cNvSpPr>
          <p:nvPr>
            <p:ph idx="1"/>
          </p:nvPr>
        </p:nvSpPr>
        <p:spPr>
          <a:xfrm>
            <a:off x="435123" y="1419774"/>
            <a:ext cx="8229600" cy="4525963"/>
          </a:xfrm>
        </p:spPr>
        <p:txBody>
          <a:bodyPr>
            <a:noAutofit/>
          </a:bodyPr>
          <a:lstStyle/>
          <a:p>
            <a:pPr marL="0" indent="0">
              <a:buNone/>
            </a:pPr>
            <a:r>
              <a:rPr lang="en-US" sz="1800" u="sng" dirty="0"/>
              <a:t>If duty is going up need to look at 141.68 </a:t>
            </a:r>
            <a:endParaRPr lang="en-US" sz="1800" dirty="0"/>
          </a:p>
          <a:p>
            <a:pPr marL="0" indent="0">
              <a:buNone/>
            </a:pPr>
            <a:r>
              <a:rPr lang="en-US" sz="1800" dirty="0"/>
              <a:t> For any of the scenarios listed below the conveyance has to arrive 141.68 (e)</a:t>
            </a:r>
          </a:p>
          <a:p>
            <a:pPr marL="0" indent="0">
              <a:buNone/>
            </a:pPr>
            <a:r>
              <a:rPr lang="en-US" sz="1800" dirty="0"/>
              <a:t> </a:t>
            </a:r>
          </a:p>
          <a:p>
            <a:pPr marL="0" lvl="0" indent="0">
              <a:buNone/>
            </a:pPr>
            <a:r>
              <a:rPr lang="en-US" sz="1800" dirty="0"/>
              <a:t>If requesting Time of Entry pursuant to </a:t>
            </a:r>
            <a:r>
              <a:rPr lang="en-US" sz="1800" b="1" dirty="0"/>
              <a:t>141.68 (a) (2) or (3) </a:t>
            </a:r>
            <a:r>
              <a:rPr lang="en-US" sz="1800" dirty="0"/>
              <a:t>the entry must be filed as a two part process and request for time of entry to be arrival  or time of filing is uploaded to DIS  </a:t>
            </a:r>
          </a:p>
          <a:p>
            <a:pPr marL="0" indent="0">
              <a:buNone/>
            </a:pPr>
            <a:r>
              <a:rPr lang="en-US" sz="1800" dirty="0"/>
              <a:t> </a:t>
            </a:r>
          </a:p>
          <a:p>
            <a:pPr marL="0" indent="0">
              <a:buNone/>
            </a:pPr>
            <a:r>
              <a:rPr lang="en-US" sz="1800" dirty="0"/>
              <a:t>Under 19 CFR 141.68(a)(2) an importer may request the time of entry to be the time the entry documentation is filed if the request is made on the entry documentation </a:t>
            </a:r>
            <a:r>
              <a:rPr lang="en-US" sz="1800" u="sng" dirty="0"/>
              <a:t>at the time of filing and the merchandise has already arrived. </a:t>
            </a:r>
            <a:endParaRPr lang="en-US" sz="1800" dirty="0"/>
          </a:p>
          <a:p>
            <a:pPr marL="0" indent="0">
              <a:buNone/>
            </a:pPr>
            <a:r>
              <a:rPr lang="en-US" sz="1800" dirty="0"/>
              <a:t> </a:t>
            </a:r>
          </a:p>
        </p:txBody>
      </p:sp>
      <p:sp>
        <p:nvSpPr>
          <p:cNvPr id="2" name="Slide Number Placeholder 1"/>
          <p:cNvSpPr>
            <a:spLocks noGrp="1"/>
          </p:cNvSpPr>
          <p:nvPr>
            <p:ph type="sldNum" sz="quarter" idx="12"/>
          </p:nvPr>
        </p:nvSpPr>
        <p:spPr/>
        <p:txBody>
          <a:bodyPr/>
          <a:lstStyle/>
          <a:p>
            <a:fld id="{B717BF4F-CDC1-43F7-B39C-7D50D59A7DF2}" type="slidenum">
              <a:rPr lang="en-US" smtClean="0"/>
              <a:t>36</a:t>
            </a:fld>
            <a:endParaRPr lang="en-US" dirty="0"/>
          </a:p>
        </p:txBody>
      </p:sp>
    </p:spTree>
    <p:extLst>
      <p:ext uri="{BB962C8B-B14F-4D97-AF65-F5344CB8AC3E}">
        <p14:creationId xmlns:p14="http://schemas.microsoft.com/office/powerpoint/2010/main" val="28993075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Time of Entry - Duty is Expected to Increase </a:t>
            </a:r>
          </a:p>
        </p:txBody>
      </p:sp>
      <p:sp>
        <p:nvSpPr>
          <p:cNvPr id="6" name="Content Placeholder 5"/>
          <p:cNvSpPr>
            <a:spLocks noGrp="1"/>
          </p:cNvSpPr>
          <p:nvPr>
            <p:ph idx="1"/>
          </p:nvPr>
        </p:nvSpPr>
        <p:spPr>
          <a:xfrm>
            <a:off x="435123" y="1419774"/>
            <a:ext cx="8229600" cy="4525963"/>
          </a:xfrm>
        </p:spPr>
        <p:txBody>
          <a:bodyPr>
            <a:noAutofit/>
          </a:bodyPr>
          <a:lstStyle/>
          <a:p>
            <a:pPr marL="0" indent="0">
              <a:buNone/>
            </a:pPr>
            <a:r>
              <a:rPr lang="en-US" sz="1600" dirty="0"/>
              <a:t> </a:t>
            </a:r>
          </a:p>
          <a:p>
            <a:pPr marL="0" indent="0">
              <a:buNone/>
            </a:pPr>
            <a:r>
              <a:rPr lang="en-US" sz="1600" dirty="0"/>
              <a:t>Under section 141.68(a)(3), </a:t>
            </a:r>
            <a:r>
              <a:rPr lang="en-US" sz="1600" u="sng" dirty="0"/>
              <a:t>the importer may request the time of entry to be the time the merchandise arrives within the port limits, if requested on the entry documentation and submitted before arrival.</a:t>
            </a:r>
            <a:endParaRPr lang="en-US" sz="1600" dirty="0"/>
          </a:p>
          <a:p>
            <a:pPr marL="0" indent="0">
              <a:buNone/>
            </a:pPr>
            <a:r>
              <a:rPr lang="en-US" sz="1600" dirty="0"/>
              <a:t> </a:t>
            </a:r>
          </a:p>
          <a:p>
            <a:pPr marL="0" indent="0">
              <a:buNone/>
            </a:pPr>
            <a:r>
              <a:rPr lang="en-US" sz="1600" dirty="0"/>
              <a:t>If requesting Time of Entry pursuant to 141.68 (a) (2) or (3)   </a:t>
            </a:r>
          </a:p>
          <a:p>
            <a:pPr marL="0" indent="0">
              <a:buNone/>
            </a:pPr>
            <a:r>
              <a:rPr lang="en-US" sz="1600" dirty="0"/>
              <a:t> </a:t>
            </a:r>
          </a:p>
          <a:p>
            <a:r>
              <a:rPr lang="en-US" sz="1600" dirty="0"/>
              <a:t>Submit the cargo release (CR)(Entry) The cargo release must be filed separately from the entry summary. (Two Part)</a:t>
            </a:r>
          </a:p>
          <a:p>
            <a:r>
              <a:rPr lang="en-US" sz="1600" dirty="0"/>
              <a:t>The broker must file a statement or letter with the cargo release requesting that the arrival / filing date be set as the entry date per 19 CFR 141.68(a) (2) or (3).</a:t>
            </a:r>
          </a:p>
          <a:p>
            <a:r>
              <a:rPr lang="en-US" sz="1600" dirty="0"/>
              <a:t>The broker must upload the request to ACE using DIS. This request must be submitted shortly after the cargo release transmission. The instructions do not specify a specific DIS Document type filer can choose to use DIS Document type: CBP03 - OTHER</a:t>
            </a:r>
          </a:p>
          <a:p>
            <a:r>
              <a:rPr lang="en-US" sz="1600" dirty="0"/>
              <a:t>Should confirm the actual arrival of the vessel and file the summary, locking in the entry date </a:t>
            </a:r>
          </a:p>
          <a:p>
            <a:pPr marL="0" indent="0">
              <a:buNone/>
            </a:pPr>
            <a:r>
              <a:rPr lang="en-US" sz="1600" dirty="0"/>
              <a:t> </a:t>
            </a:r>
          </a:p>
        </p:txBody>
      </p:sp>
      <p:sp>
        <p:nvSpPr>
          <p:cNvPr id="2" name="Slide Number Placeholder 1"/>
          <p:cNvSpPr>
            <a:spLocks noGrp="1"/>
          </p:cNvSpPr>
          <p:nvPr>
            <p:ph type="sldNum" sz="quarter" idx="12"/>
          </p:nvPr>
        </p:nvSpPr>
        <p:spPr/>
        <p:txBody>
          <a:bodyPr/>
          <a:lstStyle/>
          <a:p>
            <a:fld id="{B717BF4F-CDC1-43F7-B39C-7D50D59A7DF2}" type="slidenum">
              <a:rPr lang="en-US" smtClean="0"/>
              <a:t>37</a:t>
            </a:fld>
            <a:endParaRPr lang="en-US" dirty="0"/>
          </a:p>
        </p:txBody>
      </p:sp>
    </p:spTree>
    <p:extLst>
      <p:ext uri="{BB962C8B-B14F-4D97-AF65-F5344CB8AC3E}">
        <p14:creationId xmlns:p14="http://schemas.microsoft.com/office/powerpoint/2010/main" val="1154868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Time of Entry Duty is Expected to Increase </a:t>
            </a:r>
          </a:p>
        </p:txBody>
      </p:sp>
      <p:sp>
        <p:nvSpPr>
          <p:cNvPr id="6" name="Content Placeholder 5"/>
          <p:cNvSpPr>
            <a:spLocks noGrp="1"/>
          </p:cNvSpPr>
          <p:nvPr>
            <p:ph idx="1"/>
          </p:nvPr>
        </p:nvSpPr>
        <p:spPr>
          <a:xfrm>
            <a:off x="422031" y="1905000"/>
            <a:ext cx="8229600" cy="3200399"/>
          </a:xfrm>
        </p:spPr>
        <p:txBody>
          <a:bodyPr>
            <a:normAutofit fontScale="55000" lnSpcReduction="20000"/>
          </a:bodyPr>
          <a:lstStyle/>
          <a:p>
            <a:pPr lvl="0"/>
            <a:r>
              <a:rPr lang="en-US" dirty="0"/>
              <a:t>ACE Entry Summary Certified for Cargo Release as in 141.68 ( b). The ACE Entry Summary Certified for Cargo Release time of entry will be the time the entry summary is filed in proper form with estimated duties attached or scheduled on a statement. This locks in the lower duty regardless of release date. Some risk here if user resends or deletes the entry summary or removes the entry from statement. Must verify conveyance arrival to ensure it is prior to the increase duty effective date to ensure the duty is not due.</a:t>
            </a:r>
          </a:p>
          <a:p>
            <a:pPr lvl="0"/>
            <a:r>
              <a:rPr lang="en-US" dirty="0"/>
              <a:t>Risk if Entry Summary is retransmitted</a:t>
            </a:r>
          </a:p>
          <a:p>
            <a:pPr lvl="0"/>
            <a:r>
              <a:rPr lang="en-US" dirty="0"/>
              <a:t>If Exam/Hold </a:t>
            </a:r>
          </a:p>
          <a:p>
            <a:r>
              <a:rPr lang="en-US" dirty="0"/>
              <a:t>Should confirm the actual arrival of the vessel</a:t>
            </a:r>
          </a:p>
          <a:p>
            <a:r>
              <a:rPr lang="en-US" dirty="0"/>
              <a:t>Did entry also have an IT?</a:t>
            </a:r>
          </a:p>
          <a:p>
            <a:pPr lvl="0"/>
            <a:endParaRPr lang="en-US" dirty="0"/>
          </a:p>
          <a:p>
            <a:pPr lvl="0"/>
            <a:endParaRPr lang="en-US" dirty="0"/>
          </a:p>
          <a:p>
            <a:pPr lvl="0"/>
            <a:endParaRPr lang="en-US" dirty="0"/>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38</a:t>
            </a:fld>
            <a:endParaRPr lang="en-US" dirty="0"/>
          </a:p>
        </p:txBody>
      </p:sp>
    </p:spTree>
    <p:extLst>
      <p:ext uri="{BB962C8B-B14F-4D97-AF65-F5344CB8AC3E}">
        <p14:creationId xmlns:p14="http://schemas.microsoft.com/office/powerpoint/2010/main" val="1880850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Time of Entry - How About In-Bond?</a:t>
            </a:r>
          </a:p>
        </p:txBody>
      </p:sp>
      <p:sp>
        <p:nvSpPr>
          <p:cNvPr id="6" name="Content Placeholder 5"/>
          <p:cNvSpPr>
            <a:spLocks noGrp="1"/>
          </p:cNvSpPr>
          <p:nvPr>
            <p:ph idx="1"/>
          </p:nvPr>
        </p:nvSpPr>
        <p:spPr/>
        <p:txBody>
          <a:bodyPr>
            <a:normAutofit fontScale="55000" lnSpcReduction="20000"/>
          </a:bodyPr>
          <a:lstStyle/>
          <a:p>
            <a:pPr marL="0" indent="0">
              <a:buNone/>
            </a:pPr>
            <a:r>
              <a:rPr lang="en-US" dirty="0"/>
              <a:t> </a:t>
            </a:r>
          </a:p>
          <a:p>
            <a:pPr marL="0" lvl="0" indent="0">
              <a:buNone/>
            </a:pPr>
            <a:r>
              <a:rPr lang="en-US" dirty="0"/>
              <a:t>Immediate Transportation not subject to a quantitative or tariff-rate*</a:t>
            </a:r>
          </a:p>
          <a:p>
            <a:pPr marL="0" indent="0">
              <a:buNone/>
            </a:pPr>
            <a:r>
              <a:rPr lang="en-US" dirty="0"/>
              <a:t> </a:t>
            </a:r>
          </a:p>
          <a:p>
            <a:pPr marL="0" indent="0">
              <a:buNone/>
            </a:pPr>
            <a:r>
              <a:rPr lang="en-US" dirty="0"/>
              <a:t>The Law 19 USC 1315 and the Regulations 19 CFR 141.69(b)</a:t>
            </a:r>
          </a:p>
          <a:p>
            <a:pPr marL="0" indent="0">
              <a:buNone/>
            </a:pPr>
            <a:r>
              <a:rPr lang="en-US" dirty="0"/>
              <a:t> </a:t>
            </a:r>
          </a:p>
          <a:p>
            <a:pPr marL="0" indent="0">
              <a:buNone/>
            </a:pPr>
            <a:r>
              <a:rPr lang="en-US" dirty="0"/>
              <a:t>(2)any article which is not subject to a quantitative or tariff-rate quota and which is covered by an entry for immediate transportation made at the port of original importation under section 1552 of this title, if entered for consumption at the port designated by the consignee, or his agent, in such transportation entry without having been taken into the custody of the appropriate customs officer under section 1490 of this title, </a:t>
            </a:r>
            <a:r>
              <a:rPr lang="en-US" u="sng" dirty="0"/>
              <a:t>shall be subject to the rate or rates in effect when the transportation entry was accepted at the port of original importation</a:t>
            </a:r>
            <a:r>
              <a:rPr lang="en-US" dirty="0"/>
              <a:t>;</a:t>
            </a:r>
          </a:p>
          <a:p>
            <a:pPr marL="0" indent="0">
              <a:buNone/>
            </a:pPr>
            <a:r>
              <a:rPr lang="en-US" dirty="0"/>
              <a:t> </a:t>
            </a:r>
          </a:p>
          <a:p>
            <a:pPr marL="0" indent="0">
              <a:buNone/>
            </a:pPr>
            <a:r>
              <a:rPr lang="en-US" dirty="0"/>
              <a:t> *There are rules for AD/CVD as well – Generally, Date of IT is immaterial for the AD/CVD duty. The CATAIR does not look at the IT Date for AD/CVD duty calculation hierarchy. Need to rely on the verbiage in the ADD/CVD order to determine date of duty calculation.</a:t>
            </a:r>
          </a:p>
          <a:p>
            <a:pPr marL="0" indent="0">
              <a:buNone/>
            </a:pPr>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39</a:t>
            </a:fld>
            <a:endParaRPr lang="en-US" dirty="0"/>
          </a:p>
        </p:txBody>
      </p:sp>
    </p:spTree>
    <p:extLst>
      <p:ext uri="{BB962C8B-B14F-4D97-AF65-F5344CB8AC3E}">
        <p14:creationId xmlns:p14="http://schemas.microsoft.com/office/powerpoint/2010/main" val="4044754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a:xfrm>
            <a:off x="457199" y="130334"/>
            <a:ext cx="8229600" cy="334962"/>
          </a:xfrm>
        </p:spPr>
        <p:txBody>
          <a:bodyPr>
            <a:noAutofit/>
          </a:bodyPr>
          <a:lstStyle/>
          <a:p>
            <a:r>
              <a:rPr lang="en-US" sz="3200" dirty="0"/>
              <a:t>Trade Actions</a:t>
            </a:r>
          </a:p>
        </p:txBody>
      </p:sp>
      <p:graphicFrame>
        <p:nvGraphicFramePr>
          <p:cNvPr id="9" name="Table 8">
            <a:extLst>
              <a:ext uri="{FF2B5EF4-FFF2-40B4-BE49-F238E27FC236}">
                <a16:creationId xmlns:a16="http://schemas.microsoft.com/office/drawing/2014/main" id="{3827774E-8A92-C4DE-8315-BA544599416C}"/>
              </a:ext>
            </a:extLst>
          </p:cNvPr>
          <p:cNvGraphicFramePr>
            <a:graphicFrameLocks noGrp="1"/>
          </p:cNvGraphicFramePr>
          <p:nvPr>
            <p:extLst>
              <p:ext uri="{D42A27DB-BD31-4B8C-83A1-F6EECF244321}">
                <p14:modId xmlns:p14="http://schemas.microsoft.com/office/powerpoint/2010/main" val="1055198599"/>
              </p:ext>
            </p:extLst>
          </p:nvPr>
        </p:nvGraphicFramePr>
        <p:xfrm>
          <a:off x="228599" y="685800"/>
          <a:ext cx="8686799" cy="5325904"/>
        </p:xfrm>
        <a:graphic>
          <a:graphicData uri="http://schemas.openxmlformats.org/drawingml/2006/table">
            <a:tbl>
              <a:tblPr firstRow="1" bandRow="1">
                <a:tableStyleId>{5C22544A-7EE6-4342-B048-85BDC9FD1C3A}</a:tableStyleId>
              </a:tblPr>
              <a:tblGrid>
                <a:gridCol w="1101927">
                  <a:extLst>
                    <a:ext uri="{9D8B030D-6E8A-4147-A177-3AD203B41FA5}">
                      <a16:colId xmlns:a16="http://schemas.microsoft.com/office/drawing/2014/main" val="747133171"/>
                    </a:ext>
                  </a:extLst>
                </a:gridCol>
                <a:gridCol w="879273">
                  <a:extLst>
                    <a:ext uri="{9D8B030D-6E8A-4147-A177-3AD203B41FA5}">
                      <a16:colId xmlns:a16="http://schemas.microsoft.com/office/drawing/2014/main" val="1493466795"/>
                    </a:ext>
                  </a:extLst>
                </a:gridCol>
                <a:gridCol w="1194941">
                  <a:extLst>
                    <a:ext uri="{9D8B030D-6E8A-4147-A177-3AD203B41FA5}">
                      <a16:colId xmlns:a16="http://schemas.microsoft.com/office/drawing/2014/main" val="2142387377"/>
                    </a:ext>
                  </a:extLst>
                </a:gridCol>
                <a:gridCol w="1750119">
                  <a:extLst>
                    <a:ext uri="{9D8B030D-6E8A-4147-A177-3AD203B41FA5}">
                      <a16:colId xmlns:a16="http://schemas.microsoft.com/office/drawing/2014/main" val="3743064789"/>
                    </a:ext>
                  </a:extLst>
                </a:gridCol>
                <a:gridCol w="788740">
                  <a:extLst>
                    <a:ext uri="{9D8B030D-6E8A-4147-A177-3AD203B41FA5}">
                      <a16:colId xmlns:a16="http://schemas.microsoft.com/office/drawing/2014/main" val="16347184"/>
                    </a:ext>
                  </a:extLst>
                </a:gridCol>
                <a:gridCol w="457200">
                  <a:extLst>
                    <a:ext uri="{9D8B030D-6E8A-4147-A177-3AD203B41FA5}">
                      <a16:colId xmlns:a16="http://schemas.microsoft.com/office/drawing/2014/main" val="230273146"/>
                    </a:ext>
                  </a:extLst>
                </a:gridCol>
                <a:gridCol w="1930200">
                  <a:extLst>
                    <a:ext uri="{9D8B030D-6E8A-4147-A177-3AD203B41FA5}">
                      <a16:colId xmlns:a16="http://schemas.microsoft.com/office/drawing/2014/main" val="745454095"/>
                    </a:ext>
                  </a:extLst>
                </a:gridCol>
                <a:gridCol w="584399">
                  <a:extLst>
                    <a:ext uri="{9D8B030D-6E8A-4147-A177-3AD203B41FA5}">
                      <a16:colId xmlns:a16="http://schemas.microsoft.com/office/drawing/2014/main" val="701782799"/>
                    </a:ext>
                  </a:extLst>
                </a:gridCol>
              </a:tblGrid>
              <a:tr h="478919">
                <a:tc>
                  <a:txBody>
                    <a:bodyPr/>
                    <a:lstStyle/>
                    <a:p>
                      <a:r>
                        <a:rPr lang="en-US" sz="1200" dirty="0"/>
                        <a:t>Remedy</a:t>
                      </a:r>
                    </a:p>
                  </a:txBody>
                  <a:tcPr/>
                </a:tc>
                <a:tc>
                  <a:txBody>
                    <a:bodyPr/>
                    <a:lstStyle/>
                    <a:p>
                      <a:r>
                        <a:rPr lang="en-US" sz="1200" dirty="0"/>
                        <a:t>Countries</a:t>
                      </a:r>
                    </a:p>
                  </a:txBody>
                  <a:tcPr/>
                </a:tc>
                <a:tc>
                  <a:txBody>
                    <a:bodyPr/>
                    <a:lstStyle/>
                    <a:p>
                      <a:r>
                        <a:rPr lang="en-US" sz="1200" dirty="0"/>
                        <a:t>Effective</a:t>
                      </a:r>
                    </a:p>
                  </a:txBody>
                  <a:tcPr/>
                </a:tc>
                <a:tc>
                  <a:txBody>
                    <a:bodyPr/>
                    <a:lstStyle/>
                    <a:p>
                      <a:r>
                        <a:rPr lang="en-US" sz="1200" dirty="0"/>
                        <a:t>Duties</a:t>
                      </a:r>
                    </a:p>
                  </a:txBody>
                  <a:tcPr/>
                </a:tc>
                <a:tc>
                  <a:txBody>
                    <a:bodyPr/>
                    <a:lstStyle/>
                    <a:p>
                      <a:r>
                        <a:rPr lang="en-US" sz="1200" dirty="0"/>
                        <a:t>Applies</a:t>
                      </a:r>
                    </a:p>
                  </a:txBody>
                  <a:tcPr/>
                </a:tc>
                <a:tc>
                  <a:txBody>
                    <a:bodyPr/>
                    <a:lstStyle/>
                    <a:p>
                      <a:r>
                        <a:rPr lang="en-US" sz="1200" dirty="0"/>
                        <a:t>Ch. 98</a:t>
                      </a:r>
                    </a:p>
                  </a:txBody>
                  <a:tcPr/>
                </a:tc>
                <a:tc>
                  <a:txBody>
                    <a:bodyPr/>
                    <a:lstStyle/>
                    <a:p>
                      <a:r>
                        <a:rPr lang="en-US" sz="1200" dirty="0"/>
                        <a:t>Exemptions</a:t>
                      </a:r>
                    </a:p>
                  </a:txBody>
                  <a:tcPr/>
                </a:tc>
                <a:tc>
                  <a:txBody>
                    <a:bodyPr/>
                    <a:lstStyle/>
                    <a:p>
                      <a:r>
                        <a:rPr lang="en-US" sz="1200" dirty="0"/>
                        <a:t>Drawback</a:t>
                      </a:r>
                    </a:p>
                  </a:txBody>
                  <a:tcPr/>
                </a:tc>
                <a:extLst>
                  <a:ext uri="{0D108BD9-81ED-4DB2-BD59-A6C34878D82A}">
                    <a16:rowId xmlns:a16="http://schemas.microsoft.com/office/drawing/2014/main" val="1842587157"/>
                  </a:ext>
                </a:extLst>
              </a:tr>
              <a:tr h="547540">
                <a:tc>
                  <a:txBody>
                    <a:bodyPr/>
                    <a:lstStyle/>
                    <a:p>
                      <a:r>
                        <a:rPr lang="en-US" sz="1400" dirty="0"/>
                        <a:t>Sect. 301</a:t>
                      </a:r>
                    </a:p>
                  </a:txBody>
                  <a:tcPr/>
                </a:tc>
                <a:tc>
                  <a:txBody>
                    <a:bodyPr/>
                    <a:lstStyle/>
                    <a:p>
                      <a:r>
                        <a:rPr lang="en-US" sz="1400" dirty="0"/>
                        <a:t>China</a:t>
                      </a:r>
                    </a:p>
                  </a:txBody>
                  <a:tcPr/>
                </a:tc>
                <a:tc>
                  <a:txBody>
                    <a:bodyPr/>
                    <a:lstStyle/>
                    <a:p>
                      <a:r>
                        <a:rPr lang="en-US" sz="1400" dirty="0"/>
                        <a:t>Current, No change</a:t>
                      </a:r>
                    </a:p>
                  </a:txBody>
                  <a:tcPr/>
                </a:tc>
                <a:tc>
                  <a:txBody>
                    <a:bodyPr/>
                    <a:lstStyle/>
                    <a:p>
                      <a:r>
                        <a:rPr lang="en-US" sz="1400" dirty="0"/>
                        <a:t>7.5%, 25%, 100% (EV)</a:t>
                      </a:r>
                    </a:p>
                  </a:txBody>
                  <a:tcPr/>
                </a:tc>
                <a:tc>
                  <a:txBody>
                    <a:bodyPr/>
                    <a:lstStyle/>
                    <a:p>
                      <a:r>
                        <a:rPr lang="en-US" sz="1400" dirty="0"/>
                        <a:t>Full Value</a:t>
                      </a:r>
                    </a:p>
                  </a:txBody>
                  <a:tcPr/>
                </a:tc>
                <a:tc>
                  <a:txBody>
                    <a:bodyPr/>
                    <a:lstStyle/>
                    <a:p>
                      <a:r>
                        <a:rPr lang="en-US" sz="1400" dirty="0"/>
                        <a:t>Yes</a:t>
                      </a:r>
                    </a:p>
                  </a:txBody>
                  <a:tcPr/>
                </a:tc>
                <a:tc>
                  <a:txBody>
                    <a:bodyPr/>
                    <a:lstStyle/>
                    <a:p>
                      <a:r>
                        <a:rPr lang="en-US" sz="1400" dirty="0"/>
                        <a:t>Expire 5/31</a:t>
                      </a:r>
                    </a:p>
                  </a:txBody>
                  <a:tcPr/>
                </a:tc>
                <a:tc>
                  <a:txBody>
                    <a:bodyPr/>
                    <a:lstStyle/>
                    <a:p>
                      <a:r>
                        <a:rPr lang="en-US" sz="1400" dirty="0"/>
                        <a:t>Yes</a:t>
                      </a:r>
                    </a:p>
                  </a:txBody>
                  <a:tcPr/>
                </a:tc>
                <a:extLst>
                  <a:ext uri="{0D108BD9-81ED-4DB2-BD59-A6C34878D82A}">
                    <a16:rowId xmlns:a16="http://schemas.microsoft.com/office/drawing/2014/main" val="4058831380"/>
                  </a:ext>
                </a:extLst>
              </a:tr>
              <a:tr h="657842">
                <a:tc>
                  <a:txBody>
                    <a:bodyPr/>
                    <a:lstStyle/>
                    <a:p>
                      <a:r>
                        <a:rPr lang="en-US" sz="1400" dirty="0"/>
                        <a:t>IEEPA - China</a:t>
                      </a:r>
                    </a:p>
                  </a:txBody>
                  <a:tcPr/>
                </a:tc>
                <a:tc>
                  <a:txBody>
                    <a:bodyPr/>
                    <a:lstStyle/>
                    <a:p>
                      <a:r>
                        <a:rPr lang="en-US" sz="1400" dirty="0"/>
                        <a:t>China/HK</a:t>
                      </a:r>
                    </a:p>
                  </a:txBody>
                  <a:tcPr/>
                </a:tc>
                <a:tc>
                  <a:txBody>
                    <a:bodyPr/>
                    <a:lstStyle/>
                    <a:p>
                      <a:r>
                        <a:rPr lang="en-US" sz="1400" dirty="0"/>
                        <a:t>2/4 and 3/4</a:t>
                      </a:r>
                    </a:p>
                  </a:txBody>
                  <a:tcPr/>
                </a:tc>
                <a:tc>
                  <a:txBody>
                    <a:bodyPr/>
                    <a:lstStyle/>
                    <a:p>
                      <a:r>
                        <a:rPr lang="en-US" sz="1400" dirty="0"/>
                        <a:t>10% + 10%</a:t>
                      </a:r>
                    </a:p>
                  </a:txBody>
                  <a:tcPr/>
                </a:tc>
                <a:tc>
                  <a:txBody>
                    <a:bodyPr/>
                    <a:lstStyle/>
                    <a:p>
                      <a:r>
                        <a:rPr lang="en-US" sz="1400" dirty="0"/>
                        <a:t>Full Value</a:t>
                      </a:r>
                    </a:p>
                  </a:txBody>
                  <a:tcPr/>
                </a:tc>
                <a:tc>
                  <a:txBody>
                    <a:bodyPr/>
                    <a:lstStyle/>
                    <a:p>
                      <a:r>
                        <a:rPr lang="en-US" sz="1400" dirty="0"/>
                        <a:t>Yes</a:t>
                      </a:r>
                    </a:p>
                  </a:txBody>
                  <a:tcPr/>
                </a:tc>
                <a:tc>
                  <a:txBody>
                    <a:bodyPr/>
                    <a:lstStyle/>
                    <a:p>
                      <a:r>
                        <a:rPr lang="en-US" sz="1400" dirty="0"/>
                        <a:t>Personal use, informational, donations</a:t>
                      </a:r>
                    </a:p>
                  </a:txBody>
                  <a:tcPr/>
                </a:tc>
                <a:tc>
                  <a:txBody>
                    <a:bodyPr/>
                    <a:lstStyle/>
                    <a:p>
                      <a:r>
                        <a:rPr lang="en-US" sz="1400" dirty="0"/>
                        <a:t>No</a:t>
                      </a:r>
                    </a:p>
                  </a:txBody>
                  <a:tcPr/>
                </a:tc>
                <a:extLst>
                  <a:ext uri="{0D108BD9-81ED-4DB2-BD59-A6C34878D82A}">
                    <a16:rowId xmlns:a16="http://schemas.microsoft.com/office/drawing/2014/main" val="1846412188"/>
                  </a:ext>
                </a:extLst>
              </a:tr>
              <a:tr h="1041583">
                <a:tc>
                  <a:txBody>
                    <a:bodyPr/>
                    <a:lstStyle/>
                    <a:p>
                      <a:r>
                        <a:rPr lang="en-US" sz="1400" dirty="0"/>
                        <a:t>IEEPA - Canada</a:t>
                      </a:r>
                    </a:p>
                  </a:txBody>
                  <a:tcPr/>
                </a:tc>
                <a:tc>
                  <a:txBody>
                    <a:bodyPr/>
                    <a:lstStyle/>
                    <a:p>
                      <a:r>
                        <a:rPr lang="en-US" sz="1400" dirty="0"/>
                        <a:t>Canada</a:t>
                      </a:r>
                    </a:p>
                  </a:txBody>
                  <a:tcPr/>
                </a:tc>
                <a:tc>
                  <a:txBody>
                    <a:bodyPr/>
                    <a:lstStyle/>
                    <a:p>
                      <a:r>
                        <a:rPr lang="en-US" sz="1200" dirty="0"/>
                        <a:t>3/4, Amended 3/7</a:t>
                      </a:r>
                    </a:p>
                  </a:txBody>
                  <a:tcPr/>
                </a:tc>
                <a:tc>
                  <a:txBody>
                    <a:bodyPr/>
                    <a:lstStyle/>
                    <a:p>
                      <a:r>
                        <a:rPr lang="en-US" sz="1200" dirty="0"/>
                        <a:t>25%, then if not USMCA 25% (10% energy, potash)</a:t>
                      </a:r>
                    </a:p>
                  </a:txBody>
                  <a:tcPr/>
                </a:tc>
                <a:tc>
                  <a:txBody>
                    <a:bodyPr/>
                    <a:lstStyle/>
                    <a:p>
                      <a:r>
                        <a:rPr lang="en-US" sz="1400" dirty="0"/>
                        <a:t>Full Value</a:t>
                      </a:r>
                    </a:p>
                  </a:txBody>
                  <a:tcPr/>
                </a:tc>
                <a:tc>
                  <a:txBody>
                    <a:bodyPr/>
                    <a:lstStyle/>
                    <a:p>
                      <a:r>
                        <a:rPr lang="en-US" sz="1400" dirty="0"/>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USMCA; Personal use, informational, donations</a:t>
                      </a:r>
                    </a:p>
                    <a:p>
                      <a:endParaRPr lang="en-US" sz="1400" dirty="0"/>
                    </a:p>
                  </a:txBody>
                  <a:tcPr/>
                </a:tc>
                <a:tc>
                  <a:txBody>
                    <a:bodyPr/>
                    <a:lstStyle/>
                    <a:p>
                      <a:r>
                        <a:rPr lang="en-US" sz="1400" dirty="0"/>
                        <a:t>No</a:t>
                      </a:r>
                    </a:p>
                  </a:txBody>
                  <a:tcPr/>
                </a:tc>
                <a:extLst>
                  <a:ext uri="{0D108BD9-81ED-4DB2-BD59-A6C34878D82A}">
                    <a16:rowId xmlns:a16="http://schemas.microsoft.com/office/drawing/2014/main" val="470089236"/>
                  </a:ext>
                </a:extLst>
              </a:tr>
              <a:tr h="1041583">
                <a:tc>
                  <a:txBody>
                    <a:bodyPr/>
                    <a:lstStyle/>
                    <a:p>
                      <a:r>
                        <a:rPr lang="en-US" sz="1400" dirty="0"/>
                        <a:t>IEEPA - Mexico</a:t>
                      </a:r>
                    </a:p>
                  </a:txBody>
                  <a:tcPr/>
                </a:tc>
                <a:tc>
                  <a:txBody>
                    <a:bodyPr/>
                    <a:lstStyle/>
                    <a:p>
                      <a:r>
                        <a:rPr lang="en-US" sz="1400" dirty="0"/>
                        <a:t>Mexico</a:t>
                      </a:r>
                    </a:p>
                  </a:txBody>
                  <a:tcPr/>
                </a:tc>
                <a:tc>
                  <a:txBody>
                    <a:bodyPr/>
                    <a:lstStyle/>
                    <a:p>
                      <a:r>
                        <a:rPr lang="en-US" sz="1200" dirty="0"/>
                        <a:t>3/4, Amended 3/7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25%, then if not USMCA 25% (10% potash)</a:t>
                      </a:r>
                    </a:p>
                    <a:p>
                      <a:endParaRPr lang="en-US" sz="1200" dirty="0"/>
                    </a:p>
                  </a:txBody>
                  <a:tcPr/>
                </a:tc>
                <a:tc>
                  <a:txBody>
                    <a:bodyPr/>
                    <a:lstStyle/>
                    <a:p>
                      <a:r>
                        <a:rPr lang="en-US" sz="1400" dirty="0"/>
                        <a:t>Full Value</a:t>
                      </a:r>
                    </a:p>
                  </a:txBody>
                  <a:tcPr/>
                </a:tc>
                <a:tc>
                  <a:txBody>
                    <a:bodyPr/>
                    <a:lstStyle/>
                    <a:p>
                      <a:r>
                        <a:rPr lang="en-US" sz="1400" dirty="0"/>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USMCA: Personal use, informational, donations</a:t>
                      </a:r>
                    </a:p>
                    <a:p>
                      <a:endParaRPr lang="en-US" sz="1400" dirty="0"/>
                    </a:p>
                  </a:txBody>
                  <a:tcPr/>
                </a:tc>
                <a:tc>
                  <a:txBody>
                    <a:bodyPr/>
                    <a:lstStyle/>
                    <a:p>
                      <a:r>
                        <a:rPr lang="en-US" sz="1400" dirty="0"/>
                        <a:t>No</a:t>
                      </a:r>
                    </a:p>
                  </a:txBody>
                  <a:tcPr/>
                </a:tc>
                <a:extLst>
                  <a:ext uri="{0D108BD9-81ED-4DB2-BD59-A6C34878D82A}">
                    <a16:rowId xmlns:a16="http://schemas.microsoft.com/office/drawing/2014/main" val="3011452225"/>
                  </a:ext>
                </a:extLst>
              </a:tr>
              <a:tr h="1484759">
                <a:tc>
                  <a:txBody>
                    <a:bodyPr/>
                    <a:lstStyle/>
                    <a:p>
                      <a:r>
                        <a:rPr lang="en-US" sz="1400" dirty="0"/>
                        <a:t>IEEPA – </a:t>
                      </a:r>
                    </a:p>
                    <a:p>
                      <a:r>
                        <a:rPr lang="en-US" sz="1400" dirty="0"/>
                        <a:t>Reciprocal</a:t>
                      </a:r>
                    </a:p>
                  </a:txBody>
                  <a:tcPr/>
                </a:tc>
                <a:tc>
                  <a:txBody>
                    <a:bodyPr/>
                    <a:lstStyle/>
                    <a:p>
                      <a:r>
                        <a:rPr lang="en-US" sz="1400" dirty="0"/>
                        <a:t>Global</a:t>
                      </a:r>
                    </a:p>
                  </a:txBody>
                  <a:tcPr/>
                </a:tc>
                <a:tc>
                  <a:txBody>
                    <a:bodyPr/>
                    <a:lstStyle/>
                    <a:p>
                      <a:r>
                        <a:rPr lang="en-US" sz="1200" dirty="0"/>
                        <a:t>4/5 10%, 4/9 11%-50%</a:t>
                      </a:r>
                    </a:p>
                  </a:txBody>
                  <a:tcPr/>
                </a:tc>
                <a:tc>
                  <a:txBody>
                    <a:bodyPr/>
                    <a:lstStyle/>
                    <a:p>
                      <a:r>
                        <a:rPr lang="en-US" sz="1200" dirty="0"/>
                        <a:t>10%, then 11% - 50%; USMCA 12%?</a:t>
                      </a:r>
                    </a:p>
                  </a:txBody>
                  <a:tcPr/>
                </a:tc>
                <a:tc>
                  <a:txBody>
                    <a:bodyPr/>
                    <a:lstStyle/>
                    <a:p>
                      <a:r>
                        <a:rPr lang="en-US" sz="1200" dirty="0"/>
                        <a:t>Value of non-US components  (20% min)</a:t>
                      </a:r>
                    </a:p>
                  </a:txBody>
                  <a:tcPr/>
                </a:tc>
                <a:tc>
                  <a:txBody>
                    <a:bodyPr/>
                    <a:lstStyle/>
                    <a:p>
                      <a:r>
                        <a:rPr lang="en-US" sz="1200" dirty="0"/>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Personal use, informational, donations; 232 steel/ alum/ auto; Annex 2;  Column 2; US components - 20% minimum, product of</a:t>
                      </a:r>
                      <a:r>
                        <a:rPr lang="en-US" sz="1200" baseline="0" dirty="0"/>
                        <a:t> MX</a:t>
                      </a:r>
                      <a:endParaRPr lang="en-US" sz="1200" dirty="0"/>
                    </a:p>
                    <a:p>
                      <a:endParaRPr lang="en-US" sz="1200" dirty="0"/>
                    </a:p>
                  </a:txBody>
                  <a:tcPr/>
                </a:tc>
                <a:tc>
                  <a:txBody>
                    <a:bodyPr/>
                    <a:lstStyle/>
                    <a:p>
                      <a:r>
                        <a:rPr lang="en-US" sz="1400" dirty="0"/>
                        <a:t>Yes</a:t>
                      </a:r>
                    </a:p>
                  </a:txBody>
                  <a:tcPr/>
                </a:tc>
                <a:extLst>
                  <a:ext uri="{0D108BD9-81ED-4DB2-BD59-A6C34878D82A}">
                    <a16:rowId xmlns:a16="http://schemas.microsoft.com/office/drawing/2014/main" val="1956638313"/>
                  </a:ext>
                </a:extLst>
              </a:tr>
            </a:tbl>
          </a:graphicData>
        </a:graphic>
      </p:graphicFrame>
      <p:sp>
        <p:nvSpPr>
          <p:cNvPr id="2" name="Slide Number Placeholder 1"/>
          <p:cNvSpPr>
            <a:spLocks noGrp="1"/>
          </p:cNvSpPr>
          <p:nvPr>
            <p:ph type="sldNum" sz="quarter" idx="12"/>
          </p:nvPr>
        </p:nvSpPr>
        <p:spPr/>
        <p:txBody>
          <a:bodyPr/>
          <a:lstStyle/>
          <a:p>
            <a:fld id="{B717BF4F-CDC1-43F7-B39C-7D50D59A7DF2}" type="slidenum">
              <a:rPr lang="en-US" smtClean="0"/>
              <a:t>4</a:t>
            </a:fld>
            <a:endParaRPr lang="en-US" dirty="0"/>
          </a:p>
        </p:txBody>
      </p:sp>
    </p:spTree>
    <p:extLst>
      <p:ext uri="{BB962C8B-B14F-4D97-AF65-F5344CB8AC3E}">
        <p14:creationId xmlns:p14="http://schemas.microsoft.com/office/powerpoint/2010/main" val="21688239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Time of Entry – Duty Expected to Decrease: ID Procedure</a:t>
            </a:r>
          </a:p>
        </p:txBody>
      </p:sp>
      <p:sp>
        <p:nvSpPr>
          <p:cNvPr id="6" name="Content Placeholder 5"/>
          <p:cNvSpPr>
            <a:spLocks noGrp="1"/>
          </p:cNvSpPr>
          <p:nvPr>
            <p:ph idx="1"/>
          </p:nvPr>
        </p:nvSpPr>
        <p:spPr/>
        <p:txBody>
          <a:bodyPr>
            <a:noAutofit/>
          </a:bodyPr>
          <a:lstStyle/>
          <a:p>
            <a:pPr marL="0" indent="0">
              <a:buNone/>
            </a:pPr>
            <a:r>
              <a:rPr lang="en-US" sz="1100" dirty="0"/>
              <a:t>ID Procedure is available to filers who may elect to take advantage duty decrease in the future. It is limited to contiguous countries unless CBP issues guidance pursuant to 19 CFR § 142.21(i) such as they do at the end of each calendar year. This is two part process and the date of duty calculation is the date the summary is filed  - 19 CFR 141.68(c).</a:t>
            </a:r>
          </a:p>
          <a:p>
            <a:pPr marL="0" lvl="0" indent="0">
              <a:buNone/>
            </a:pPr>
            <a:r>
              <a:rPr lang="en-US" sz="1100" dirty="0"/>
              <a:t>ID Procedure </a:t>
            </a:r>
            <a:r>
              <a:rPr lang="en-US" sz="1100" u="sng" dirty="0"/>
              <a:t>does not apply</a:t>
            </a:r>
            <a:r>
              <a:rPr lang="en-US" sz="1100" dirty="0"/>
              <a:t> to absolute quota merchandise and merchandise moved under a transportation in-bond entry. </a:t>
            </a:r>
          </a:p>
          <a:p>
            <a:pPr marL="0" lvl="0" indent="0">
              <a:buNone/>
            </a:pPr>
            <a:r>
              <a:rPr lang="en-US" sz="1100" dirty="0"/>
              <a:t>Tariff rate quota merchandise previously authorized for ID release under 19 CFR § 142.21(e) may still be released; however, the entry summary shall be presented within the time specified in 19 CFR § 142.23 or within the quota period, whichever expires first.</a:t>
            </a:r>
          </a:p>
          <a:p>
            <a:pPr marL="0" lvl="0" indent="0">
              <a:buNone/>
            </a:pPr>
            <a:endParaRPr lang="en-US" sz="1100" dirty="0"/>
          </a:p>
          <a:p>
            <a:pPr marL="0" lvl="0" indent="0">
              <a:buNone/>
            </a:pPr>
            <a:r>
              <a:rPr lang="en-US" sz="1100" dirty="0"/>
              <a:t>A strict two-step entry process, filing entry (release) first and then the entry summary, is required when requesting ID for a shipment.  </a:t>
            </a:r>
          </a:p>
          <a:p>
            <a:pPr marL="0" lvl="0" indent="0">
              <a:buNone/>
            </a:pPr>
            <a:r>
              <a:rPr lang="en-US" sz="1100" dirty="0"/>
              <a:t>The entry must be filed within 15 days of the arrival date, in accordance with 19 CFR 142.2(a). </a:t>
            </a:r>
          </a:p>
          <a:p>
            <a:pPr marL="0" indent="0">
              <a:buNone/>
            </a:pPr>
            <a:r>
              <a:rPr lang="en-US" sz="1100" dirty="0"/>
              <a:t> </a:t>
            </a:r>
          </a:p>
          <a:p>
            <a:pPr marL="0" lvl="0" indent="0">
              <a:buNone/>
            </a:pPr>
            <a:r>
              <a:rPr lang="en-US" sz="1100" dirty="0"/>
              <a:t>ID must be requested on the entry (Cargo Release), pursuant to CBP regulation 19 CFR 142.22(a),</a:t>
            </a:r>
            <a:r>
              <a:rPr lang="en-US" sz="1100" b="1" dirty="0"/>
              <a:t> before </a:t>
            </a:r>
            <a:r>
              <a:rPr lang="en-US" sz="1100" dirty="0"/>
              <a:t>the release of goods. </a:t>
            </a:r>
          </a:p>
          <a:p>
            <a:pPr marL="0" indent="0">
              <a:buNone/>
            </a:pPr>
            <a:r>
              <a:rPr lang="en-US" sz="1100" dirty="0"/>
              <a:t> </a:t>
            </a:r>
          </a:p>
          <a:p>
            <a:pPr marL="0" lvl="0" indent="0">
              <a:buNone/>
            </a:pPr>
            <a:r>
              <a:rPr lang="en-US" sz="1100" dirty="0"/>
              <a:t>The entry summary must be filed, with estimated duties attached, within 10 working days after the merchandise, or any part of the merchandise, is released, in accordance with 19 CFR 142.23.  </a:t>
            </a:r>
          </a:p>
          <a:p>
            <a:pPr marL="0" indent="0">
              <a:buNone/>
            </a:pPr>
            <a:r>
              <a:rPr lang="en-US" sz="1100" dirty="0"/>
              <a:t> </a:t>
            </a:r>
          </a:p>
          <a:p>
            <a:pPr marL="0" lvl="0" indent="0">
              <a:buNone/>
            </a:pPr>
            <a:r>
              <a:rPr lang="en-US" sz="1100" dirty="0"/>
              <a:t>The date the entry summary is successfully filed will function as the date of entry and will be used for the duty rate calculation, in accordance with 19 CFR 141.68(c) </a:t>
            </a:r>
          </a:p>
          <a:p>
            <a:pPr marL="0" lvl="0" indent="0">
              <a:buNone/>
            </a:pPr>
            <a:r>
              <a:rPr lang="en-US" sz="1100" dirty="0"/>
              <a:t>Electronically submitted entries that request ID must be submitted by the filer on the entry submission prior to release on an entry-by-entry basis by setting the ‘Immediate Delivery Indicator’ as ‘Y’ transmitted in the SE11 record position 80. </a:t>
            </a:r>
          </a:p>
          <a:p>
            <a:pPr marL="0" lvl="0" indent="0">
              <a:buNone/>
            </a:pPr>
            <a:r>
              <a:rPr lang="en-US" sz="1100" dirty="0"/>
              <a:t>Manual processing of blanket ID requests continues to be permissible. CBP also continues to accept a paper CBP Form 3461 for ID for non-ABI filings</a:t>
            </a:r>
          </a:p>
          <a:p>
            <a:pPr marL="0" indent="0">
              <a:buNone/>
            </a:pPr>
            <a:r>
              <a:rPr lang="en-US" sz="1100" dirty="0"/>
              <a:t> 	 See: CSMS # 63419911 - Immediate Delivery – End of Year Authorization 2024</a:t>
            </a:r>
          </a:p>
        </p:txBody>
      </p:sp>
      <p:sp>
        <p:nvSpPr>
          <p:cNvPr id="2" name="Slide Number Placeholder 1"/>
          <p:cNvSpPr>
            <a:spLocks noGrp="1"/>
          </p:cNvSpPr>
          <p:nvPr>
            <p:ph type="sldNum" sz="quarter" idx="12"/>
          </p:nvPr>
        </p:nvSpPr>
        <p:spPr/>
        <p:txBody>
          <a:bodyPr/>
          <a:lstStyle/>
          <a:p>
            <a:fld id="{B717BF4F-CDC1-43F7-B39C-7D50D59A7DF2}" type="slidenum">
              <a:rPr lang="en-US" smtClean="0"/>
              <a:t>40</a:t>
            </a:fld>
            <a:endParaRPr lang="en-US" dirty="0"/>
          </a:p>
        </p:txBody>
      </p:sp>
    </p:spTree>
    <p:extLst>
      <p:ext uri="{BB962C8B-B14F-4D97-AF65-F5344CB8AC3E}">
        <p14:creationId xmlns:p14="http://schemas.microsoft.com/office/powerpoint/2010/main" val="3623075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CBP FAQ’s</a:t>
            </a:r>
          </a:p>
        </p:txBody>
      </p:sp>
      <p:sp>
        <p:nvSpPr>
          <p:cNvPr id="6" name="Content Placeholder 5"/>
          <p:cNvSpPr>
            <a:spLocks noGrp="1"/>
          </p:cNvSpPr>
          <p:nvPr>
            <p:ph idx="1"/>
          </p:nvPr>
        </p:nvSpPr>
        <p:spPr/>
        <p:txBody>
          <a:bodyPr/>
          <a:lstStyle/>
          <a:p>
            <a:r>
              <a:rPr lang="en-US" dirty="0"/>
              <a:t>232 FAQ</a:t>
            </a:r>
          </a:p>
          <a:p>
            <a:r>
              <a:rPr lang="en-US" dirty="0">
                <a:hlinkClick r:id="rId3"/>
              </a:rPr>
              <a:t>https://www.cbp.gov/trade/programs-administration/entry-summary/232-tariffs-aluminum-and-steel/faqs</a:t>
            </a:r>
            <a:endParaRPr lang="en-US" dirty="0"/>
          </a:p>
          <a:p>
            <a:endParaRPr lang="en-US" dirty="0"/>
          </a:p>
          <a:p>
            <a:r>
              <a:rPr lang="en-US" dirty="0"/>
              <a:t>IEEPA FAQ</a:t>
            </a:r>
          </a:p>
          <a:p>
            <a:r>
              <a:rPr lang="en-US" dirty="0">
                <a:hlinkClick r:id="rId4"/>
              </a:rPr>
              <a:t>https://www.cbp.gov/trade/programs-administration/trade-remedies/IEEPA-FAQ</a:t>
            </a:r>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41</a:t>
            </a:fld>
            <a:endParaRPr lang="en-US" dirty="0"/>
          </a:p>
        </p:txBody>
      </p:sp>
    </p:spTree>
    <p:extLst>
      <p:ext uri="{BB962C8B-B14F-4D97-AF65-F5344CB8AC3E}">
        <p14:creationId xmlns:p14="http://schemas.microsoft.com/office/powerpoint/2010/main" val="14575690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84" y="11394"/>
            <a:ext cx="9135901" cy="6858000"/>
          </a:xfrm>
          <a:prstGeom prst="rect">
            <a:avLst/>
          </a:prstGeom>
        </p:spPr>
      </p:pic>
      <p:sp>
        <p:nvSpPr>
          <p:cNvPr id="5" name="Title 4"/>
          <p:cNvSpPr>
            <a:spLocks noGrp="1"/>
          </p:cNvSpPr>
          <p:nvPr>
            <p:ph type="title"/>
          </p:nvPr>
        </p:nvSpPr>
        <p:spPr/>
        <p:txBody>
          <a:bodyPr/>
          <a:lstStyle/>
          <a:p>
            <a:r>
              <a:rPr lang="en-US" dirty="0"/>
              <a:t>IEEPA </a:t>
            </a:r>
          </a:p>
        </p:txBody>
      </p:sp>
      <p:graphicFrame>
        <p:nvGraphicFramePr>
          <p:cNvPr id="7" name="Diagram 6"/>
          <p:cNvGraphicFramePr/>
          <p:nvPr/>
        </p:nvGraphicFramePr>
        <p:xfrm>
          <a:off x="1066800" y="1388440"/>
          <a:ext cx="73914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B717BF4F-CDC1-43F7-B39C-7D50D59A7DF2}" type="slidenum">
              <a:rPr lang="en-US" smtClean="0"/>
              <a:t>42</a:t>
            </a:fld>
            <a:endParaRPr lang="en-US" dirty="0"/>
          </a:p>
        </p:txBody>
      </p:sp>
    </p:spTree>
    <p:extLst>
      <p:ext uri="{BB962C8B-B14F-4D97-AF65-F5344CB8AC3E}">
        <p14:creationId xmlns:p14="http://schemas.microsoft.com/office/powerpoint/2010/main" val="2137820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fontScale="90000"/>
          </a:bodyPr>
          <a:lstStyle/>
          <a:p>
            <a:r>
              <a:rPr lang="en-US" dirty="0"/>
              <a:t>Sec 232 - Steel/Aluminum and Derivative Products </a:t>
            </a:r>
          </a:p>
        </p:txBody>
      </p:sp>
      <p:sp>
        <p:nvSpPr>
          <p:cNvPr id="6" name="Content Placeholder 5"/>
          <p:cNvSpPr>
            <a:spLocks noGrp="1"/>
          </p:cNvSpPr>
          <p:nvPr>
            <p:ph idx="1"/>
          </p:nvPr>
        </p:nvSpPr>
        <p:spPr/>
        <p:txBody>
          <a:bodyPr>
            <a:normAutofit fontScale="77500" lnSpcReduction="20000"/>
          </a:bodyPr>
          <a:lstStyle/>
          <a:p>
            <a:r>
              <a:rPr lang="en-US" dirty="0"/>
              <a:t>Imposing 25 percent ad valorem tariffs on certain imports of steel/aluminum articles and derivative steel/aluminum articles from all countries, effective March 12, 2025</a:t>
            </a:r>
            <a:endParaRPr lang="en-US" u="sng" dirty="0"/>
          </a:p>
          <a:p>
            <a:r>
              <a:rPr lang="en-US" u="sng" dirty="0"/>
              <a:t>Aluminum </a:t>
            </a:r>
          </a:p>
          <a:p>
            <a:r>
              <a:rPr lang="en-US" dirty="0"/>
              <a:t>See </a:t>
            </a:r>
            <a:r>
              <a:rPr lang="en-US" dirty="0">
                <a:hlinkClick r:id="rId4"/>
              </a:rPr>
              <a:t>90 FR 9807</a:t>
            </a:r>
            <a:r>
              <a:rPr lang="en-US" dirty="0"/>
              <a:t> and </a:t>
            </a:r>
            <a:r>
              <a:rPr lang="en-US" dirty="0">
                <a:hlinkClick r:id="rId5"/>
              </a:rPr>
              <a:t>90 FR 11251</a:t>
            </a:r>
            <a:endParaRPr lang="en-US" dirty="0"/>
          </a:p>
          <a:p>
            <a:r>
              <a:rPr lang="en-US" u="sng" dirty="0"/>
              <a:t>Steel</a:t>
            </a:r>
          </a:p>
          <a:p>
            <a:r>
              <a:rPr lang="en-US" dirty="0"/>
              <a:t>See </a:t>
            </a:r>
            <a:r>
              <a:rPr lang="en-US" dirty="0">
                <a:hlinkClick r:id="rId6"/>
              </a:rPr>
              <a:t>90 FR 9817</a:t>
            </a:r>
            <a:r>
              <a:rPr lang="en-US" dirty="0"/>
              <a:t> and </a:t>
            </a:r>
            <a:r>
              <a:rPr lang="en-US" dirty="0">
                <a:hlinkClick r:id="rId7"/>
              </a:rPr>
              <a:t>90 FR 11249</a:t>
            </a:r>
            <a:r>
              <a:rPr lang="en-US" dirty="0"/>
              <a:t>.</a:t>
            </a:r>
            <a:br>
              <a:rPr lang="en-US" dirty="0"/>
            </a:br>
            <a:br>
              <a:rPr lang="en-US" dirty="0"/>
            </a:br>
            <a:r>
              <a:rPr lang="en-US" u="sng" dirty="0">
                <a:hlinkClick r:id="rId8"/>
              </a:rPr>
              <a:t>CSMS # 64384496 - UPDATED GUIDANCE: Import Duties on Imports of Aluminum and Aluminum Derivative Products</a:t>
            </a:r>
            <a:endParaRPr lang="en-US" dirty="0"/>
          </a:p>
          <a:p>
            <a:r>
              <a:rPr lang="en-US" dirty="0"/>
              <a:t> </a:t>
            </a:r>
          </a:p>
          <a:p>
            <a:r>
              <a:rPr lang="en-US" u="sng" dirty="0">
                <a:hlinkClick r:id="rId9"/>
              </a:rPr>
              <a:t>CSMS # 64384423 - UPDATED GUIDANCE: Import Duties on Imports of Steel and Steel Derivative Products</a:t>
            </a:r>
            <a:endParaRPr lang="en-US" dirty="0"/>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43</a:t>
            </a:fld>
            <a:endParaRPr lang="en-US" dirty="0"/>
          </a:p>
        </p:txBody>
      </p:sp>
    </p:spTree>
    <p:extLst>
      <p:ext uri="{BB962C8B-B14F-4D97-AF65-F5344CB8AC3E}">
        <p14:creationId xmlns:p14="http://schemas.microsoft.com/office/powerpoint/2010/main" val="7875719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a:bodyPr>
          <a:lstStyle/>
          <a:p>
            <a:r>
              <a:rPr lang="en-US" dirty="0"/>
              <a:t>IEEPA Reciprocal </a:t>
            </a:r>
          </a:p>
        </p:txBody>
      </p:sp>
      <p:sp>
        <p:nvSpPr>
          <p:cNvPr id="6" name="Content Placeholder 5"/>
          <p:cNvSpPr>
            <a:spLocks noGrp="1"/>
          </p:cNvSpPr>
          <p:nvPr>
            <p:ph idx="1"/>
          </p:nvPr>
        </p:nvSpPr>
        <p:spPr>
          <a:xfrm>
            <a:off x="381000" y="1398763"/>
            <a:ext cx="8229600" cy="4525963"/>
          </a:xfrm>
        </p:spPr>
        <p:txBody>
          <a:bodyPr>
            <a:normAutofit fontScale="85000" lnSpcReduction="20000"/>
          </a:bodyPr>
          <a:lstStyle/>
          <a:p>
            <a:r>
              <a:rPr lang="en-US" dirty="0"/>
              <a:t>The amended rates and Chapter 99 headings were published as part of Revision 7 to the 2025 Basic Edition of the HTSUS on April 4, 2025 (</a:t>
            </a:r>
            <a:r>
              <a:rPr lang="en-US" u="sng" dirty="0">
                <a:hlinkClick r:id="rId4"/>
              </a:rPr>
              <a:t>https://hts.usitc.gov/</a:t>
            </a:r>
            <a:r>
              <a:rPr lang="en-US" dirty="0"/>
              <a:t>).</a:t>
            </a:r>
          </a:p>
          <a:p>
            <a:r>
              <a:rPr lang="en-US" b="1" dirty="0"/>
              <a:t>CSMS # 64680374 - GUIDANCE – Reciprocal Tariffs, April 5 and April 9, 2025, Effective Dates</a:t>
            </a:r>
          </a:p>
          <a:p>
            <a:pPr lvl="1"/>
            <a:r>
              <a:rPr lang="en-US" dirty="0">
                <a:hlinkClick r:id="rId5"/>
              </a:rPr>
              <a:t>https://content.govdelivery.com/bulletins/gd/USDHSCBP-3daf1b6?wgt_ref=USDHSCBP_WIDGET_2</a:t>
            </a:r>
            <a:endParaRPr lang="en-US" dirty="0"/>
          </a:p>
          <a:p>
            <a:r>
              <a:rPr lang="en-US" b="1" dirty="0"/>
              <a:t>CSMS # 64687696 - UPDATED GUIDANCE – Reciprocal Tariffs on Goods of China, April 9, 2025, Effective Date</a:t>
            </a:r>
          </a:p>
          <a:p>
            <a:pPr lvl="1"/>
            <a:r>
              <a:rPr lang="en-US" dirty="0"/>
              <a:t>This Executive Order provides an updated reciprocal rate of duty for goods of China of 84%, replacing the previous rate of 34%. </a:t>
            </a:r>
          </a:p>
          <a:p>
            <a:endParaRPr lang="en-US" b="1" dirty="0"/>
          </a:p>
          <a:p>
            <a:endParaRPr lang="en-US" dirty="0"/>
          </a:p>
          <a:p>
            <a:endParaRPr lang="en-US" dirty="0"/>
          </a:p>
          <a:p>
            <a:endParaRPr lang="en-US" dirty="0"/>
          </a:p>
          <a:p>
            <a:endParaRPr lang="en-US" dirty="0"/>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44</a:t>
            </a:fld>
            <a:endParaRPr lang="en-US" dirty="0"/>
          </a:p>
        </p:txBody>
      </p:sp>
    </p:spTree>
    <p:extLst>
      <p:ext uri="{BB962C8B-B14F-4D97-AF65-F5344CB8AC3E}">
        <p14:creationId xmlns:p14="http://schemas.microsoft.com/office/powerpoint/2010/main" val="1136958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normAutofit/>
          </a:bodyPr>
          <a:lstStyle/>
          <a:p>
            <a:r>
              <a:rPr lang="en-US" dirty="0"/>
              <a:t>Sec 232 Automobiles</a:t>
            </a:r>
          </a:p>
        </p:txBody>
      </p:sp>
      <p:sp>
        <p:nvSpPr>
          <p:cNvPr id="6" name="Content Placeholder 5"/>
          <p:cNvSpPr>
            <a:spLocks noGrp="1"/>
          </p:cNvSpPr>
          <p:nvPr>
            <p:ph idx="1"/>
          </p:nvPr>
        </p:nvSpPr>
        <p:spPr/>
        <p:txBody>
          <a:bodyPr>
            <a:normAutofit/>
          </a:bodyPr>
          <a:lstStyle/>
          <a:p>
            <a:r>
              <a:rPr lang="en-US" b="1" dirty="0"/>
              <a:t>CSMS # 64624801 - GUIDANCE: Import Duties on Certain Automobiles</a:t>
            </a:r>
          </a:p>
          <a:p>
            <a:r>
              <a:rPr lang="en-US" dirty="0">
                <a:hlinkClick r:id="rId4"/>
              </a:rPr>
              <a:t>https://content.govdelivery.com/accounts/USDHSCBP/bulletins/3da18a1</a:t>
            </a:r>
            <a:endParaRPr lang="en-US" dirty="0"/>
          </a:p>
          <a:p>
            <a:endParaRPr lang="en-US" b="1" dirty="0"/>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45</a:t>
            </a:fld>
            <a:endParaRPr lang="en-US" dirty="0"/>
          </a:p>
        </p:txBody>
      </p:sp>
    </p:spTree>
    <p:extLst>
      <p:ext uri="{BB962C8B-B14F-4D97-AF65-F5344CB8AC3E}">
        <p14:creationId xmlns:p14="http://schemas.microsoft.com/office/powerpoint/2010/main" val="3059435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a:xfrm>
            <a:off x="2971800" y="2266109"/>
            <a:ext cx="7772400" cy="1362075"/>
          </a:xfrm>
        </p:spPr>
        <p:txBody>
          <a:bodyPr/>
          <a:lstStyle/>
          <a:p>
            <a:r>
              <a:rPr lang="en-US" dirty="0"/>
              <a:t>Questions?</a:t>
            </a:r>
          </a:p>
        </p:txBody>
      </p:sp>
      <p:sp>
        <p:nvSpPr>
          <p:cNvPr id="6" name="Text Placeholder 5"/>
          <p:cNvSpPr>
            <a:spLocks noGrp="1"/>
          </p:cNvSpPr>
          <p:nvPr>
            <p:ph type="body" idx="1"/>
          </p:nvPr>
        </p:nvSpPr>
        <p:spPr/>
        <p:txBody>
          <a:bodyPr/>
          <a:lstStyle/>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46</a:t>
            </a:fld>
            <a:endParaRPr lang="en-US" dirty="0"/>
          </a:p>
        </p:txBody>
      </p:sp>
    </p:spTree>
    <p:extLst>
      <p:ext uri="{BB962C8B-B14F-4D97-AF65-F5344CB8AC3E}">
        <p14:creationId xmlns:p14="http://schemas.microsoft.com/office/powerpoint/2010/main" val="2412973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35901" cy="6858000"/>
          </a:xfrm>
          <a:prstGeom prst="rect">
            <a:avLst/>
          </a:prstGeom>
        </p:spPr>
      </p:pic>
      <p:sp>
        <p:nvSpPr>
          <p:cNvPr id="5" name="Title 4"/>
          <p:cNvSpPr>
            <a:spLocks noGrp="1"/>
          </p:cNvSpPr>
          <p:nvPr>
            <p:ph type="title"/>
          </p:nvPr>
        </p:nvSpPr>
        <p:spPr/>
        <p:txBody>
          <a:bodyPr/>
          <a:lstStyle/>
          <a:p>
            <a:r>
              <a:rPr lang="en-US" dirty="0"/>
              <a:t>Pending Questions 232</a:t>
            </a:r>
          </a:p>
        </p:txBody>
      </p:sp>
      <p:sp>
        <p:nvSpPr>
          <p:cNvPr id="6" name="Content Placeholder 5"/>
          <p:cNvSpPr>
            <a:spLocks noGrp="1"/>
          </p:cNvSpPr>
          <p:nvPr>
            <p:ph idx="1"/>
          </p:nvPr>
        </p:nvSpPr>
        <p:spPr>
          <a:xfrm>
            <a:off x="533400" y="1417638"/>
            <a:ext cx="8229600" cy="4525963"/>
          </a:xfrm>
        </p:spPr>
        <p:txBody>
          <a:bodyPr>
            <a:normAutofit fontScale="70000" lnSpcReduction="20000"/>
          </a:bodyPr>
          <a:lstStyle/>
          <a:p>
            <a:r>
              <a:rPr lang="en-US" dirty="0"/>
              <a:t>Is product classified under a subheading listed in 9903.81.90 that is made entirely of iron, with no steel content, exempt from Section 232 duties?</a:t>
            </a:r>
          </a:p>
          <a:p>
            <a:r>
              <a:rPr lang="en-US" dirty="0"/>
              <a:t>Does CBP define "steel," as "chemically steel" or "steel mill articles" as mentioned in the 232 proclamations. Latter would seem to include iron, but the former would not. </a:t>
            </a:r>
          </a:p>
          <a:p>
            <a:r>
              <a:rPr lang="en-US" dirty="0"/>
              <a:t>For derivative HTS classifications, when only one line is declared as derivative without a breakout, and the duty under HTS 9903.81.91 must be reported based on the entire entered value, how should the kilograms (KG) be reported? </a:t>
            </a:r>
          </a:p>
          <a:p>
            <a:r>
              <a:rPr lang="en-US" dirty="0"/>
              <a:t>If a product is made in the U.S. using aluminum that was smelt/cast in a country other than the U.S., and it is then exported and subsequently re-imported under an HTS classification subject to the aluminum or aluminum derivative list, would that product be required to pay Section 232 duties?</a:t>
            </a:r>
          </a:p>
        </p:txBody>
      </p:sp>
      <p:sp>
        <p:nvSpPr>
          <p:cNvPr id="2" name="Slide Number Placeholder 1"/>
          <p:cNvSpPr>
            <a:spLocks noGrp="1"/>
          </p:cNvSpPr>
          <p:nvPr>
            <p:ph type="sldNum" sz="quarter" idx="12"/>
          </p:nvPr>
        </p:nvSpPr>
        <p:spPr/>
        <p:txBody>
          <a:bodyPr/>
          <a:lstStyle/>
          <a:p>
            <a:fld id="{B717BF4F-CDC1-43F7-B39C-7D50D59A7DF2}" type="slidenum">
              <a:rPr lang="en-US" smtClean="0"/>
              <a:t>47</a:t>
            </a:fld>
            <a:endParaRPr lang="en-US" dirty="0"/>
          </a:p>
        </p:txBody>
      </p:sp>
    </p:spTree>
    <p:extLst>
      <p:ext uri="{BB962C8B-B14F-4D97-AF65-F5344CB8AC3E}">
        <p14:creationId xmlns:p14="http://schemas.microsoft.com/office/powerpoint/2010/main" val="34625810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Pending Questions 232</a:t>
            </a:r>
          </a:p>
        </p:txBody>
      </p:sp>
      <p:sp>
        <p:nvSpPr>
          <p:cNvPr id="6" name="Content Placeholder 5"/>
          <p:cNvSpPr>
            <a:spLocks noGrp="1"/>
          </p:cNvSpPr>
          <p:nvPr>
            <p:ph idx="1"/>
          </p:nvPr>
        </p:nvSpPr>
        <p:spPr/>
        <p:txBody>
          <a:bodyPr>
            <a:normAutofit fontScale="85000" lnSpcReduction="10000"/>
          </a:bodyPr>
          <a:lstStyle/>
          <a:p>
            <a:r>
              <a:rPr lang="en-US" dirty="0"/>
              <a:t>Guidance provided states that when the value of the steel content is less than the entered value of the imported article, the good must be reported on two lines.  When reporting steel content on the second line, we are to report a second quantity (of the steel content) in kilograms.   What if weight of steel content in kilograms is not available? </a:t>
            </a:r>
          </a:p>
          <a:p>
            <a:r>
              <a:rPr lang="en-US" dirty="0"/>
              <a:t>What actions should be taken when mill certificates are not available for items purchased from retail locations, such as hardware store in Mexico? </a:t>
            </a: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48</a:t>
            </a:fld>
            <a:endParaRPr lang="en-US" dirty="0"/>
          </a:p>
        </p:txBody>
      </p:sp>
    </p:spTree>
    <p:extLst>
      <p:ext uri="{BB962C8B-B14F-4D97-AF65-F5344CB8AC3E}">
        <p14:creationId xmlns:p14="http://schemas.microsoft.com/office/powerpoint/2010/main" val="16082394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36"/>
            <a:ext cx="9135901" cy="6858000"/>
          </a:xfrm>
          <a:prstGeom prst="rect">
            <a:avLst/>
          </a:prstGeom>
        </p:spPr>
      </p:pic>
      <p:sp>
        <p:nvSpPr>
          <p:cNvPr id="5" name="Title 4"/>
          <p:cNvSpPr>
            <a:spLocks noGrp="1"/>
          </p:cNvSpPr>
          <p:nvPr>
            <p:ph type="title"/>
          </p:nvPr>
        </p:nvSpPr>
        <p:spPr/>
        <p:txBody>
          <a:bodyPr/>
          <a:lstStyle/>
          <a:p>
            <a:r>
              <a:rPr lang="en-US" dirty="0"/>
              <a:t>Pending Questions 232</a:t>
            </a:r>
          </a:p>
        </p:txBody>
      </p:sp>
      <p:sp>
        <p:nvSpPr>
          <p:cNvPr id="6" name="Content Placeholder 5"/>
          <p:cNvSpPr>
            <a:spLocks noGrp="1"/>
          </p:cNvSpPr>
          <p:nvPr>
            <p:ph idx="1"/>
          </p:nvPr>
        </p:nvSpPr>
        <p:spPr>
          <a:xfrm>
            <a:off x="457200" y="1600200"/>
            <a:ext cx="8229600" cy="4191000"/>
          </a:xfrm>
        </p:spPr>
        <p:txBody>
          <a:bodyPr>
            <a:normAutofit fontScale="47500" lnSpcReduction="20000"/>
          </a:bodyPr>
          <a:lstStyle/>
          <a:p>
            <a:r>
              <a:rPr lang="en-US" dirty="0"/>
              <a:t>If the importer is willing to sign an affidavit affirming that the products do not contain any Russian aluminum and can provide supporting documentation, including a possible list of the aluminum’s countries of origin, is there a process to exempt from the 200% duty? </a:t>
            </a:r>
          </a:p>
          <a:p>
            <a:r>
              <a:rPr lang="en-US" dirty="0"/>
              <a:t>In what cases is steel/metal article, eligible for duty-free treatment of ordinary duties under Chapter 98 claim, b/c Ch. 99 tariff and Ch. 98 are considered independently of each other. Is the only exception for metal goods entered under 9802.00.60, which are always subject to Section 232 duties based on the full value of the imported article, despite eligibility for Ch. 98 duty exemption? However, would a Chapter 98 claim be appropriate for U.S. smelt/cast or melt/pour under 9802.00.60 because not subject to section 232</a:t>
            </a:r>
          </a:p>
          <a:p>
            <a:r>
              <a:rPr lang="en-US" dirty="0"/>
              <a:t>Can a 'split' line logic be applied to HTS classifications other than 9903.85.08 and 9903.81.91? Specifically, an importer whose finished goods fall under HTS 7309, where 99% of the steel used is of U.S. origin but 1% originates from other countries (in components such as rods, wheel casters, and hinges), would it be possible to apply a split treatment for Section 232 duty purposes?</a:t>
            </a:r>
          </a:p>
          <a:p>
            <a:r>
              <a:rPr lang="en-US" dirty="0"/>
              <a:t>COO US Entry Line, you still have to add Smelt and Cast US . If COO US but smelt / cast, but cast in Peru, are you eligible?</a:t>
            </a:r>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49</a:t>
            </a:fld>
            <a:endParaRPr lang="en-US" dirty="0"/>
          </a:p>
        </p:txBody>
      </p:sp>
    </p:spTree>
    <p:extLst>
      <p:ext uri="{BB962C8B-B14F-4D97-AF65-F5344CB8AC3E}">
        <p14:creationId xmlns:p14="http://schemas.microsoft.com/office/powerpoint/2010/main" val="1313936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a:xfrm>
            <a:off x="457200" y="274638"/>
            <a:ext cx="8229600" cy="334962"/>
          </a:xfrm>
        </p:spPr>
        <p:txBody>
          <a:bodyPr>
            <a:normAutofit fontScale="90000"/>
          </a:bodyPr>
          <a:lstStyle/>
          <a:p>
            <a:r>
              <a:rPr lang="en-US" dirty="0"/>
              <a:t>Trade Actions</a:t>
            </a:r>
          </a:p>
        </p:txBody>
      </p:sp>
      <p:graphicFrame>
        <p:nvGraphicFramePr>
          <p:cNvPr id="9" name="Table 8">
            <a:extLst>
              <a:ext uri="{FF2B5EF4-FFF2-40B4-BE49-F238E27FC236}">
                <a16:creationId xmlns:a16="http://schemas.microsoft.com/office/drawing/2014/main" id="{3827774E-8A92-C4DE-8315-BA544599416C}"/>
              </a:ext>
            </a:extLst>
          </p:cNvPr>
          <p:cNvGraphicFramePr>
            <a:graphicFrameLocks noGrp="1"/>
          </p:cNvGraphicFramePr>
          <p:nvPr>
            <p:extLst>
              <p:ext uri="{D42A27DB-BD31-4B8C-83A1-F6EECF244321}">
                <p14:modId xmlns:p14="http://schemas.microsoft.com/office/powerpoint/2010/main" val="434363242"/>
              </p:ext>
            </p:extLst>
          </p:nvPr>
        </p:nvGraphicFramePr>
        <p:xfrm>
          <a:off x="136809" y="875771"/>
          <a:ext cx="8870379" cy="4895072"/>
        </p:xfrm>
        <a:graphic>
          <a:graphicData uri="http://schemas.openxmlformats.org/drawingml/2006/table">
            <a:tbl>
              <a:tblPr firstRow="1" bandRow="1">
                <a:tableStyleId>{5C22544A-7EE6-4342-B048-85BDC9FD1C3A}</a:tableStyleId>
              </a:tblPr>
              <a:tblGrid>
                <a:gridCol w="1292372">
                  <a:extLst>
                    <a:ext uri="{9D8B030D-6E8A-4147-A177-3AD203B41FA5}">
                      <a16:colId xmlns:a16="http://schemas.microsoft.com/office/drawing/2014/main" val="747133171"/>
                    </a:ext>
                  </a:extLst>
                </a:gridCol>
                <a:gridCol w="1020294">
                  <a:extLst>
                    <a:ext uri="{9D8B030D-6E8A-4147-A177-3AD203B41FA5}">
                      <a16:colId xmlns:a16="http://schemas.microsoft.com/office/drawing/2014/main" val="1493466795"/>
                    </a:ext>
                  </a:extLst>
                </a:gridCol>
                <a:gridCol w="1428411">
                  <a:extLst>
                    <a:ext uri="{9D8B030D-6E8A-4147-A177-3AD203B41FA5}">
                      <a16:colId xmlns:a16="http://schemas.microsoft.com/office/drawing/2014/main" val="2142387377"/>
                    </a:ext>
                  </a:extLst>
                </a:gridCol>
                <a:gridCol w="770314">
                  <a:extLst>
                    <a:ext uri="{9D8B030D-6E8A-4147-A177-3AD203B41FA5}">
                      <a16:colId xmlns:a16="http://schemas.microsoft.com/office/drawing/2014/main" val="3743064789"/>
                    </a:ext>
                  </a:extLst>
                </a:gridCol>
                <a:gridCol w="1219200">
                  <a:extLst>
                    <a:ext uri="{9D8B030D-6E8A-4147-A177-3AD203B41FA5}">
                      <a16:colId xmlns:a16="http://schemas.microsoft.com/office/drawing/2014/main" val="16347184"/>
                    </a:ext>
                  </a:extLst>
                </a:gridCol>
                <a:gridCol w="895141">
                  <a:extLst>
                    <a:ext uri="{9D8B030D-6E8A-4147-A177-3AD203B41FA5}">
                      <a16:colId xmlns:a16="http://schemas.microsoft.com/office/drawing/2014/main" val="230273146"/>
                    </a:ext>
                  </a:extLst>
                </a:gridCol>
                <a:gridCol w="1224353">
                  <a:extLst>
                    <a:ext uri="{9D8B030D-6E8A-4147-A177-3AD203B41FA5}">
                      <a16:colId xmlns:a16="http://schemas.microsoft.com/office/drawing/2014/main" val="745454095"/>
                    </a:ext>
                  </a:extLst>
                </a:gridCol>
                <a:gridCol w="1020294">
                  <a:extLst>
                    <a:ext uri="{9D8B030D-6E8A-4147-A177-3AD203B41FA5}">
                      <a16:colId xmlns:a16="http://schemas.microsoft.com/office/drawing/2014/main" val="701782799"/>
                    </a:ext>
                  </a:extLst>
                </a:gridCol>
              </a:tblGrid>
              <a:tr h="592076">
                <a:tc>
                  <a:txBody>
                    <a:bodyPr/>
                    <a:lstStyle/>
                    <a:p>
                      <a:r>
                        <a:rPr lang="en-US" sz="1600" dirty="0"/>
                        <a:t>Remedy</a:t>
                      </a:r>
                    </a:p>
                  </a:txBody>
                  <a:tcPr/>
                </a:tc>
                <a:tc>
                  <a:txBody>
                    <a:bodyPr/>
                    <a:lstStyle/>
                    <a:p>
                      <a:r>
                        <a:rPr lang="en-US" sz="1600" dirty="0"/>
                        <a:t>Countries</a:t>
                      </a:r>
                    </a:p>
                  </a:txBody>
                  <a:tcPr/>
                </a:tc>
                <a:tc>
                  <a:txBody>
                    <a:bodyPr/>
                    <a:lstStyle/>
                    <a:p>
                      <a:r>
                        <a:rPr lang="en-US" sz="1600" dirty="0"/>
                        <a:t>Effective</a:t>
                      </a:r>
                    </a:p>
                  </a:txBody>
                  <a:tcPr/>
                </a:tc>
                <a:tc>
                  <a:txBody>
                    <a:bodyPr/>
                    <a:lstStyle/>
                    <a:p>
                      <a:r>
                        <a:rPr lang="en-US" sz="1600" dirty="0"/>
                        <a:t>Duties</a:t>
                      </a:r>
                    </a:p>
                  </a:txBody>
                  <a:tcPr/>
                </a:tc>
                <a:tc>
                  <a:txBody>
                    <a:bodyPr/>
                    <a:lstStyle/>
                    <a:p>
                      <a:r>
                        <a:rPr lang="en-US" sz="1600" dirty="0"/>
                        <a:t>Applies</a:t>
                      </a:r>
                    </a:p>
                  </a:txBody>
                  <a:tcPr/>
                </a:tc>
                <a:tc>
                  <a:txBody>
                    <a:bodyPr/>
                    <a:lstStyle/>
                    <a:p>
                      <a:r>
                        <a:rPr lang="en-US" sz="1600" dirty="0"/>
                        <a:t>Ch. 98</a:t>
                      </a:r>
                    </a:p>
                  </a:txBody>
                  <a:tcPr/>
                </a:tc>
                <a:tc>
                  <a:txBody>
                    <a:bodyPr/>
                    <a:lstStyle/>
                    <a:p>
                      <a:r>
                        <a:rPr lang="en-US" sz="1600" dirty="0"/>
                        <a:t>Exemptions</a:t>
                      </a:r>
                    </a:p>
                  </a:txBody>
                  <a:tcPr/>
                </a:tc>
                <a:tc>
                  <a:txBody>
                    <a:bodyPr/>
                    <a:lstStyle/>
                    <a:p>
                      <a:r>
                        <a:rPr lang="en-US" sz="1400" dirty="0"/>
                        <a:t>Drawback</a:t>
                      </a:r>
                    </a:p>
                  </a:txBody>
                  <a:tcPr/>
                </a:tc>
                <a:extLst>
                  <a:ext uri="{0D108BD9-81ED-4DB2-BD59-A6C34878D82A}">
                    <a16:rowId xmlns:a16="http://schemas.microsoft.com/office/drawing/2014/main" val="1842587157"/>
                  </a:ext>
                </a:extLst>
              </a:tr>
              <a:tr h="1834116">
                <a:tc>
                  <a:txBody>
                    <a:bodyPr/>
                    <a:lstStyle/>
                    <a:p>
                      <a:r>
                        <a:rPr lang="en-US" sz="1400" dirty="0"/>
                        <a:t>Sect. 232 Steel/Alum</a:t>
                      </a:r>
                    </a:p>
                  </a:txBody>
                  <a:tcPr/>
                </a:tc>
                <a:tc>
                  <a:txBody>
                    <a:bodyPr/>
                    <a:lstStyle/>
                    <a:p>
                      <a:r>
                        <a:rPr lang="en-US" sz="1400" dirty="0"/>
                        <a:t>Global</a:t>
                      </a:r>
                    </a:p>
                  </a:txBody>
                  <a:tcPr/>
                </a:tc>
                <a:tc>
                  <a:txBody>
                    <a:bodyPr/>
                    <a:lstStyle/>
                    <a:p>
                      <a:r>
                        <a:rPr lang="en-US" sz="1200" dirty="0"/>
                        <a:t>1. Original list (exempt/quota),</a:t>
                      </a:r>
                    </a:p>
                    <a:p>
                      <a:r>
                        <a:rPr lang="en-US" sz="1200" dirty="0"/>
                        <a:t>2. No exempt/ quota 3/12 </a:t>
                      </a:r>
                    </a:p>
                    <a:p>
                      <a:r>
                        <a:rPr lang="en-US" sz="1200" dirty="0"/>
                        <a:t>3. New derivatives 3/12 </a:t>
                      </a:r>
                    </a:p>
                    <a:p>
                      <a:r>
                        <a:rPr lang="en-US" sz="1200" dirty="0"/>
                        <a:t>4. Alum beer, Alum 4/4</a:t>
                      </a:r>
                    </a:p>
                  </a:txBody>
                  <a:tcPr/>
                </a:tc>
                <a:tc>
                  <a:txBody>
                    <a:bodyPr/>
                    <a:lstStyle/>
                    <a:p>
                      <a:r>
                        <a:rPr lang="en-US" sz="1400" dirty="0"/>
                        <a:t>25%</a:t>
                      </a:r>
                    </a:p>
                  </a:txBody>
                  <a:tcPr/>
                </a:tc>
                <a:tc>
                  <a:txBody>
                    <a:bodyPr/>
                    <a:lstStyle/>
                    <a:p>
                      <a:r>
                        <a:rPr lang="en-US" sz="1200" dirty="0"/>
                        <a:t>Full  value for original lists; On steel/alum value for new derivatives, but on full value for 73, 76</a:t>
                      </a:r>
                    </a:p>
                  </a:txBody>
                  <a:tcPr/>
                </a:tc>
                <a:tc>
                  <a:txBody>
                    <a:bodyPr/>
                    <a:lstStyle/>
                    <a:p>
                      <a:r>
                        <a:rPr lang="en-US" sz="1200" dirty="0"/>
                        <a:t>Yes, but 232 applies on foreign, 9802.0060, on full value</a:t>
                      </a:r>
                    </a:p>
                  </a:txBody>
                  <a:tcPr/>
                </a:tc>
                <a:tc>
                  <a:txBody>
                    <a:bodyPr/>
                    <a:lstStyle/>
                    <a:p>
                      <a:r>
                        <a:rPr lang="en-US" sz="1200" dirty="0"/>
                        <a:t>GAE expired 3/12; Company specific when quota fills or expiration; New derivatives US smelt/cast or melt/pour</a:t>
                      </a:r>
                    </a:p>
                  </a:txBody>
                  <a:tcPr/>
                </a:tc>
                <a:tc>
                  <a:txBody>
                    <a:bodyPr/>
                    <a:lstStyle/>
                    <a:p>
                      <a:r>
                        <a:rPr lang="en-US" sz="1400" dirty="0"/>
                        <a:t> No</a:t>
                      </a:r>
                    </a:p>
                  </a:txBody>
                  <a:tcPr/>
                </a:tc>
                <a:extLst>
                  <a:ext uri="{0D108BD9-81ED-4DB2-BD59-A6C34878D82A}">
                    <a16:rowId xmlns:a16="http://schemas.microsoft.com/office/drawing/2014/main" val="2539978099"/>
                  </a:ext>
                </a:extLst>
              </a:tr>
              <a:tr h="1036674">
                <a:tc>
                  <a:txBody>
                    <a:bodyPr/>
                    <a:lstStyle/>
                    <a:p>
                      <a:r>
                        <a:rPr lang="en-US" sz="1400" dirty="0"/>
                        <a:t>Sect. 232 Auto</a:t>
                      </a:r>
                    </a:p>
                  </a:txBody>
                  <a:tcPr/>
                </a:tc>
                <a:tc>
                  <a:txBody>
                    <a:bodyPr/>
                    <a:lstStyle/>
                    <a:p>
                      <a:r>
                        <a:rPr lang="en-US" sz="1400" dirty="0"/>
                        <a:t>Global</a:t>
                      </a:r>
                    </a:p>
                  </a:txBody>
                  <a:tcPr/>
                </a:tc>
                <a:tc>
                  <a:txBody>
                    <a:bodyPr/>
                    <a:lstStyle/>
                    <a:p>
                      <a:r>
                        <a:rPr lang="en-US" sz="1200" dirty="0"/>
                        <a:t>4/3 Auto, 5/3 Parts</a:t>
                      </a:r>
                    </a:p>
                  </a:txBody>
                  <a:tcPr/>
                </a:tc>
                <a:tc>
                  <a:txBody>
                    <a:bodyPr/>
                    <a:lstStyle/>
                    <a:p>
                      <a:r>
                        <a:rPr lang="en-US" sz="1400" dirty="0"/>
                        <a:t>25%</a:t>
                      </a:r>
                    </a:p>
                  </a:txBody>
                  <a:tcPr/>
                </a:tc>
                <a:tc>
                  <a:txBody>
                    <a:bodyPr/>
                    <a:lstStyle/>
                    <a:p>
                      <a:r>
                        <a:rPr lang="en-US" sz="1200" dirty="0"/>
                        <a:t>Full value, but not US content for USMCA vehicles; Full value other than  passenger vehicle, light truck parts, non </a:t>
                      </a:r>
                      <a:r>
                        <a:rPr lang="en-US" sz="1200" dirty="0">
                          <a:latin typeface="+mn-lt"/>
                        </a:rPr>
                        <a:t>USMCA parts </a:t>
                      </a:r>
                      <a:r>
                        <a:rPr lang="en-US" sz="1200" kern="100" dirty="0">
                          <a:solidFill>
                            <a:srgbClr val="000000"/>
                          </a:solidFill>
                          <a:effectLst/>
                          <a:latin typeface="+mn-lt"/>
                          <a:ea typeface="Times New Roman" panose="02020603050405020304" pitchFamily="18" charset="0"/>
                          <a:cs typeface="Times New Roman" panose="02020603050405020304" pitchFamily="18" charset="0"/>
                        </a:rPr>
                        <a:t>other than knock-down kits or parts compilations </a:t>
                      </a:r>
                      <a:endParaRPr lang="en-US" sz="1200" dirty="0">
                        <a:latin typeface="+mn-lt"/>
                      </a:endParaRPr>
                    </a:p>
                  </a:txBody>
                  <a:tcPr/>
                </a:tc>
                <a:tc>
                  <a:txBody>
                    <a:bodyPr/>
                    <a:lstStyle/>
                    <a:p>
                      <a:r>
                        <a:rPr lang="en-US" sz="1200" dirty="0"/>
                        <a:t>Yes, but 9802.0060 on full value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 content if USMCA vehicles; Other than passenger vehicles, light trucks; USMCA parts (unless excepted); Manuf 25 years or more</a:t>
                      </a:r>
                    </a:p>
                    <a:p>
                      <a:endParaRPr lang="en-US" sz="1200" dirty="0"/>
                    </a:p>
                  </a:txBody>
                  <a:tcPr/>
                </a:tc>
                <a:tc>
                  <a:txBody>
                    <a:bodyPr/>
                    <a:lstStyle/>
                    <a:p>
                      <a:r>
                        <a:rPr lang="en-US" sz="1400" dirty="0"/>
                        <a:t>No</a:t>
                      </a:r>
                    </a:p>
                  </a:txBody>
                  <a:tcPr/>
                </a:tc>
                <a:extLst>
                  <a:ext uri="{0D108BD9-81ED-4DB2-BD59-A6C34878D82A}">
                    <a16:rowId xmlns:a16="http://schemas.microsoft.com/office/drawing/2014/main" val="2208623557"/>
                  </a:ext>
                </a:extLst>
              </a:tr>
            </a:tbl>
          </a:graphicData>
        </a:graphic>
      </p:graphicFrame>
      <p:sp>
        <p:nvSpPr>
          <p:cNvPr id="2" name="Slide Number Placeholder 1"/>
          <p:cNvSpPr>
            <a:spLocks noGrp="1"/>
          </p:cNvSpPr>
          <p:nvPr>
            <p:ph type="sldNum" sz="quarter" idx="12"/>
          </p:nvPr>
        </p:nvSpPr>
        <p:spPr/>
        <p:txBody>
          <a:bodyPr/>
          <a:lstStyle/>
          <a:p>
            <a:fld id="{B717BF4F-CDC1-43F7-B39C-7D50D59A7DF2}" type="slidenum">
              <a:rPr lang="en-US" smtClean="0"/>
              <a:t>5</a:t>
            </a:fld>
            <a:endParaRPr lang="en-US" dirty="0"/>
          </a:p>
        </p:txBody>
      </p:sp>
    </p:spTree>
    <p:extLst>
      <p:ext uri="{BB962C8B-B14F-4D97-AF65-F5344CB8AC3E}">
        <p14:creationId xmlns:p14="http://schemas.microsoft.com/office/powerpoint/2010/main" val="21802900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Pending Questions 232</a:t>
            </a:r>
          </a:p>
        </p:txBody>
      </p:sp>
      <p:sp>
        <p:nvSpPr>
          <p:cNvPr id="6" name="Content Placeholder 5"/>
          <p:cNvSpPr>
            <a:spLocks noGrp="1"/>
          </p:cNvSpPr>
          <p:nvPr>
            <p:ph idx="1"/>
          </p:nvPr>
        </p:nvSpPr>
        <p:spPr>
          <a:xfrm>
            <a:off x="457200" y="1417638"/>
            <a:ext cx="8229600" cy="4708525"/>
          </a:xfrm>
        </p:spPr>
        <p:txBody>
          <a:bodyPr>
            <a:normAutofit fontScale="55000" lnSpcReduction="20000"/>
          </a:bodyPr>
          <a:lstStyle/>
          <a:p>
            <a:r>
              <a:rPr lang="en-US" dirty="0"/>
              <a:t>How to report content breakouts where there are both steel and aluminum (e.g., fiberglass body parts with two steel and one aluminum bracket)?</a:t>
            </a:r>
          </a:p>
          <a:p>
            <a:pPr lvl="1"/>
            <a:r>
              <a:rPr lang="en-US" dirty="0"/>
              <a:t>8708.10.3050 - OTHER BUMPER:VEHICLE 8701-8705 ; Some high-end vehicles use aluminum bumper beams with steel brackets or impact-absorbing elements for an optimal balance of strength and lightweight properties.</a:t>
            </a:r>
          </a:p>
          <a:p>
            <a:pPr lvl="1"/>
            <a:r>
              <a:rPr lang="en-US" dirty="0"/>
              <a:t>9403.20.00 - Furniture (o/than seats) of metal nesoi, o/than of a kind used in offices (STL OR ALM); A storage locker made with steel frame for structural support but with aluminum panels/doors.</a:t>
            </a:r>
          </a:p>
          <a:p>
            <a:r>
              <a:rPr lang="en-US" dirty="0"/>
              <a:t> Single product produced whose steel content is 60% US and 40% Canadian steel.</a:t>
            </a:r>
          </a:p>
          <a:p>
            <a:pPr lvl="1"/>
            <a:r>
              <a:rPr lang="en-US" dirty="0"/>
              <a:t>A factory uses steel billets sourced from two different countries which they further process to create a finished good.  Consider is Chapter 73/76 or outside of these chapters.</a:t>
            </a:r>
          </a:p>
          <a:p>
            <a:r>
              <a:rPr lang="en-US" dirty="0"/>
              <a:t>What is correct way to report a product properly classified under a single HTSUS which contains different assemblies with multiple countries of smelt/cast or melt/pour? For example, a single boom assembly may have several hundred subassemblies which contain steel derivatives each having unique country of origin and country of melt/pour combinations.  </a:t>
            </a:r>
          </a:p>
          <a:p>
            <a:pPr lvl="1"/>
            <a:r>
              <a:rPr lang="en-US" dirty="0"/>
              <a:t>Consider 8431.49.10 Parts of: Ships' derricks; cranes, including cable cranes; mobile lifting frames, straddle carriers or works trucks fitted with a crane.  A cable crane boom would be properly classified here.  However, the boom is comprised of subassemblies which contain steel derivatives each having unique country of origin and country of melt/pour combinations</a:t>
            </a:r>
          </a:p>
          <a:p>
            <a:endParaRPr lang="en-US" dirty="0"/>
          </a:p>
          <a:p>
            <a:endParaRPr lang="en-US" dirty="0"/>
          </a:p>
        </p:txBody>
      </p:sp>
      <p:sp>
        <p:nvSpPr>
          <p:cNvPr id="2" name="Slide Number Placeholder 1"/>
          <p:cNvSpPr>
            <a:spLocks noGrp="1"/>
          </p:cNvSpPr>
          <p:nvPr>
            <p:ph type="sldNum" sz="quarter" idx="12"/>
          </p:nvPr>
        </p:nvSpPr>
        <p:spPr/>
        <p:txBody>
          <a:bodyPr/>
          <a:lstStyle/>
          <a:p>
            <a:fld id="{B717BF4F-CDC1-43F7-B39C-7D50D59A7DF2}" type="slidenum">
              <a:rPr lang="en-US" smtClean="0"/>
              <a:t>50</a:t>
            </a:fld>
            <a:endParaRPr lang="en-US" dirty="0"/>
          </a:p>
        </p:txBody>
      </p:sp>
    </p:spTree>
    <p:extLst>
      <p:ext uri="{BB962C8B-B14F-4D97-AF65-F5344CB8AC3E}">
        <p14:creationId xmlns:p14="http://schemas.microsoft.com/office/powerpoint/2010/main" val="2618495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Legal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934286993"/>
              </p:ext>
            </p:extLst>
          </p:nvPr>
        </p:nvGraphicFramePr>
        <p:xfrm>
          <a:off x="683775" y="13716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Slide Number Placeholder 5"/>
          <p:cNvSpPr>
            <a:spLocks noGrp="1"/>
          </p:cNvSpPr>
          <p:nvPr>
            <p:ph type="sldNum" sz="quarter" idx="12"/>
          </p:nvPr>
        </p:nvSpPr>
        <p:spPr/>
        <p:txBody>
          <a:bodyPr/>
          <a:lstStyle/>
          <a:p>
            <a:fld id="{B717BF4F-CDC1-43F7-B39C-7D50D59A7DF2}" type="slidenum">
              <a:rPr lang="en-US" smtClean="0"/>
              <a:t>6</a:t>
            </a:fld>
            <a:endParaRPr lang="en-US" dirty="0"/>
          </a:p>
        </p:txBody>
      </p:sp>
    </p:spTree>
    <p:extLst>
      <p:ext uri="{BB962C8B-B14F-4D97-AF65-F5344CB8AC3E}">
        <p14:creationId xmlns:p14="http://schemas.microsoft.com/office/powerpoint/2010/main" val="3399704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Operational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672483506"/>
              </p:ext>
            </p:extLst>
          </p:nvPr>
        </p:nvGraphicFramePr>
        <p:xfrm>
          <a:off x="683775" y="1410922"/>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B717BF4F-CDC1-43F7-B39C-7D50D59A7DF2}" type="slidenum">
              <a:rPr lang="en-US" smtClean="0"/>
              <a:t>7</a:t>
            </a:fld>
            <a:endParaRPr lang="en-US" dirty="0"/>
          </a:p>
        </p:txBody>
      </p:sp>
    </p:spTree>
    <p:extLst>
      <p:ext uri="{BB962C8B-B14F-4D97-AF65-F5344CB8AC3E}">
        <p14:creationId xmlns:p14="http://schemas.microsoft.com/office/powerpoint/2010/main" val="152668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HTS SEQUENCE:</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37673576"/>
              </p:ext>
            </p:extLst>
          </p:nvPr>
        </p:nvGraphicFramePr>
        <p:xfrm>
          <a:off x="381000" y="1295400"/>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B717BF4F-CDC1-43F7-B39C-7D50D59A7DF2}" type="slidenum">
              <a:rPr lang="en-US" smtClean="0"/>
              <a:t>8</a:t>
            </a:fld>
            <a:endParaRPr lang="en-US" dirty="0"/>
          </a:p>
        </p:txBody>
      </p:sp>
    </p:spTree>
    <p:extLst>
      <p:ext uri="{BB962C8B-B14F-4D97-AF65-F5344CB8AC3E}">
        <p14:creationId xmlns:p14="http://schemas.microsoft.com/office/powerpoint/2010/main" val="505560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5" name="Title 4"/>
          <p:cNvSpPr>
            <a:spLocks noGrp="1"/>
          </p:cNvSpPr>
          <p:nvPr>
            <p:ph type="title"/>
          </p:nvPr>
        </p:nvSpPr>
        <p:spPr/>
        <p:txBody>
          <a:bodyPr/>
          <a:lstStyle/>
          <a:p>
            <a:r>
              <a:rPr lang="en-US" dirty="0"/>
              <a:t>IEEPA Fentanyl	 </a:t>
            </a:r>
          </a:p>
        </p:txBody>
      </p:sp>
      <p:graphicFrame>
        <p:nvGraphicFramePr>
          <p:cNvPr id="2" name="Diagram 1"/>
          <p:cNvGraphicFramePr/>
          <p:nvPr>
            <p:extLst>
              <p:ext uri="{D42A27DB-BD31-4B8C-83A1-F6EECF244321}">
                <p14:modId xmlns:p14="http://schemas.microsoft.com/office/powerpoint/2010/main" val="16747856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B717BF4F-CDC1-43F7-B39C-7D50D59A7DF2}" type="slidenum">
              <a:rPr lang="en-US" smtClean="0"/>
              <a:t>9</a:t>
            </a:fld>
            <a:endParaRPr lang="en-US" dirty="0"/>
          </a:p>
        </p:txBody>
      </p:sp>
    </p:spTree>
    <p:extLst>
      <p:ext uri="{BB962C8B-B14F-4D97-AF65-F5344CB8AC3E}">
        <p14:creationId xmlns:p14="http://schemas.microsoft.com/office/powerpoint/2010/main" val="3552178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5C7280871900E46863CF69185A809F1" ma:contentTypeVersion="16" ma:contentTypeDescription="Create a new document." ma:contentTypeScope="" ma:versionID="ad46887cb25bb2697b351f945156cd9c">
  <xsd:schema xmlns:xsd="http://www.w3.org/2001/XMLSchema" xmlns:xs="http://www.w3.org/2001/XMLSchema" xmlns:p="http://schemas.microsoft.com/office/2006/metadata/properties" xmlns:ns2="cfdd7eab-d955-48cd-bb2e-845b71b8db27" xmlns:ns3="1a74805c-afbb-4e0c-945c-023b4a05e1e7" targetNamespace="http://schemas.microsoft.com/office/2006/metadata/properties" ma:root="true" ma:fieldsID="d442894b8bc073d69f7c717cc08df18e" ns2:_="" ns3:_="">
    <xsd:import namespace="cfdd7eab-d955-48cd-bb2e-845b71b8db27"/>
    <xsd:import namespace="1a74805c-afbb-4e0c-945c-023b4a05e1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dd7eab-d955-48cd-bb2e-845b71b8db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8197a64-234f-49c2-944a-b413c8dd630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a74805c-afbb-4e0c-945c-023b4a05e1e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0af1e0a-f789-4f4b-9e18-cb01279192a6}" ma:internalName="TaxCatchAll" ma:showField="CatchAllData" ma:web="1a74805c-afbb-4e0c-945c-023b4a05e1e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fdd7eab-d955-48cd-bb2e-845b71b8db27">
      <Terms xmlns="http://schemas.microsoft.com/office/infopath/2007/PartnerControls"/>
    </lcf76f155ced4ddcb4097134ff3c332f>
    <TaxCatchAll xmlns="1a74805c-afbb-4e0c-945c-023b4a05e1e7" xsi:nil="true"/>
  </documentManagement>
</p:properties>
</file>

<file path=customXml/itemProps1.xml><?xml version="1.0" encoding="utf-8"?>
<ds:datastoreItem xmlns:ds="http://schemas.openxmlformats.org/officeDocument/2006/customXml" ds:itemID="{36B4AD50-3876-4FB9-B216-4FC1DEF0C4F4}">
  <ds:schemaRefs>
    <ds:schemaRef ds:uri="http://schemas.microsoft.com/sharepoint/v3/contenttype/forms"/>
  </ds:schemaRefs>
</ds:datastoreItem>
</file>

<file path=customXml/itemProps2.xml><?xml version="1.0" encoding="utf-8"?>
<ds:datastoreItem xmlns:ds="http://schemas.openxmlformats.org/officeDocument/2006/customXml" ds:itemID="{533B6F03-8CC4-4BDA-827F-D2E65C4F9D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dd7eab-d955-48cd-bb2e-845b71b8db27"/>
    <ds:schemaRef ds:uri="1a74805c-afbb-4e0c-945c-023b4a05e1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C5FD41-59E0-4DA0-BE0C-4C2644BFC994}">
  <ds:schemaRefs>
    <ds:schemaRef ds:uri="http://schemas.microsoft.com/office/2006/documentManagement/types"/>
    <ds:schemaRef ds:uri="http://purl.org/dc/terms/"/>
    <ds:schemaRef ds:uri="http://purl.org/dc/dcmitype/"/>
    <ds:schemaRef ds:uri="cfdd7eab-d955-48cd-bb2e-845b71b8db27"/>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1a74805c-afbb-4e0c-945c-023b4a05e1e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NCBFAA Template</Template>
  <TotalTime>6798</TotalTime>
  <Words>7581</Words>
  <Application>Microsoft Office PowerPoint</Application>
  <PresentationFormat>On-screen Show (4:3)</PresentationFormat>
  <Paragraphs>517</Paragraphs>
  <Slides>50</Slides>
  <Notes>8</Notes>
  <HiddenSlides>0</HiddenSlides>
  <MMClips>0</MMClips>
  <ScaleCrop>false</ScaleCrop>
  <HeadingPairs>
    <vt:vector size="8" baseType="variant">
      <vt:variant>
        <vt:lpstr>Fonts Used</vt:lpstr>
      </vt:variant>
      <vt:variant>
        <vt:i4>11</vt:i4>
      </vt:variant>
      <vt:variant>
        <vt:lpstr>Theme</vt:lpstr>
      </vt:variant>
      <vt:variant>
        <vt:i4>2</vt:i4>
      </vt:variant>
      <vt:variant>
        <vt:lpstr>Embedded OLE Servers</vt:lpstr>
      </vt:variant>
      <vt:variant>
        <vt:i4>1</vt:i4>
      </vt:variant>
      <vt:variant>
        <vt:lpstr>Slide Titles</vt:lpstr>
      </vt:variant>
      <vt:variant>
        <vt:i4>50</vt:i4>
      </vt:variant>
    </vt:vector>
  </HeadingPairs>
  <TitlesOfParts>
    <vt:vector size="64" baseType="lpstr">
      <vt:lpstr>Aptos</vt:lpstr>
      <vt:lpstr>Arial</vt:lpstr>
      <vt:lpstr>Arial Narrow</vt:lpstr>
      <vt:lpstr>Brush Script MT</vt:lpstr>
      <vt:lpstr>Calibri</vt:lpstr>
      <vt:lpstr>Courier New</vt:lpstr>
      <vt:lpstr>Roboto</vt:lpstr>
      <vt:lpstr>Symbol</vt:lpstr>
      <vt:lpstr>TimesNewRomanPSMT</vt:lpstr>
      <vt:lpstr>Verdana</vt:lpstr>
      <vt:lpstr>Wingdings</vt:lpstr>
      <vt:lpstr>Office Theme</vt:lpstr>
      <vt:lpstr>1_Office Theme</vt:lpstr>
      <vt:lpstr>Worksheet</vt:lpstr>
      <vt:lpstr>Leaping Over Trade Remedies in a Single Bound: Steel, Aluminum, IEEPA &amp; Other Tariffs</vt:lpstr>
      <vt:lpstr>Leaping Over Trade Remedies in a Single Bound: Steel, Aluminum, IEEPA &amp; Other Tariffs</vt:lpstr>
      <vt:lpstr>PowerPoint Presentation</vt:lpstr>
      <vt:lpstr>Trade Actions</vt:lpstr>
      <vt:lpstr>Trade Actions</vt:lpstr>
      <vt:lpstr>Legal </vt:lpstr>
      <vt:lpstr>Operational </vt:lpstr>
      <vt:lpstr>HTS SEQUENCE:</vt:lpstr>
      <vt:lpstr>IEEPA Fentanyl  </vt:lpstr>
      <vt:lpstr>IEEPA Fentanyl HTS</vt:lpstr>
      <vt:lpstr>IEEPA Fentanyl Pending Questions </vt:lpstr>
      <vt:lpstr>Proclamation 10896  </vt:lpstr>
      <vt:lpstr>Section 232 Steel / Aluminum</vt:lpstr>
      <vt:lpstr>Derivatives Outside of 72/73/76</vt:lpstr>
      <vt:lpstr>Declarations – Type=07 (Aluminum Smelt and Cast Country Detail)  </vt:lpstr>
      <vt:lpstr>Declarations Type=08  (Steel Melt and Pour Country Detail)  </vt:lpstr>
      <vt:lpstr>Derivative Content Value</vt:lpstr>
      <vt:lpstr>XVV – 232 and 301, IEEPA?</vt:lpstr>
      <vt:lpstr>Auto and Auto Parts</vt:lpstr>
      <vt:lpstr>Auto and Auto Parts</vt:lpstr>
      <vt:lpstr>Auto and Auto Parts</vt:lpstr>
      <vt:lpstr>Auto and Auto Parts</vt:lpstr>
      <vt:lpstr>Reciprocal Tariffs</vt:lpstr>
      <vt:lpstr>Reciprocal Tariffs</vt:lpstr>
      <vt:lpstr>9903: 10% Versus 11-50%</vt:lpstr>
      <vt:lpstr>9903: 10% Versus 11-50%</vt:lpstr>
      <vt:lpstr>Reciprocal Tariffs</vt:lpstr>
      <vt:lpstr>Reciprocal Tariffs</vt:lpstr>
      <vt:lpstr>Interplay between Reciprocal Tariffs and Section 232 Tariffs </vt:lpstr>
      <vt:lpstr>Reciprocal Tariffs</vt:lpstr>
      <vt:lpstr>Venezuela Oil </vt:lpstr>
      <vt:lpstr>Other Tariffs </vt:lpstr>
      <vt:lpstr>Reference material</vt:lpstr>
      <vt:lpstr>Time of Entry for Duty Calculation </vt:lpstr>
      <vt:lpstr>Time of Entry for Duty Calculation </vt:lpstr>
      <vt:lpstr>Time of Entry - Duty is Expected to Increase </vt:lpstr>
      <vt:lpstr>Time of Entry - Duty is Expected to Increase </vt:lpstr>
      <vt:lpstr>Time of Entry Duty is Expected to Increase </vt:lpstr>
      <vt:lpstr>Time of Entry - How About In-Bond?</vt:lpstr>
      <vt:lpstr>Time of Entry – Duty Expected to Decrease: ID Procedure</vt:lpstr>
      <vt:lpstr>CBP FAQ’s</vt:lpstr>
      <vt:lpstr>IEEPA </vt:lpstr>
      <vt:lpstr>Sec 232 - Steel/Aluminum and Derivative Products </vt:lpstr>
      <vt:lpstr>IEEPA Reciprocal </vt:lpstr>
      <vt:lpstr>Sec 232 Automobiles</vt:lpstr>
      <vt:lpstr>Questions?</vt:lpstr>
      <vt:lpstr>Pending Questions 232</vt:lpstr>
      <vt:lpstr>Pending Questions 232</vt:lpstr>
      <vt:lpstr>Pending Questions 232</vt:lpstr>
      <vt:lpstr>Pending Questions 232</vt:lpstr>
    </vt:vector>
  </TitlesOfParts>
  <Company>AN Deringer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 of Steel, Aluminum and IEEPA Tariffs; Leaping Over Trade Remedies in a Single Bound</dc:title>
  <dc:creator>Sandy Coty</dc:creator>
  <cp:lastModifiedBy>Chris Gillis</cp:lastModifiedBy>
  <cp:revision>76</cp:revision>
  <dcterms:created xsi:type="dcterms:W3CDTF">2025-03-28T23:42:06Z</dcterms:created>
  <dcterms:modified xsi:type="dcterms:W3CDTF">2025-04-11T12:53:56Z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0x010100F5C7280871900E46863CF69185A809F1</vt:lpwstr>
  </property>
  <property fmtid="{D5CDD505-2E9C-101B-9397-08002B2CF9AE}" pid="3" name="Order">
    <vt:r8>1110200</vt:r8>
  </property>
</Properties>
</file>