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6" r:id="rId5"/>
    <p:sldId id="256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AA27E-53CC-46B2-8561-3D4542D4CCF1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35F11-BC64-47DD-8ED7-40EB674DF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42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1454F78-00C1-4141-8D31-604BFA81ED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C310A77B-21E5-4EBC-8906-82AE362D34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18B2DA62-8A11-4A98-BCF8-1B08364D41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FF1A34-8E00-43ED-92B7-427221692C82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Prompted 520 comments with over 60 people offering testimony over 2 days.</a:t>
            </a:r>
          </a:p>
          <a:p>
            <a:r>
              <a:rPr lang="en-US" dirty="0"/>
              <a:t>VOCCs claims this causes existential threat to service USA Ports  or in some cases will cease operations</a:t>
            </a:r>
          </a:p>
          <a:p>
            <a:r>
              <a:rPr lang="en-US" dirty="0"/>
              <a:t>Alternative funding mechanisms were proposed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835F11-BC64-47DD-8ED7-40EB674DF2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6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2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43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5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5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8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9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5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1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1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3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5521B-4CDC-42C8-B0D2-7347A2A52E8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7BF4F-CDC1-43F7-B39C-7D50D59A7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1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CABE985-DF51-4081-BF8E-0EAE10DA8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0089" y="1297539"/>
            <a:ext cx="7043819" cy="81304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Key Updates and Strategies for NVOCCs</a:t>
            </a:r>
            <a:endParaRPr lang="en-US" altLang="en-US" sz="27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6E5A09-C113-47CE-A48D-96D3FB1D0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00150" y="6024469"/>
            <a:ext cx="2800350" cy="384572"/>
          </a:xfrm>
        </p:spPr>
        <p:txBody>
          <a:bodyPr/>
          <a:lstStyle/>
          <a:p>
            <a:pPr>
              <a:defRPr/>
            </a:pPr>
            <a:r>
              <a:rPr lang="en-US" sz="2700" b="1" dirty="0">
                <a:solidFill>
                  <a:schemeClr val="tx1"/>
                </a:solidFill>
                <a:latin typeface="Brush Script MT" panose="03060802040406070304" pitchFamily="66" charset="0"/>
              </a:rPr>
              <a:t>Program Sponsored by</a:t>
            </a:r>
          </a:p>
        </p:txBody>
      </p:sp>
      <p:pic>
        <p:nvPicPr>
          <p:cNvPr id="7172" name="Picture 22">
            <a:extLst>
              <a:ext uri="{FF2B5EF4-FFF2-40B4-BE49-F238E27FC236}">
                <a16:creationId xmlns:a16="http://schemas.microsoft.com/office/drawing/2014/main" id="{D1BC8DA5-3750-4165-8619-EAEABE032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5372101"/>
            <a:ext cx="1312069" cy="27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>
            <a:extLst>
              <a:ext uri="{FF2B5EF4-FFF2-40B4-BE49-F238E27FC236}">
                <a16:creationId xmlns:a16="http://schemas.microsoft.com/office/drawing/2014/main" id="{C24548E4-A754-4148-BFA9-C50F7AE196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317" y="5880402"/>
            <a:ext cx="1426369" cy="613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5">
            <a:extLst>
              <a:ext uri="{FF2B5EF4-FFF2-40B4-BE49-F238E27FC236}">
                <a16:creationId xmlns:a16="http://schemas.microsoft.com/office/drawing/2014/main" id="{CCEA0F34-84C0-4FD9-B1DA-9B5617417DB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169" y="466544"/>
            <a:ext cx="2227661" cy="676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D3105905-B7C3-9015-E299-3CD2F80909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200" y="5791200"/>
            <a:ext cx="2045557" cy="70237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3D98F27-7FFA-A59C-561B-BF1BF30DEFEB}"/>
              </a:ext>
            </a:extLst>
          </p:cNvPr>
          <p:cNvGrpSpPr/>
          <p:nvPr/>
        </p:nvGrpSpPr>
        <p:grpSpPr>
          <a:xfrm>
            <a:off x="1016263" y="2362200"/>
            <a:ext cx="7111476" cy="2790310"/>
            <a:chOff x="1128996" y="2006600"/>
            <a:chExt cx="9481968" cy="3720413"/>
          </a:xfrm>
        </p:grpSpPr>
        <p:sp>
          <p:nvSpPr>
            <p:cNvPr id="7177" name="TextBox 10">
              <a:extLst>
                <a:ext uri="{FF2B5EF4-FFF2-40B4-BE49-F238E27FC236}">
                  <a16:creationId xmlns:a16="http://schemas.microsoft.com/office/drawing/2014/main" id="{51D2DE82-36B3-408B-97E4-4F5E17EAFC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7575" y="2008188"/>
              <a:ext cx="435739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</a:rPr>
                <a:t>Moderator:</a:t>
              </a:r>
              <a:endParaRPr lang="en-US" altLang="en-US" sz="15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178" name="TextBox 2">
              <a:extLst>
                <a:ext uri="{FF2B5EF4-FFF2-40B4-BE49-F238E27FC236}">
                  <a16:creationId xmlns:a16="http://schemas.microsoft.com/office/drawing/2014/main" id="{20596A0D-E1E2-4EE3-B9DC-25C13E48AD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8996" y="2546091"/>
              <a:ext cx="4510665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350" b="1" dirty="0">
                  <a:latin typeface="Arial" panose="020B0604020202020204" pitchFamily="34" charset="0"/>
                </a:rPr>
                <a:t>Rich Roche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Arial Narrow" panose="020B0606020202030204" pitchFamily="34" charset="0"/>
                </a:rPr>
                <a:t>NCBFAA NVOCC Subcommittee Chair; Senior Vice President, Mohawk Global Logistics</a:t>
              </a:r>
            </a:p>
          </p:txBody>
        </p:sp>
        <p:sp>
          <p:nvSpPr>
            <p:cNvPr id="7179" name="TextBox 2">
              <a:extLst>
                <a:ext uri="{FF2B5EF4-FFF2-40B4-BE49-F238E27FC236}">
                  <a16:creationId xmlns:a16="http://schemas.microsoft.com/office/drawing/2014/main" id="{E3473627-BE83-4E82-ACF4-448AED837D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8996" y="2006600"/>
              <a:ext cx="466911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</a:rPr>
                <a:t>Panelist:</a:t>
              </a:r>
              <a:endParaRPr lang="en-US" altLang="en-US" sz="135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180" name="TextBox 13">
              <a:extLst>
                <a:ext uri="{FF2B5EF4-FFF2-40B4-BE49-F238E27FC236}">
                  <a16:creationId xmlns:a16="http://schemas.microsoft.com/office/drawing/2014/main" id="{2E6B1392-B92F-49F4-ACEC-738E2FDF60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7584" y="2538143"/>
              <a:ext cx="4583380" cy="11387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350" b="1" dirty="0">
                  <a:latin typeface="Arial" panose="020B0604020202020204" pitchFamily="34" charset="0"/>
                </a:rPr>
                <a:t>Brandon Carroll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Arial Narrow" panose="020B0606020202030204" pitchFamily="34" charset="0"/>
                </a:rPr>
                <a:t>NCBFAA NVOCC Subcommittee Vice-Chair; Vice President – Global Transportation, Mallory Alexander International Logistics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3894D8C-EA0A-3E6C-216B-F351153741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98114" y="2653886"/>
              <a:ext cx="1" cy="3073127"/>
            </a:xfrm>
            <a:prstGeom prst="line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127375"/>
          </a:xfrm>
        </p:spPr>
        <p:txBody>
          <a:bodyPr>
            <a:normAutofit/>
          </a:bodyPr>
          <a:lstStyle/>
          <a:p>
            <a:r>
              <a:rPr lang="en-US" dirty="0"/>
              <a:t>Key Updates and Strategies for NVOCCs</a:t>
            </a:r>
            <a:br>
              <a:rPr lang="en-US" dirty="0"/>
            </a:br>
            <a:br>
              <a:rPr lang="en-US" dirty="0"/>
            </a:br>
            <a:r>
              <a:rPr lang="en-US" sz="2000" dirty="0">
                <a:solidFill>
                  <a:schemeClr val="tx2"/>
                </a:solidFill>
              </a:rPr>
              <a:t>Moderator:  Brandon Carroll, Mallory Alexander</a:t>
            </a:r>
            <a:br>
              <a:rPr lang="en-US" sz="2000" dirty="0">
                <a:solidFill>
                  <a:schemeClr val="tx2"/>
                </a:solidFill>
              </a:rPr>
            </a:br>
            <a:br>
              <a:rPr lang="en-US" sz="2000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Speaker:  Rich Roche, Mohawk Global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625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" y="0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228600"/>
            <a:ext cx="7772400" cy="1470025"/>
          </a:xfrm>
        </p:spPr>
        <p:txBody>
          <a:bodyPr/>
          <a:lstStyle/>
          <a:p>
            <a:r>
              <a:rPr lang="en-US" dirty="0"/>
              <a:t>USTR 301 Hearing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1" y="2362200"/>
            <a:ext cx="8001000" cy="24384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2"/>
                </a:solidFill>
              </a:rPr>
              <a:t>March 24</a:t>
            </a:r>
            <a:r>
              <a:rPr lang="en-US" sz="3000" baseline="30000" dirty="0">
                <a:solidFill>
                  <a:schemeClr val="tx2"/>
                </a:solidFill>
              </a:rPr>
              <a:t>th</a:t>
            </a:r>
            <a:r>
              <a:rPr lang="en-US" sz="3000" dirty="0">
                <a:solidFill>
                  <a:schemeClr val="tx2"/>
                </a:solidFill>
              </a:rPr>
              <a:t> Hearing Summary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2"/>
                </a:solidFill>
              </a:rPr>
              <a:t>Next Steps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2"/>
                </a:solidFill>
              </a:rPr>
              <a:t>What can NVOCCs do to Protect themselves from 301 related charges imposed by carriers?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179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" y="-152400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914401"/>
          </a:xfrm>
        </p:spPr>
        <p:txBody>
          <a:bodyPr/>
          <a:lstStyle/>
          <a:p>
            <a:r>
              <a:rPr lang="en-US" dirty="0"/>
              <a:t>FMC Updates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295400"/>
            <a:ext cx="7391400" cy="42672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2"/>
                </a:solidFill>
              </a:rPr>
              <a:t>FMC request for comments on “Choke Points”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2"/>
                </a:solidFill>
              </a:rPr>
              <a:t>FMC class action lawsuits allowed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2"/>
                </a:solidFill>
              </a:rPr>
              <a:t>May limit the fear NVOs have of retaliatory actions by carriers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2"/>
                </a:solidFill>
              </a:rPr>
              <a:t>Seeking any NVOCCs interested in participating in potential class action suit</a:t>
            </a:r>
          </a:p>
        </p:txBody>
      </p:sp>
    </p:spTree>
    <p:extLst>
      <p:ext uri="{BB962C8B-B14F-4D97-AF65-F5344CB8AC3E}">
        <p14:creationId xmlns:p14="http://schemas.microsoft.com/office/powerpoint/2010/main" val="3463274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F95DA-77A2-608B-5226-83763CFB2E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270FAB9-FC74-A858-63B7-278D9E5C0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" y="-152400"/>
            <a:ext cx="913590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9B30672-35CB-BB3E-5428-B5554DAAF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914401"/>
          </a:xfrm>
        </p:spPr>
        <p:txBody>
          <a:bodyPr/>
          <a:lstStyle/>
          <a:p>
            <a:r>
              <a:rPr lang="en-US" dirty="0"/>
              <a:t>NVOCC Day – May 22 in NYC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333BD0-8FC9-5B6A-E915-B1766D02D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1295400"/>
            <a:ext cx="8077200" cy="42672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000" dirty="0">
                <a:solidFill>
                  <a:schemeClr val="tx2"/>
                </a:solidFill>
              </a:rPr>
              <a:t>Relationships with Agents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000" dirty="0">
                <a:solidFill>
                  <a:schemeClr val="tx2"/>
                </a:solidFill>
              </a:rPr>
              <a:t>Benefits of NRA’s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000" dirty="0">
                <a:solidFill>
                  <a:schemeClr val="tx2"/>
                </a:solidFill>
              </a:rPr>
              <a:t>House Bill of Lading Risks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000" dirty="0">
                <a:solidFill>
                  <a:schemeClr val="tx2"/>
                </a:solidFill>
              </a:rPr>
              <a:t>FMC Regulatory Audits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000" dirty="0">
                <a:solidFill>
                  <a:schemeClr val="tx2"/>
                </a:solidFill>
              </a:rPr>
              <a:t>Liabilities, Common Errors, &amp; Legal Implications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000" dirty="0">
                <a:solidFill>
                  <a:schemeClr val="tx2"/>
                </a:solidFill>
              </a:rPr>
              <a:t>Updates from The Hill</a:t>
            </a:r>
          </a:p>
        </p:txBody>
      </p:sp>
    </p:spTree>
    <p:extLst>
      <p:ext uri="{BB962C8B-B14F-4D97-AF65-F5344CB8AC3E}">
        <p14:creationId xmlns:p14="http://schemas.microsoft.com/office/powerpoint/2010/main" val="2422685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fdd7eab-d955-48cd-bb2e-845b71b8db27">
      <Terms xmlns="http://schemas.microsoft.com/office/infopath/2007/PartnerControls"/>
    </lcf76f155ced4ddcb4097134ff3c332f>
    <TaxCatchAll xmlns="1a74805c-afbb-4e0c-945c-023b4a05e1e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C7280871900E46863CF69185A809F1" ma:contentTypeVersion="16" ma:contentTypeDescription="Create a new document." ma:contentTypeScope="" ma:versionID="ad46887cb25bb2697b351f945156cd9c">
  <xsd:schema xmlns:xsd="http://www.w3.org/2001/XMLSchema" xmlns:xs="http://www.w3.org/2001/XMLSchema" xmlns:p="http://schemas.microsoft.com/office/2006/metadata/properties" xmlns:ns2="cfdd7eab-d955-48cd-bb2e-845b71b8db27" xmlns:ns3="1a74805c-afbb-4e0c-945c-023b4a05e1e7" targetNamespace="http://schemas.microsoft.com/office/2006/metadata/properties" ma:root="true" ma:fieldsID="d442894b8bc073d69f7c717cc08df18e" ns2:_="" ns3:_="">
    <xsd:import namespace="cfdd7eab-d955-48cd-bb2e-845b71b8db27"/>
    <xsd:import namespace="1a74805c-afbb-4e0c-945c-023b4a05e1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dd7eab-d955-48cd-bb2e-845b71b8db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8197a64-234f-49c2-944a-b413c8dd63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74805c-afbb-4e0c-945c-023b4a05e1e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0af1e0a-f789-4f4b-9e18-cb01279192a6}" ma:internalName="TaxCatchAll" ma:showField="CatchAllData" ma:web="1a74805c-afbb-4e0c-945c-023b4a05e1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C5FD41-59E0-4DA0-BE0C-4C2644BFC994}">
  <ds:schemaRefs>
    <ds:schemaRef ds:uri="http://schemas.microsoft.com/office/2006/metadata/properties"/>
    <ds:schemaRef ds:uri="http://schemas.microsoft.com/office/infopath/2007/PartnerControls"/>
    <ds:schemaRef ds:uri="cfdd7eab-d955-48cd-bb2e-845b71b8db27"/>
    <ds:schemaRef ds:uri="1a74805c-afbb-4e0c-945c-023b4a05e1e7"/>
  </ds:schemaRefs>
</ds:datastoreItem>
</file>

<file path=customXml/itemProps2.xml><?xml version="1.0" encoding="utf-8"?>
<ds:datastoreItem xmlns:ds="http://schemas.openxmlformats.org/officeDocument/2006/customXml" ds:itemID="{533B6F03-8CC4-4BDA-827F-D2E65C4F9D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dd7eab-d955-48cd-bb2e-845b71b8db27"/>
    <ds:schemaRef ds:uri="1a74805c-afbb-4e0c-945c-023b4a05e1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6B4AD50-3876-4FB9-B216-4FC1DEF0C4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NCBFAA Template</Template>
  <TotalTime>65</TotalTime>
  <Words>200</Words>
  <Application>Microsoft Office PowerPoint</Application>
  <PresentationFormat>On-screen Show (4:3)</PresentationFormat>
  <Paragraphs>30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Arial Narrow</vt:lpstr>
      <vt:lpstr>Brush Script MT</vt:lpstr>
      <vt:lpstr>Calibri</vt:lpstr>
      <vt:lpstr>Wingdings</vt:lpstr>
      <vt:lpstr>Office Theme</vt:lpstr>
      <vt:lpstr>Key Updates and Strategies for NVOCCs</vt:lpstr>
      <vt:lpstr>Key Updates and Strategies for NVOCCs  Moderator:  Brandon Carroll, Mallory Alexander  Speaker:  Rich Roche, Mohawk Global</vt:lpstr>
      <vt:lpstr>USTR 301 Hearing</vt:lpstr>
      <vt:lpstr>FMC Updates</vt:lpstr>
      <vt:lpstr>NVOCC Day – May 22 in NYC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Brandon Carroll</dc:creator>
  <cp:lastModifiedBy>Chris Gillis</cp:lastModifiedBy>
  <cp:revision>4</cp:revision>
  <dcterms:created xsi:type="dcterms:W3CDTF">2025-04-03T15:05:36Z</dcterms:created>
  <dcterms:modified xsi:type="dcterms:W3CDTF">2025-04-03T21:49:14Z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0x010100F5C7280871900E46863CF69185A809F1</vt:lpwstr>
  </property>
  <property fmtid="{D5CDD505-2E9C-101B-9397-08002B2CF9AE}" pid="3" name="Order">
    <vt:r8>1110200</vt:r8>
  </property>
</Properties>
</file>