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6" r:id="rId5"/>
    <p:sldId id="256" r:id="rId6"/>
    <p:sldId id="258" r:id="rId7"/>
    <p:sldId id="257" r:id="rId8"/>
    <p:sldId id="272" r:id="rId9"/>
    <p:sldId id="259" r:id="rId10"/>
    <p:sldId id="261" r:id="rId11"/>
    <p:sldId id="273" r:id="rId12"/>
    <p:sldId id="274" r:id="rId13"/>
    <p:sldId id="275" r:id="rId14"/>
    <p:sldId id="276" r:id="rId15"/>
    <p:sldId id="260" r:id="rId16"/>
    <p:sldId id="277" r:id="rId17"/>
    <p:sldId id="279" r:id="rId18"/>
    <p:sldId id="280" r:id="rId19"/>
    <p:sldId id="281" r:id="rId20"/>
    <p:sldId id="282" r:id="rId21"/>
    <p:sldId id="283" r:id="rId22"/>
    <p:sldId id="284" r:id="rId23"/>
    <p:sldId id="262" r:id="rId24"/>
    <p:sldId id="263"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D1A2E-7EC8-409F-9E4D-3370A969D7F0}" v="105" dt="2025-04-03T18:38:31.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on, Karen" userId="e1840f3a-5954-4adf-ae27-2648bf5ead6c" providerId="ADAL" clId="{232D1A2E-7EC8-409F-9E4D-3370A969D7F0}"/>
    <pc:docChg chg="undo custSel addSld delSld modSld sldOrd delMainMaster">
      <pc:chgData name="Damon, Karen" userId="e1840f3a-5954-4adf-ae27-2648bf5ead6c" providerId="ADAL" clId="{232D1A2E-7EC8-409F-9E4D-3370A969D7F0}" dt="2025-04-03T18:38:53.113" v="5031" actId="6549"/>
      <pc:docMkLst>
        <pc:docMk/>
      </pc:docMkLst>
      <pc:sldChg chg="modSp mod">
        <pc:chgData name="Damon, Karen" userId="e1840f3a-5954-4adf-ae27-2648bf5ead6c" providerId="ADAL" clId="{232D1A2E-7EC8-409F-9E4D-3370A969D7F0}" dt="2025-03-28T16:08:24.199" v="4292" actId="1076"/>
        <pc:sldMkLst>
          <pc:docMk/>
          <pc:sldMk cId="2518625021" sldId="256"/>
        </pc:sldMkLst>
        <pc:spChg chg="mod">
          <ac:chgData name="Damon, Karen" userId="e1840f3a-5954-4adf-ae27-2648bf5ead6c" providerId="ADAL" clId="{232D1A2E-7EC8-409F-9E4D-3370A969D7F0}" dt="2025-03-26T20:42:37.423" v="3229" actId="1076"/>
          <ac:spMkLst>
            <pc:docMk/>
            <pc:sldMk cId="2518625021" sldId="256"/>
            <ac:spMk id="2" creationId="{00000000-0000-0000-0000-000000000000}"/>
          </ac:spMkLst>
        </pc:spChg>
        <pc:spChg chg="mod">
          <ac:chgData name="Damon, Karen" userId="e1840f3a-5954-4adf-ae27-2648bf5ead6c" providerId="ADAL" clId="{232D1A2E-7EC8-409F-9E4D-3370A969D7F0}" dt="2025-03-28T16:08:24.199" v="4292" actId="1076"/>
          <ac:spMkLst>
            <pc:docMk/>
            <pc:sldMk cId="2518625021" sldId="256"/>
            <ac:spMk id="3" creationId="{00000000-0000-0000-0000-000000000000}"/>
          </ac:spMkLst>
        </pc:spChg>
        <pc:picChg chg="mod">
          <ac:chgData name="Damon, Karen" userId="e1840f3a-5954-4adf-ae27-2648bf5ead6c" providerId="ADAL" clId="{232D1A2E-7EC8-409F-9E4D-3370A969D7F0}" dt="2025-03-26T20:42:34.565" v="3228" actId="1076"/>
          <ac:picMkLst>
            <pc:docMk/>
            <pc:sldMk cId="2518625021" sldId="256"/>
            <ac:picMk id="5" creationId="{00000000-0000-0000-0000-000000000000}"/>
          </ac:picMkLst>
        </pc:picChg>
      </pc:sldChg>
      <pc:sldChg chg="addSp delSp modSp mod setBg modNotes modNotesTx">
        <pc:chgData name="Damon, Karen" userId="e1840f3a-5954-4adf-ae27-2648bf5ead6c" providerId="ADAL" clId="{232D1A2E-7EC8-409F-9E4D-3370A969D7F0}" dt="2025-04-01T21:08:06.493" v="4447" actId="20577"/>
        <pc:sldMkLst>
          <pc:docMk/>
          <pc:sldMk cId="590665849" sldId="257"/>
        </pc:sldMkLst>
        <pc:spChg chg="mod">
          <ac:chgData name="Damon, Karen" userId="e1840f3a-5954-4adf-ae27-2648bf5ead6c" providerId="ADAL" clId="{232D1A2E-7EC8-409F-9E4D-3370A969D7F0}" dt="2025-03-24T13:57:06.536" v="967" actId="26606"/>
          <ac:spMkLst>
            <pc:docMk/>
            <pc:sldMk cId="590665849" sldId="257"/>
            <ac:spMk id="2" creationId="{00000000-0000-0000-0000-000000000000}"/>
          </ac:spMkLst>
        </pc:spChg>
        <pc:spChg chg="mod">
          <ac:chgData name="Damon, Karen" userId="e1840f3a-5954-4adf-ae27-2648bf5ead6c" providerId="ADAL" clId="{232D1A2E-7EC8-409F-9E4D-3370A969D7F0}" dt="2025-03-24T15:43:45.922" v="1665" actId="6549"/>
          <ac:spMkLst>
            <pc:docMk/>
            <pc:sldMk cId="590665849" sldId="257"/>
            <ac:spMk id="3" creationId="{00000000-0000-0000-0000-000000000000}"/>
          </ac:spMkLst>
        </pc:spChg>
        <pc:picChg chg="mod ord">
          <ac:chgData name="Damon, Karen" userId="e1840f3a-5954-4adf-ae27-2648bf5ead6c" providerId="ADAL" clId="{232D1A2E-7EC8-409F-9E4D-3370A969D7F0}" dt="2025-03-24T15:43:05.797" v="1646" actId="1076"/>
          <ac:picMkLst>
            <pc:docMk/>
            <pc:sldMk cId="590665849" sldId="257"/>
            <ac:picMk id="4" creationId="{00000000-0000-0000-0000-000000000000}"/>
          </ac:picMkLst>
        </pc:picChg>
        <pc:picChg chg="add mod">
          <ac:chgData name="Damon, Karen" userId="e1840f3a-5954-4adf-ae27-2648bf5ead6c" providerId="ADAL" clId="{232D1A2E-7EC8-409F-9E4D-3370A969D7F0}" dt="2025-03-25T15:31:52.087" v="2929" actId="1076"/>
          <ac:picMkLst>
            <pc:docMk/>
            <pc:sldMk cId="590665849" sldId="257"/>
            <ac:picMk id="5" creationId="{34825C48-6965-DDF3-69D1-0A1EFB56327F}"/>
          </ac:picMkLst>
        </pc:picChg>
      </pc:sldChg>
      <pc:sldChg chg="addSp modSp mod ord">
        <pc:chgData name="Damon, Karen" userId="e1840f3a-5954-4adf-ae27-2648bf5ead6c" providerId="ADAL" clId="{232D1A2E-7EC8-409F-9E4D-3370A969D7F0}" dt="2025-03-24T15:03:42.785" v="1157" actId="14100"/>
        <pc:sldMkLst>
          <pc:docMk/>
          <pc:sldMk cId="430914788" sldId="258"/>
        </pc:sldMkLst>
        <pc:spChg chg="mod">
          <ac:chgData name="Damon, Karen" userId="e1840f3a-5954-4adf-ae27-2648bf5ead6c" providerId="ADAL" clId="{232D1A2E-7EC8-409F-9E4D-3370A969D7F0}" dt="2025-03-24T14:55:55.856" v="997" actId="14100"/>
          <ac:spMkLst>
            <pc:docMk/>
            <pc:sldMk cId="430914788" sldId="258"/>
            <ac:spMk id="2" creationId="{00000000-0000-0000-0000-000000000000}"/>
          </ac:spMkLst>
        </pc:spChg>
        <pc:spChg chg="mod">
          <ac:chgData name="Damon, Karen" userId="e1840f3a-5954-4adf-ae27-2648bf5ead6c" providerId="ADAL" clId="{232D1A2E-7EC8-409F-9E4D-3370A969D7F0}" dt="2025-03-19T15:46:13.478" v="429" actId="20577"/>
          <ac:spMkLst>
            <pc:docMk/>
            <pc:sldMk cId="430914788" sldId="258"/>
            <ac:spMk id="3" creationId="{00000000-0000-0000-0000-000000000000}"/>
          </ac:spMkLst>
        </pc:spChg>
        <pc:spChg chg="add mod">
          <ac:chgData name="Damon, Karen" userId="e1840f3a-5954-4adf-ae27-2648bf5ead6c" providerId="ADAL" clId="{232D1A2E-7EC8-409F-9E4D-3370A969D7F0}" dt="2025-03-24T14:56:51.220" v="1009" actId="14100"/>
          <ac:spMkLst>
            <pc:docMk/>
            <pc:sldMk cId="430914788" sldId="258"/>
            <ac:spMk id="5" creationId="{D5024ED4-036F-4141-7A59-3874E8CDBEC4}"/>
          </ac:spMkLst>
        </pc:spChg>
        <pc:spChg chg="add mod">
          <ac:chgData name="Damon, Karen" userId="e1840f3a-5954-4adf-ae27-2648bf5ead6c" providerId="ADAL" clId="{232D1A2E-7EC8-409F-9E4D-3370A969D7F0}" dt="2025-03-24T14:58:07.168" v="1017" actId="20577"/>
          <ac:spMkLst>
            <pc:docMk/>
            <pc:sldMk cId="430914788" sldId="258"/>
            <ac:spMk id="6" creationId="{CB78DF32-F79E-4E7B-011A-0C8776831966}"/>
          </ac:spMkLst>
        </pc:spChg>
        <pc:spChg chg="add mod">
          <ac:chgData name="Damon, Karen" userId="e1840f3a-5954-4adf-ae27-2648bf5ead6c" providerId="ADAL" clId="{232D1A2E-7EC8-409F-9E4D-3370A969D7F0}" dt="2025-03-24T15:03:42.785" v="1157" actId="14100"/>
          <ac:spMkLst>
            <pc:docMk/>
            <pc:sldMk cId="430914788" sldId="258"/>
            <ac:spMk id="7" creationId="{EB17E8D1-60E9-09A5-E538-2C61DC427012}"/>
          </ac:spMkLst>
        </pc:spChg>
        <pc:spChg chg="add mod">
          <ac:chgData name="Damon, Karen" userId="e1840f3a-5954-4adf-ae27-2648bf5ead6c" providerId="ADAL" clId="{232D1A2E-7EC8-409F-9E4D-3370A969D7F0}" dt="2025-03-24T15:03:08.597" v="1152" actId="1076"/>
          <ac:spMkLst>
            <pc:docMk/>
            <pc:sldMk cId="430914788" sldId="258"/>
            <ac:spMk id="8" creationId="{A347406E-170B-1579-80A8-24558AF133C8}"/>
          </ac:spMkLst>
        </pc:spChg>
        <pc:spChg chg="add mod">
          <ac:chgData name="Damon, Karen" userId="e1840f3a-5954-4adf-ae27-2648bf5ead6c" providerId="ADAL" clId="{232D1A2E-7EC8-409F-9E4D-3370A969D7F0}" dt="2025-03-24T15:02:58.919" v="1151" actId="14100"/>
          <ac:spMkLst>
            <pc:docMk/>
            <pc:sldMk cId="430914788" sldId="258"/>
            <ac:spMk id="9" creationId="{3C962ECD-252D-4900-47A0-9FB109CE0B05}"/>
          </ac:spMkLst>
        </pc:spChg>
        <pc:picChg chg="add mod">
          <ac:chgData name="Damon, Karen" userId="e1840f3a-5954-4adf-ae27-2648bf5ead6c" providerId="ADAL" clId="{232D1A2E-7EC8-409F-9E4D-3370A969D7F0}" dt="2025-03-24T14:55:55.856" v="997" actId="14100"/>
          <ac:picMkLst>
            <pc:docMk/>
            <pc:sldMk cId="430914788" sldId="258"/>
            <ac:picMk id="2050" creationId="{5689D40F-6AC5-21BE-06B2-D89491AB7C7B}"/>
          </ac:picMkLst>
        </pc:picChg>
      </pc:sldChg>
      <pc:sldChg chg="addSp modSp mod modNotes">
        <pc:chgData name="Damon, Karen" userId="e1840f3a-5954-4adf-ae27-2648bf5ead6c" providerId="ADAL" clId="{232D1A2E-7EC8-409F-9E4D-3370A969D7F0}" dt="2025-04-01T21:34:45.049" v="5026" actId="20577"/>
        <pc:sldMkLst>
          <pc:docMk/>
          <pc:sldMk cId="484620114" sldId="259"/>
        </pc:sldMkLst>
        <pc:spChg chg="mod">
          <ac:chgData name="Damon, Karen" userId="e1840f3a-5954-4adf-ae27-2648bf5ead6c" providerId="ADAL" clId="{232D1A2E-7EC8-409F-9E4D-3370A969D7F0}" dt="2025-03-19T15:48:20.292" v="527" actId="1076"/>
          <ac:spMkLst>
            <pc:docMk/>
            <pc:sldMk cId="484620114" sldId="259"/>
            <ac:spMk id="2" creationId="{00000000-0000-0000-0000-000000000000}"/>
          </ac:spMkLst>
        </pc:spChg>
        <pc:spChg chg="mod">
          <ac:chgData name="Damon, Karen" userId="e1840f3a-5954-4adf-ae27-2648bf5ead6c" providerId="ADAL" clId="{232D1A2E-7EC8-409F-9E4D-3370A969D7F0}" dt="2025-03-26T20:07:39.587" v="3102" actId="6549"/>
          <ac:spMkLst>
            <pc:docMk/>
            <pc:sldMk cId="484620114" sldId="259"/>
            <ac:spMk id="3" creationId="{00000000-0000-0000-0000-000000000000}"/>
          </ac:spMkLst>
        </pc:spChg>
        <pc:picChg chg="mod">
          <ac:chgData name="Damon, Karen" userId="e1840f3a-5954-4adf-ae27-2648bf5ead6c" providerId="ADAL" clId="{232D1A2E-7EC8-409F-9E4D-3370A969D7F0}" dt="2025-03-19T15:48:41.968" v="531" actId="1076"/>
          <ac:picMkLst>
            <pc:docMk/>
            <pc:sldMk cId="484620114" sldId="259"/>
            <ac:picMk id="4" creationId="{00000000-0000-0000-0000-000000000000}"/>
          </ac:picMkLst>
        </pc:picChg>
        <pc:picChg chg="add mod">
          <ac:chgData name="Damon, Karen" userId="e1840f3a-5954-4adf-ae27-2648bf5ead6c" providerId="ADAL" clId="{232D1A2E-7EC8-409F-9E4D-3370A969D7F0}" dt="2025-03-25T15:32:51.819" v="2933" actId="1076"/>
          <ac:picMkLst>
            <pc:docMk/>
            <pc:sldMk cId="484620114" sldId="259"/>
            <ac:picMk id="5" creationId="{0DAC99FE-A9A8-2766-3DAF-B4AB2B2ECDB4}"/>
          </ac:picMkLst>
        </pc:picChg>
      </pc:sldChg>
      <pc:sldChg chg="addSp delSp modSp del mod setBg">
        <pc:chgData name="Damon, Karen" userId="e1840f3a-5954-4adf-ae27-2648bf5ead6c" providerId="ADAL" clId="{232D1A2E-7EC8-409F-9E4D-3370A969D7F0}" dt="2025-03-28T13:42:53.776" v="4199" actId="2696"/>
        <pc:sldMkLst>
          <pc:docMk/>
          <pc:sldMk cId="3728179505" sldId="260"/>
        </pc:sldMkLst>
        <pc:picChg chg="mod">
          <ac:chgData name="Damon, Karen" userId="e1840f3a-5954-4adf-ae27-2648bf5ead6c" providerId="ADAL" clId="{232D1A2E-7EC8-409F-9E4D-3370A969D7F0}" dt="2025-03-28T13:39:27.178" v="4121" actId="26606"/>
          <ac:picMkLst>
            <pc:docMk/>
            <pc:sldMk cId="3728179505" sldId="260"/>
            <ac:picMk id="4" creationId="{00000000-0000-0000-0000-000000000000}"/>
          </ac:picMkLst>
        </pc:picChg>
      </pc:sldChg>
      <pc:sldChg chg="addSp delSp modSp mod modNotesTx">
        <pc:chgData name="Damon, Karen" userId="e1840f3a-5954-4adf-ae27-2648bf5ead6c" providerId="ADAL" clId="{232D1A2E-7EC8-409F-9E4D-3370A969D7F0}" dt="2025-03-28T13:45:46.697" v="4226" actId="255"/>
        <pc:sldMkLst>
          <pc:docMk/>
          <pc:sldMk cId="527908639" sldId="261"/>
        </pc:sldMkLst>
        <pc:spChg chg="mod">
          <ac:chgData name="Damon, Karen" userId="e1840f3a-5954-4adf-ae27-2648bf5ead6c" providerId="ADAL" clId="{232D1A2E-7EC8-409F-9E4D-3370A969D7F0}" dt="2025-03-28T13:45:46.697" v="4226" actId="255"/>
          <ac:spMkLst>
            <pc:docMk/>
            <pc:sldMk cId="527908639" sldId="261"/>
            <ac:spMk id="2" creationId="{00000000-0000-0000-0000-000000000000}"/>
          </ac:spMkLst>
        </pc:spChg>
        <pc:spChg chg="add mod">
          <ac:chgData name="Damon, Karen" userId="e1840f3a-5954-4adf-ae27-2648bf5ead6c" providerId="ADAL" clId="{232D1A2E-7EC8-409F-9E4D-3370A969D7F0}" dt="2025-03-28T13:44:48.361" v="4219" actId="255"/>
          <ac:spMkLst>
            <pc:docMk/>
            <pc:sldMk cId="527908639" sldId="261"/>
            <ac:spMk id="8" creationId="{3D2E43AB-CAA7-2F59-FE5A-CDC9AB019AC7}"/>
          </ac:spMkLst>
        </pc:spChg>
        <pc:picChg chg="add mod">
          <ac:chgData name="Damon, Karen" userId="e1840f3a-5954-4adf-ae27-2648bf5ead6c" providerId="ADAL" clId="{232D1A2E-7EC8-409F-9E4D-3370A969D7F0}" dt="2025-03-28T13:45:34.646" v="4224" actId="14100"/>
          <ac:picMkLst>
            <pc:docMk/>
            <pc:sldMk cId="527908639" sldId="261"/>
            <ac:picMk id="5" creationId="{25A3EA36-02A6-F972-C8A2-89CCAD26016A}"/>
          </ac:picMkLst>
        </pc:picChg>
      </pc:sldChg>
      <pc:sldChg chg="addSp delSp modSp mod">
        <pc:chgData name="Damon, Karen" userId="e1840f3a-5954-4adf-ae27-2648bf5ead6c" providerId="ADAL" clId="{232D1A2E-7EC8-409F-9E4D-3370A969D7F0}" dt="2025-03-26T21:05:26.419" v="3323" actId="20577"/>
        <pc:sldMkLst>
          <pc:docMk/>
          <pc:sldMk cId="3463274748" sldId="262"/>
        </pc:sldMkLst>
        <pc:spChg chg="mod">
          <ac:chgData name="Damon, Karen" userId="e1840f3a-5954-4adf-ae27-2648bf5ead6c" providerId="ADAL" clId="{232D1A2E-7EC8-409F-9E4D-3370A969D7F0}" dt="2025-03-26T21:05:26.419" v="3323" actId="20577"/>
          <ac:spMkLst>
            <pc:docMk/>
            <pc:sldMk cId="3463274748" sldId="262"/>
            <ac:spMk id="2" creationId="{00000000-0000-0000-0000-000000000000}"/>
          </ac:spMkLst>
        </pc:spChg>
        <pc:spChg chg="mod">
          <ac:chgData name="Damon, Karen" userId="e1840f3a-5954-4adf-ae27-2648bf5ead6c" providerId="ADAL" clId="{232D1A2E-7EC8-409F-9E4D-3370A969D7F0}" dt="2025-03-26T21:05:18.812" v="3317" actId="1076"/>
          <ac:spMkLst>
            <pc:docMk/>
            <pc:sldMk cId="3463274748" sldId="262"/>
            <ac:spMk id="3" creationId="{00000000-0000-0000-0000-000000000000}"/>
          </ac:spMkLst>
        </pc:spChg>
        <pc:picChg chg="mod">
          <ac:chgData name="Damon, Karen" userId="e1840f3a-5954-4adf-ae27-2648bf5ead6c" providerId="ADAL" clId="{232D1A2E-7EC8-409F-9E4D-3370A969D7F0}" dt="2025-03-19T15:51:46.485" v="679" actId="1076"/>
          <ac:picMkLst>
            <pc:docMk/>
            <pc:sldMk cId="3463274748" sldId="262"/>
            <ac:picMk id="4" creationId="{00000000-0000-0000-0000-000000000000}"/>
          </ac:picMkLst>
        </pc:picChg>
        <pc:picChg chg="add mod">
          <ac:chgData name="Damon, Karen" userId="e1840f3a-5954-4adf-ae27-2648bf5ead6c" providerId="ADAL" clId="{232D1A2E-7EC8-409F-9E4D-3370A969D7F0}" dt="2025-03-26T21:04:54.303" v="3315" actId="14100"/>
          <ac:picMkLst>
            <pc:docMk/>
            <pc:sldMk cId="3463274748" sldId="262"/>
            <ac:picMk id="8" creationId="{274D7DA9-7A6E-7950-6724-AE33CFD367B3}"/>
          </ac:picMkLst>
        </pc:picChg>
      </pc:sldChg>
      <pc:sldChg chg="addSp delSp modSp mod setBg">
        <pc:chgData name="Damon, Karen" userId="e1840f3a-5954-4adf-ae27-2648bf5ead6c" providerId="ADAL" clId="{232D1A2E-7EC8-409F-9E4D-3370A969D7F0}" dt="2025-03-28T16:15:49.712" v="4334" actId="6549"/>
        <pc:sldMkLst>
          <pc:docMk/>
          <pc:sldMk cId="1457569058" sldId="263"/>
        </pc:sldMkLst>
        <pc:spChg chg="mod">
          <ac:chgData name="Damon, Karen" userId="e1840f3a-5954-4adf-ae27-2648bf5ead6c" providerId="ADAL" clId="{232D1A2E-7EC8-409F-9E4D-3370A969D7F0}" dt="2025-03-25T15:30:27.736" v="2927" actId="1076"/>
          <ac:spMkLst>
            <pc:docMk/>
            <pc:sldMk cId="1457569058" sldId="263"/>
            <ac:spMk id="2" creationId="{00000000-0000-0000-0000-000000000000}"/>
          </ac:spMkLst>
        </pc:spChg>
        <pc:spChg chg="mod">
          <ac:chgData name="Damon, Karen" userId="e1840f3a-5954-4adf-ae27-2648bf5ead6c" providerId="ADAL" clId="{232D1A2E-7EC8-409F-9E4D-3370A969D7F0}" dt="2025-03-28T16:15:49.712" v="4334" actId="6549"/>
          <ac:spMkLst>
            <pc:docMk/>
            <pc:sldMk cId="1457569058" sldId="263"/>
            <ac:spMk id="3" creationId="{00000000-0000-0000-0000-000000000000}"/>
          </ac:spMkLst>
        </pc:spChg>
        <pc:picChg chg="add del mod">
          <ac:chgData name="Damon, Karen" userId="e1840f3a-5954-4adf-ae27-2648bf5ead6c" providerId="ADAL" clId="{232D1A2E-7EC8-409F-9E4D-3370A969D7F0}" dt="2025-03-24T15:16:02.352" v="1496" actId="26606"/>
          <ac:picMkLst>
            <pc:docMk/>
            <pc:sldMk cId="1457569058" sldId="263"/>
            <ac:picMk id="4" creationId="{00000000-0000-0000-0000-000000000000}"/>
          </ac:picMkLst>
        </pc:picChg>
        <pc:picChg chg="add mod">
          <ac:chgData name="Damon, Karen" userId="e1840f3a-5954-4adf-ae27-2648bf5ead6c" providerId="ADAL" clId="{232D1A2E-7EC8-409F-9E4D-3370A969D7F0}" dt="2025-03-28T16:15:30.767" v="4333" actId="14100"/>
          <ac:picMkLst>
            <pc:docMk/>
            <pc:sldMk cId="1457569058" sldId="263"/>
            <ac:picMk id="5" creationId="{BFC7BA36-F33A-8B47-8924-8312E1EBAA1D}"/>
          </ac:picMkLst>
        </pc:picChg>
      </pc:sldChg>
      <pc:sldChg chg="del">
        <pc:chgData name="Damon, Karen" userId="e1840f3a-5954-4adf-ae27-2648bf5ead6c" providerId="ADAL" clId="{232D1A2E-7EC8-409F-9E4D-3370A969D7F0}" dt="2025-03-24T15:16:31.273" v="1498" actId="2696"/>
        <pc:sldMkLst>
          <pc:docMk/>
          <pc:sldMk cId="3273460144" sldId="264"/>
        </pc:sldMkLst>
      </pc:sldChg>
      <pc:sldChg chg="del">
        <pc:chgData name="Damon, Karen" userId="e1840f3a-5954-4adf-ae27-2648bf5ead6c" providerId="ADAL" clId="{232D1A2E-7EC8-409F-9E4D-3370A969D7F0}" dt="2025-03-24T15:16:24.828" v="1497" actId="2696"/>
        <pc:sldMkLst>
          <pc:docMk/>
          <pc:sldMk cId="1656380777" sldId="265"/>
        </pc:sldMkLst>
      </pc:sldChg>
      <pc:sldChg chg="del">
        <pc:chgData name="Damon, Karen" userId="e1840f3a-5954-4adf-ae27-2648bf5ead6c" providerId="ADAL" clId="{232D1A2E-7EC8-409F-9E4D-3370A969D7F0}" dt="2025-03-24T15:16:33.613" v="1499" actId="2696"/>
        <pc:sldMkLst>
          <pc:docMk/>
          <pc:sldMk cId="3905962385" sldId="266"/>
        </pc:sldMkLst>
      </pc:sldChg>
      <pc:sldChg chg="del">
        <pc:chgData name="Damon, Karen" userId="e1840f3a-5954-4adf-ae27-2648bf5ead6c" providerId="ADAL" clId="{232D1A2E-7EC8-409F-9E4D-3370A969D7F0}" dt="2025-03-24T15:16:35.921" v="1500" actId="2696"/>
        <pc:sldMkLst>
          <pc:docMk/>
          <pc:sldMk cId="2412973998" sldId="267"/>
        </pc:sldMkLst>
      </pc:sldChg>
      <pc:sldChg chg="del">
        <pc:chgData name="Damon, Karen" userId="e1840f3a-5954-4adf-ae27-2648bf5ead6c" providerId="ADAL" clId="{232D1A2E-7EC8-409F-9E4D-3370A969D7F0}" dt="2025-03-24T15:16:38.294" v="1501" actId="2696"/>
        <pc:sldMkLst>
          <pc:docMk/>
          <pc:sldMk cId="1982281478" sldId="268"/>
        </pc:sldMkLst>
      </pc:sldChg>
      <pc:sldChg chg="del">
        <pc:chgData name="Damon, Karen" userId="e1840f3a-5954-4adf-ae27-2648bf5ead6c" providerId="ADAL" clId="{232D1A2E-7EC8-409F-9E4D-3370A969D7F0}" dt="2025-03-24T15:16:41.482" v="1502" actId="2696"/>
        <pc:sldMkLst>
          <pc:docMk/>
          <pc:sldMk cId="2351156727" sldId="269"/>
        </pc:sldMkLst>
      </pc:sldChg>
      <pc:sldChg chg="del">
        <pc:chgData name="Damon, Karen" userId="e1840f3a-5954-4adf-ae27-2648bf5ead6c" providerId="ADAL" clId="{232D1A2E-7EC8-409F-9E4D-3370A969D7F0}" dt="2025-03-24T15:16:45.026" v="1503" actId="2696"/>
        <pc:sldMkLst>
          <pc:docMk/>
          <pc:sldMk cId="930921390" sldId="270"/>
        </pc:sldMkLst>
      </pc:sldChg>
      <pc:sldChg chg="del">
        <pc:chgData name="Damon, Karen" userId="e1840f3a-5954-4adf-ae27-2648bf5ead6c" providerId="ADAL" clId="{232D1A2E-7EC8-409F-9E4D-3370A969D7F0}" dt="2025-03-25T15:26:07.156" v="2913" actId="47"/>
        <pc:sldMkLst>
          <pc:docMk/>
          <pc:sldMk cId="3010341321" sldId="270"/>
        </pc:sldMkLst>
      </pc:sldChg>
      <pc:sldChg chg="addSp delSp modSp mod">
        <pc:chgData name="Damon, Karen" userId="e1840f3a-5954-4adf-ae27-2648bf5ead6c" providerId="ADAL" clId="{232D1A2E-7EC8-409F-9E4D-3370A969D7F0}" dt="2025-04-03T18:38:53.113" v="5031" actId="6549"/>
        <pc:sldMkLst>
          <pc:docMk/>
          <pc:sldMk cId="2810850728" sldId="271"/>
        </pc:sldMkLst>
        <pc:spChg chg="mod">
          <ac:chgData name="Damon, Karen" userId="e1840f3a-5954-4adf-ae27-2648bf5ead6c" providerId="ADAL" clId="{232D1A2E-7EC8-409F-9E4D-3370A969D7F0}" dt="2025-03-26T20:42:00.758" v="3225" actId="1076"/>
          <ac:spMkLst>
            <pc:docMk/>
            <pc:sldMk cId="2810850728" sldId="271"/>
            <ac:spMk id="2" creationId="{00000000-0000-0000-0000-000000000000}"/>
          </ac:spMkLst>
        </pc:spChg>
        <pc:spChg chg="mod">
          <ac:chgData name="Damon, Karen" userId="e1840f3a-5954-4adf-ae27-2648bf5ead6c" providerId="ADAL" clId="{232D1A2E-7EC8-409F-9E4D-3370A969D7F0}" dt="2025-04-03T18:38:53.113" v="5031" actId="6549"/>
          <ac:spMkLst>
            <pc:docMk/>
            <pc:sldMk cId="2810850728" sldId="271"/>
            <ac:spMk id="3" creationId="{00000000-0000-0000-0000-000000000000}"/>
          </ac:spMkLst>
        </pc:spChg>
        <pc:picChg chg="mod">
          <ac:chgData name="Damon, Karen" userId="e1840f3a-5954-4adf-ae27-2648bf5ead6c" providerId="ADAL" clId="{232D1A2E-7EC8-409F-9E4D-3370A969D7F0}" dt="2025-03-26T18:45:35.288" v="3041" actId="1076"/>
          <ac:picMkLst>
            <pc:docMk/>
            <pc:sldMk cId="2810850728" sldId="271"/>
            <ac:picMk id="4" creationId="{00000000-0000-0000-0000-000000000000}"/>
          </ac:picMkLst>
        </pc:picChg>
        <pc:picChg chg="add mod">
          <ac:chgData name="Damon, Karen" userId="e1840f3a-5954-4adf-ae27-2648bf5ead6c" providerId="ADAL" clId="{232D1A2E-7EC8-409F-9E4D-3370A969D7F0}" dt="2025-03-26T18:57:13.754" v="3054" actId="14100"/>
          <ac:picMkLst>
            <pc:docMk/>
            <pc:sldMk cId="2810850728" sldId="271"/>
            <ac:picMk id="7" creationId="{B4EF6759-A42C-85CD-5957-A981EE06A48F}"/>
          </ac:picMkLst>
        </pc:picChg>
      </pc:sldChg>
      <pc:sldChg chg="addSp delSp modSp mod modNotesTx">
        <pc:chgData name="Damon, Karen" userId="e1840f3a-5954-4adf-ae27-2648bf5ead6c" providerId="ADAL" clId="{232D1A2E-7EC8-409F-9E4D-3370A969D7F0}" dt="2025-03-28T13:27:22.936" v="3522" actId="255"/>
        <pc:sldMkLst>
          <pc:docMk/>
          <pc:sldMk cId="576348438" sldId="272"/>
        </pc:sldMkLst>
        <pc:spChg chg="mod">
          <ac:chgData name="Damon, Karen" userId="e1840f3a-5954-4adf-ae27-2648bf5ead6c" providerId="ADAL" clId="{232D1A2E-7EC8-409F-9E4D-3370A969D7F0}" dt="2025-03-28T13:26:45.796" v="3518" actId="20577"/>
          <ac:spMkLst>
            <pc:docMk/>
            <pc:sldMk cId="576348438" sldId="272"/>
            <ac:spMk id="2" creationId="{A7B75207-9A63-7D8A-2568-A3512413CF06}"/>
          </ac:spMkLst>
        </pc:spChg>
        <pc:spChg chg="mod">
          <ac:chgData name="Damon, Karen" userId="e1840f3a-5954-4adf-ae27-2648bf5ead6c" providerId="ADAL" clId="{232D1A2E-7EC8-409F-9E4D-3370A969D7F0}" dt="2025-03-28T13:27:22.936" v="3522" actId="255"/>
          <ac:spMkLst>
            <pc:docMk/>
            <pc:sldMk cId="576348438" sldId="272"/>
            <ac:spMk id="3" creationId="{ABFF8B6E-F29E-6775-C0E7-BAE7B25F251E}"/>
          </ac:spMkLst>
        </pc:spChg>
        <pc:picChg chg="mod">
          <ac:chgData name="Damon, Karen" userId="e1840f3a-5954-4adf-ae27-2648bf5ead6c" providerId="ADAL" clId="{232D1A2E-7EC8-409F-9E4D-3370A969D7F0}" dt="2025-03-28T13:22:10.323" v="3469" actId="1076"/>
          <ac:picMkLst>
            <pc:docMk/>
            <pc:sldMk cId="576348438" sldId="272"/>
            <ac:picMk id="4" creationId="{542372B5-A1D9-1278-2384-48861D072A55}"/>
          </ac:picMkLst>
        </pc:picChg>
        <pc:picChg chg="add mod">
          <ac:chgData name="Damon, Karen" userId="e1840f3a-5954-4adf-ae27-2648bf5ead6c" providerId="ADAL" clId="{232D1A2E-7EC8-409F-9E4D-3370A969D7F0}" dt="2025-03-26T20:47:20.465" v="3235" actId="1076"/>
          <ac:picMkLst>
            <pc:docMk/>
            <pc:sldMk cId="576348438" sldId="272"/>
            <ac:picMk id="5" creationId="{1933E4AE-22C9-D1D8-9C07-DC54955A67A2}"/>
          </ac:picMkLst>
        </pc:picChg>
      </pc:sldChg>
      <pc:sldChg chg="new del">
        <pc:chgData name="Damon, Karen" userId="e1840f3a-5954-4adf-ae27-2648bf5ead6c" providerId="ADAL" clId="{232D1A2E-7EC8-409F-9E4D-3370A969D7F0}" dt="2025-03-24T14:55:33.417" v="994" actId="680"/>
        <pc:sldMkLst>
          <pc:docMk/>
          <pc:sldMk cId="761412252" sldId="272"/>
        </pc:sldMkLst>
      </pc:sldChg>
      <pc:sldChg chg="new del">
        <pc:chgData name="Damon, Karen" userId="e1840f3a-5954-4adf-ae27-2648bf5ead6c" providerId="ADAL" clId="{232D1A2E-7EC8-409F-9E4D-3370A969D7F0}" dt="2025-03-27T15:03:21.815" v="3466" actId="680"/>
        <pc:sldMkLst>
          <pc:docMk/>
          <pc:sldMk cId="119437625" sldId="273"/>
        </pc:sldMkLst>
      </pc:sldChg>
      <pc:sldChg chg="addSp modSp mod">
        <pc:chgData name="Damon, Karen" userId="e1840f3a-5954-4adf-ae27-2648bf5ead6c" providerId="ADAL" clId="{232D1A2E-7EC8-409F-9E4D-3370A969D7F0}" dt="2025-03-28T13:53:21.976" v="4266" actId="255"/>
        <pc:sldMkLst>
          <pc:docMk/>
          <pc:sldMk cId="2665858584" sldId="273"/>
        </pc:sldMkLst>
        <pc:spChg chg="mod">
          <ac:chgData name="Damon, Karen" userId="e1840f3a-5954-4adf-ae27-2648bf5ead6c" providerId="ADAL" clId="{232D1A2E-7EC8-409F-9E4D-3370A969D7F0}" dt="2025-03-28T13:49:25.605" v="4246" actId="255"/>
          <ac:spMkLst>
            <pc:docMk/>
            <pc:sldMk cId="2665858584" sldId="273"/>
            <ac:spMk id="2" creationId="{00000000-0000-0000-0000-000000000000}"/>
          </ac:spMkLst>
        </pc:spChg>
        <pc:spChg chg="add mod">
          <ac:chgData name="Damon, Karen" userId="e1840f3a-5954-4adf-ae27-2648bf5ead6c" providerId="ADAL" clId="{232D1A2E-7EC8-409F-9E4D-3370A969D7F0}" dt="2025-03-28T13:53:21.976" v="4266" actId="255"/>
          <ac:spMkLst>
            <pc:docMk/>
            <pc:sldMk cId="2665858584" sldId="273"/>
            <ac:spMk id="5" creationId="{8E35DA98-465B-2A4D-D2D0-1E9069AE3AE0}"/>
          </ac:spMkLst>
        </pc:spChg>
        <pc:picChg chg="mod">
          <ac:chgData name="Damon, Karen" userId="e1840f3a-5954-4adf-ae27-2648bf5ead6c" providerId="ADAL" clId="{232D1A2E-7EC8-409F-9E4D-3370A969D7F0}" dt="2025-03-28T13:48:57.912" v="4242" actId="1076"/>
          <ac:picMkLst>
            <pc:docMk/>
            <pc:sldMk cId="2665858584" sldId="273"/>
            <ac:picMk id="4" creationId="{00000000-0000-0000-0000-000000000000}"/>
          </ac:picMkLst>
        </pc:picChg>
        <pc:picChg chg="add mod">
          <ac:chgData name="Damon, Karen" userId="e1840f3a-5954-4adf-ae27-2648bf5ead6c" providerId="ADAL" clId="{232D1A2E-7EC8-409F-9E4D-3370A969D7F0}" dt="2025-03-28T13:52:32.553" v="4255" actId="1076"/>
          <ac:picMkLst>
            <pc:docMk/>
            <pc:sldMk cId="2665858584" sldId="273"/>
            <ac:picMk id="6" creationId="{278BD435-49FF-8451-19D7-EF665DA20B55}"/>
          </ac:picMkLst>
        </pc:picChg>
      </pc:sldChg>
      <pc:sldChg chg="del">
        <pc:chgData name="Damon, Karen" userId="e1840f3a-5954-4adf-ae27-2648bf5ead6c" providerId="ADAL" clId="{232D1A2E-7EC8-409F-9E4D-3370A969D7F0}" dt="2025-03-25T15:26:07.156" v="2913" actId="47"/>
        <pc:sldMkLst>
          <pc:docMk/>
          <pc:sldMk cId="477896671" sldId="275"/>
        </pc:sldMkLst>
      </pc:sldChg>
      <pc:sldChg chg="del">
        <pc:chgData name="Damon, Karen" userId="e1840f3a-5954-4adf-ae27-2648bf5ead6c" providerId="ADAL" clId="{232D1A2E-7EC8-409F-9E4D-3370A969D7F0}" dt="2025-03-25T15:25:38.022" v="2911" actId="2696"/>
        <pc:sldMkLst>
          <pc:docMk/>
          <pc:sldMk cId="38027271" sldId="276"/>
        </pc:sldMkLst>
      </pc:sldChg>
      <pc:sldChg chg="ord">
        <pc:chgData name="Damon, Karen" userId="e1840f3a-5954-4adf-ae27-2648bf5ead6c" providerId="ADAL" clId="{232D1A2E-7EC8-409F-9E4D-3370A969D7F0}" dt="2025-04-01T18:01:55.279" v="4336"/>
        <pc:sldMkLst>
          <pc:docMk/>
          <pc:sldMk cId="554897137" sldId="276"/>
        </pc:sldMkLst>
      </pc:sldChg>
      <pc:sldChg chg="modSp del mod">
        <pc:chgData name="Damon, Karen" userId="e1840f3a-5954-4adf-ae27-2648bf5ead6c" providerId="ADAL" clId="{232D1A2E-7EC8-409F-9E4D-3370A969D7F0}" dt="2025-03-25T15:26:07.156" v="2913" actId="47"/>
        <pc:sldMkLst>
          <pc:docMk/>
          <pc:sldMk cId="3690886297" sldId="277"/>
        </pc:sldMkLst>
      </pc:sldChg>
      <pc:sldChg chg="del">
        <pc:chgData name="Damon, Karen" userId="e1840f3a-5954-4adf-ae27-2648bf5ead6c" providerId="ADAL" clId="{232D1A2E-7EC8-409F-9E4D-3370A969D7F0}" dt="2025-04-03T18:37:18.278" v="5027" actId="2696"/>
        <pc:sldMkLst>
          <pc:docMk/>
          <pc:sldMk cId="79336969" sldId="278"/>
        </pc:sldMkLst>
      </pc:sldChg>
      <pc:sldChg chg="del">
        <pc:chgData name="Damon, Karen" userId="e1840f3a-5954-4adf-ae27-2648bf5ead6c" providerId="ADAL" clId="{232D1A2E-7EC8-409F-9E4D-3370A969D7F0}" dt="2025-03-25T15:26:07.156" v="2913" actId="47"/>
        <pc:sldMkLst>
          <pc:docMk/>
          <pc:sldMk cId="824536267" sldId="278"/>
        </pc:sldMkLst>
      </pc:sldChg>
      <pc:sldChg chg="del">
        <pc:chgData name="Damon, Karen" userId="e1840f3a-5954-4adf-ae27-2648bf5ead6c" providerId="ADAL" clId="{232D1A2E-7EC8-409F-9E4D-3370A969D7F0}" dt="2025-03-25T15:26:07.156" v="2913" actId="47"/>
        <pc:sldMkLst>
          <pc:docMk/>
          <pc:sldMk cId="4091028094" sldId="279"/>
        </pc:sldMkLst>
      </pc:sldChg>
      <pc:sldChg chg="modSp del mod">
        <pc:chgData name="Damon, Karen" userId="e1840f3a-5954-4adf-ae27-2648bf5ead6c" providerId="ADAL" clId="{232D1A2E-7EC8-409F-9E4D-3370A969D7F0}" dt="2025-03-25T15:26:07.156" v="2913" actId="47"/>
        <pc:sldMkLst>
          <pc:docMk/>
          <pc:sldMk cId="1738588723" sldId="280"/>
        </pc:sldMkLst>
      </pc:sldChg>
      <pc:sldChg chg="del">
        <pc:chgData name="Damon, Karen" userId="e1840f3a-5954-4adf-ae27-2648bf5ead6c" providerId="ADAL" clId="{232D1A2E-7EC8-409F-9E4D-3370A969D7F0}" dt="2025-03-25T15:26:07.156" v="2913" actId="47"/>
        <pc:sldMkLst>
          <pc:docMk/>
          <pc:sldMk cId="2811517467" sldId="283"/>
        </pc:sldMkLst>
      </pc:sldChg>
      <pc:sldChg chg="del">
        <pc:chgData name="Damon, Karen" userId="e1840f3a-5954-4adf-ae27-2648bf5ead6c" providerId="ADAL" clId="{232D1A2E-7EC8-409F-9E4D-3370A969D7F0}" dt="2025-03-25T15:26:07.156" v="2913" actId="47"/>
        <pc:sldMkLst>
          <pc:docMk/>
          <pc:sldMk cId="4090639515" sldId="285"/>
        </pc:sldMkLst>
      </pc:sldChg>
      <pc:sldChg chg="del">
        <pc:chgData name="Damon, Karen" userId="e1840f3a-5954-4adf-ae27-2648bf5ead6c" providerId="ADAL" clId="{232D1A2E-7EC8-409F-9E4D-3370A969D7F0}" dt="2025-03-25T15:26:07.156" v="2913" actId="47"/>
        <pc:sldMkLst>
          <pc:docMk/>
          <pc:sldMk cId="1247615851" sldId="286"/>
        </pc:sldMkLst>
      </pc:sldChg>
      <pc:sldChg chg="del">
        <pc:chgData name="Damon, Karen" userId="e1840f3a-5954-4adf-ae27-2648bf5ead6c" providerId="ADAL" clId="{232D1A2E-7EC8-409F-9E4D-3370A969D7F0}" dt="2025-03-25T15:26:07.156" v="2913" actId="47"/>
        <pc:sldMkLst>
          <pc:docMk/>
          <pc:sldMk cId="4175244074" sldId="287"/>
        </pc:sldMkLst>
      </pc:sldChg>
      <pc:sldChg chg="del">
        <pc:chgData name="Damon, Karen" userId="e1840f3a-5954-4adf-ae27-2648bf5ead6c" providerId="ADAL" clId="{232D1A2E-7EC8-409F-9E4D-3370A969D7F0}" dt="2025-03-25T15:26:07.156" v="2913" actId="47"/>
        <pc:sldMkLst>
          <pc:docMk/>
          <pc:sldMk cId="3606701916" sldId="458"/>
        </pc:sldMkLst>
      </pc:sldChg>
      <pc:sldChg chg="del">
        <pc:chgData name="Damon, Karen" userId="e1840f3a-5954-4adf-ae27-2648bf5ead6c" providerId="ADAL" clId="{232D1A2E-7EC8-409F-9E4D-3370A969D7F0}" dt="2025-03-25T15:26:07.156" v="2913" actId="47"/>
        <pc:sldMkLst>
          <pc:docMk/>
          <pc:sldMk cId="2404767103" sldId="460"/>
        </pc:sldMkLst>
      </pc:sldChg>
      <pc:sldChg chg="del">
        <pc:chgData name="Damon, Karen" userId="e1840f3a-5954-4adf-ae27-2648bf5ead6c" providerId="ADAL" clId="{232D1A2E-7EC8-409F-9E4D-3370A969D7F0}" dt="2025-03-25T15:26:07.156" v="2913" actId="47"/>
        <pc:sldMkLst>
          <pc:docMk/>
          <pc:sldMk cId="3049626785" sldId="461"/>
        </pc:sldMkLst>
      </pc:sldChg>
      <pc:sldChg chg="del">
        <pc:chgData name="Damon, Karen" userId="e1840f3a-5954-4adf-ae27-2648bf5ead6c" providerId="ADAL" clId="{232D1A2E-7EC8-409F-9E4D-3370A969D7F0}" dt="2025-03-25T15:26:07.156" v="2913" actId="47"/>
        <pc:sldMkLst>
          <pc:docMk/>
          <pc:sldMk cId="2507922762" sldId="462"/>
        </pc:sldMkLst>
      </pc:sldChg>
      <pc:sldChg chg="del">
        <pc:chgData name="Damon, Karen" userId="e1840f3a-5954-4adf-ae27-2648bf5ead6c" providerId="ADAL" clId="{232D1A2E-7EC8-409F-9E4D-3370A969D7F0}" dt="2025-03-25T15:26:07.156" v="2913" actId="47"/>
        <pc:sldMkLst>
          <pc:docMk/>
          <pc:sldMk cId="2065308620" sldId="463"/>
        </pc:sldMkLst>
      </pc:sldChg>
      <pc:sldChg chg="addSp delSp modSp del mod">
        <pc:chgData name="Damon, Karen" userId="e1840f3a-5954-4adf-ae27-2648bf5ead6c" providerId="ADAL" clId="{232D1A2E-7EC8-409F-9E4D-3370A969D7F0}" dt="2025-03-25T15:25:29.930" v="2910" actId="2696"/>
        <pc:sldMkLst>
          <pc:docMk/>
          <pc:sldMk cId="2546019756" sldId="464"/>
        </pc:sldMkLst>
      </pc:sldChg>
      <pc:sldMasterChg chg="del delSldLayout">
        <pc:chgData name="Damon, Karen" userId="e1840f3a-5954-4adf-ae27-2648bf5ead6c" providerId="ADAL" clId="{232D1A2E-7EC8-409F-9E4D-3370A969D7F0}" dt="2025-03-25T15:26:07.156" v="2913" actId="47"/>
        <pc:sldMasterMkLst>
          <pc:docMk/>
          <pc:sldMasterMk cId="4050503434" sldId="2147483660"/>
        </pc:sldMasterMkLst>
        <pc:sldLayoutChg chg="del">
          <pc:chgData name="Damon, Karen" userId="e1840f3a-5954-4adf-ae27-2648bf5ead6c" providerId="ADAL" clId="{232D1A2E-7EC8-409F-9E4D-3370A969D7F0}" dt="2025-03-25T15:26:07.156" v="2913" actId="47"/>
          <pc:sldLayoutMkLst>
            <pc:docMk/>
            <pc:sldMasterMk cId="4050503434" sldId="2147483660"/>
            <pc:sldLayoutMk cId="3292589775" sldId="2147483661"/>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4173257180" sldId="2147483662"/>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3332313493" sldId="2147483663"/>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243670389" sldId="2147483664"/>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1800502960" sldId="2147483665"/>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3222420768" sldId="2147483666"/>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2559416015" sldId="2147483667"/>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3079669293" sldId="2147483668"/>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2654416993" sldId="2147483669"/>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3380630087" sldId="2147483670"/>
          </pc:sldLayoutMkLst>
        </pc:sldLayoutChg>
        <pc:sldLayoutChg chg="del">
          <pc:chgData name="Damon, Karen" userId="e1840f3a-5954-4adf-ae27-2648bf5ead6c" providerId="ADAL" clId="{232D1A2E-7EC8-409F-9E4D-3370A969D7F0}" dt="2025-03-25T15:26:07.156" v="2913" actId="47"/>
          <pc:sldLayoutMkLst>
            <pc:docMk/>
            <pc:sldMasterMk cId="4050503434" sldId="2147483660"/>
            <pc:sldLayoutMk cId="2509329031"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F260F-FB3D-4D54-AE99-8BDBCCBDD1E1}" type="datetimeFigureOut">
              <a:rPr lang="en-US" smtClean="0"/>
              <a:t>4/6/2025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9D9FF-A65B-4199-8BAE-6110105A4A82}" type="slidenum">
              <a:rPr lang="en-US" smtClean="0"/>
              <a:t>‹#›</a:t>
            </a:fld>
            <a:endParaRPr lang="en-US"/>
          </a:p>
        </p:txBody>
      </p:sp>
    </p:spTree>
    <p:extLst>
      <p:ext uri="{BB962C8B-B14F-4D97-AF65-F5344CB8AC3E}">
        <p14:creationId xmlns:p14="http://schemas.microsoft.com/office/powerpoint/2010/main" val="381660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454F78-00C1-4141-8D31-604BFA81E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0A77B-21E5-4EBC-8906-82AE362D3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8B2DA62-8A11-4A98-BCF8-1B08364D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CFF1A34-8E00-43ED-92B7-427221692C8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19D9FF-A65B-4199-8BAE-6110105A4A82}" type="slidenum">
              <a:rPr lang="en-US" smtClean="0"/>
              <a:t>2</a:t>
            </a:fld>
            <a:endParaRPr lang="en-US"/>
          </a:p>
        </p:txBody>
      </p:sp>
    </p:spTree>
    <p:extLst>
      <p:ext uri="{BB962C8B-B14F-4D97-AF65-F5344CB8AC3E}">
        <p14:creationId xmlns:p14="http://schemas.microsoft.com/office/powerpoint/2010/main" val="268429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calm and weather the storm!</a:t>
            </a:r>
          </a:p>
          <a:p>
            <a:r>
              <a:rPr lang="en-US" dirty="0"/>
              <a:t>The  effective dates and timing of receipt of detail has been one of the biggest challenges of this Administration’s tariffs. </a:t>
            </a:r>
          </a:p>
          <a:p>
            <a:endParaRPr lang="en-US" dirty="0"/>
          </a:p>
          <a:p>
            <a:r>
              <a:rPr lang="en-US" dirty="0"/>
              <a:t>Tariffs were a clear campaign strategy and the first 100 days of office of any new administration  is newsworthy </a:t>
            </a:r>
          </a:p>
          <a:p>
            <a:endParaRPr lang="en-US" dirty="0"/>
          </a:p>
          <a:p>
            <a:r>
              <a:rPr lang="en-US" dirty="0"/>
              <a:t>The news publications have been fast and furious with various reports of when and to what effect these tariffs will be implemented. </a:t>
            </a:r>
          </a:p>
          <a:p>
            <a:endParaRPr lang="en-US" dirty="0"/>
          </a:p>
          <a:p>
            <a:r>
              <a:rPr lang="en-US" dirty="0"/>
              <a:t>This poses a challenge when our clients are trying to understand the impact and plan accordingly. </a:t>
            </a:r>
          </a:p>
          <a:p>
            <a:endParaRPr lang="en-US" dirty="0"/>
          </a:p>
          <a:p>
            <a:r>
              <a:rPr lang="en-US" dirty="0"/>
              <a:t>It is so important we try to stay calm and educate our clients on the facts. </a:t>
            </a:r>
          </a:p>
          <a:p>
            <a:endParaRPr lang="en-US" dirty="0"/>
          </a:p>
          <a:p>
            <a:r>
              <a:rPr lang="en-US" dirty="0"/>
              <a:t>The best crystal ball into this administration's actions is to read the America First Trade Policy. </a:t>
            </a:r>
          </a:p>
          <a:p>
            <a:r>
              <a:rPr lang="en-US" dirty="0"/>
              <a:t>-External Revenue Service</a:t>
            </a:r>
          </a:p>
          <a:p>
            <a:r>
              <a:rPr lang="en-US" dirty="0"/>
              <a:t>-unfair trade practices</a:t>
            </a:r>
          </a:p>
          <a:p>
            <a:r>
              <a:rPr lang="en-US" dirty="0"/>
              <a:t>USMCA</a:t>
            </a:r>
          </a:p>
          <a:p>
            <a:r>
              <a:rPr lang="en-US" dirty="0"/>
              <a:t>Currency</a:t>
            </a:r>
          </a:p>
          <a:p>
            <a:r>
              <a:rPr lang="en-US" dirty="0"/>
              <a:t>FTA and reciprocity </a:t>
            </a:r>
          </a:p>
          <a:p>
            <a:r>
              <a:rPr lang="en-US" dirty="0"/>
              <a:t>De minimis</a:t>
            </a:r>
          </a:p>
          <a:p>
            <a:endParaRPr lang="en-US" dirty="0"/>
          </a:p>
          <a:p>
            <a:r>
              <a:rPr lang="en-US" dirty="0"/>
              <a:t>So when clients ask for the crystal ball – the America 1</a:t>
            </a:r>
            <a:r>
              <a:rPr lang="en-US" baseline="30000" dirty="0"/>
              <a:t>St</a:t>
            </a:r>
            <a:r>
              <a:rPr lang="en-US" dirty="0"/>
              <a:t> Trade Policy is our best bet</a:t>
            </a:r>
          </a:p>
          <a:p>
            <a:endParaRPr lang="en-US" dirty="0"/>
          </a:p>
        </p:txBody>
      </p:sp>
      <p:sp>
        <p:nvSpPr>
          <p:cNvPr id="4" name="Slide Number Placeholder 3"/>
          <p:cNvSpPr>
            <a:spLocks noGrp="1"/>
          </p:cNvSpPr>
          <p:nvPr>
            <p:ph type="sldNum" sz="quarter" idx="5"/>
          </p:nvPr>
        </p:nvSpPr>
        <p:spPr/>
        <p:txBody>
          <a:bodyPr/>
          <a:lstStyle/>
          <a:p>
            <a:fld id="{F019D9FF-A65B-4199-8BAE-6110105A4A82}" type="slidenum">
              <a:rPr lang="en-US" smtClean="0"/>
              <a:t>4</a:t>
            </a:fld>
            <a:endParaRPr lang="en-US"/>
          </a:p>
        </p:txBody>
      </p:sp>
    </p:spTree>
    <p:extLst>
      <p:ext uri="{BB962C8B-B14F-4D97-AF65-F5344CB8AC3E}">
        <p14:creationId xmlns:p14="http://schemas.microsoft.com/office/powerpoint/2010/main" val="198460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NCBFAA Staff, Committees and Contributors…especially NCBFAA Legislative Advisor Nicole Bivens Collinson of ST&amp;R for her timely analysis.</a:t>
            </a:r>
          </a:p>
          <a:p>
            <a:endParaRPr lang="en-US" dirty="0"/>
          </a:p>
        </p:txBody>
      </p:sp>
      <p:sp>
        <p:nvSpPr>
          <p:cNvPr id="4" name="Slide Number Placeholder 3"/>
          <p:cNvSpPr>
            <a:spLocks noGrp="1"/>
          </p:cNvSpPr>
          <p:nvPr>
            <p:ph type="sldNum" sz="quarter" idx="5"/>
          </p:nvPr>
        </p:nvSpPr>
        <p:spPr/>
        <p:txBody>
          <a:bodyPr/>
          <a:lstStyle/>
          <a:p>
            <a:fld id="{F019D9FF-A65B-4199-8BAE-6110105A4A82}" type="slidenum">
              <a:rPr lang="en-US" smtClean="0"/>
              <a:t>5</a:t>
            </a:fld>
            <a:endParaRPr lang="en-US"/>
          </a:p>
        </p:txBody>
      </p:sp>
    </p:spTree>
    <p:extLst>
      <p:ext uri="{BB962C8B-B14F-4D97-AF65-F5344CB8AC3E}">
        <p14:creationId xmlns:p14="http://schemas.microsoft.com/office/powerpoint/2010/main" val="212492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licensed customs brokers understand our requirement to exercise Responsible Supervision and Control but we are experiencing strains in the ability to be compliant with managing multiple executive orders, proclamations, FRN and various CSMS. </a:t>
            </a:r>
          </a:p>
          <a:p>
            <a:endParaRPr lang="en-US" dirty="0"/>
          </a:p>
          <a:p>
            <a:r>
              <a:rPr lang="en-US" dirty="0"/>
              <a:t>What is concerning but important to recognize is CBP’s compliance language that we </a:t>
            </a:r>
            <a:r>
              <a:rPr lang="en-US"/>
              <a:t>have seen creeping </a:t>
            </a:r>
            <a:r>
              <a:rPr lang="en-US" dirty="0"/>
              <a:t>into various CSMS messages. </a:t>
            </a:r>
            <a:r>
              <a:rPr lang="en-US" b="1" dirty="0"/>
              <a:t>CBP expects full compliance from the trade community for accurate reporting and payment of the additional duties.  CBP will take enforcement action for non-compliance.</a:t>
            </a:r>
          </a:p>
          <a:p>
            <a:endParaRPr lang="en-US" dirty="0"/>
          </a:p>
          <a:p>
            <a:r>
              <a:rPr lang="en-US" dirty="0"/>
              <a:t>How can your operations ensure this level of compliance - </a:t>
            </a:r>
          </a:p>
        </p:txBody>
      </p:sp>
      <p:sp>
        <p:nvSpPr>
          <p:cNvPr id="4" name="Slide Number Placeholder 3"/>
          <p:cNvSpPr>
            <a:spLocks noGrp="1"/>
          </p:cNvSpPr>
          <p:nvPr>
            <p:ph type="sldNum" sz="quarter" idx="5"/>
          </p:nvPr>
        </p:nvSpPr>
        <p:spPr/>
        <p:txBody>
          <a:bodyPr/>
          <a:lstStyle/>
          <a:p>
            <a:fld id="{F019D9FF-A65B-4199-8BAE-6110105A4A82}" type="slidenum">
              <a:rPr lang="en-US" smtClean="0"/>
              <a:t>6</a:t>
            </a:fld>
            <a:endParaRPr lang="en-US"/>
          </a:p>
        </p:txBody>
      </p:sp>
    </p:spTree>
    <p:extLst>
      <p:ext uri="{BB962C8B-B14F-4D97-AF65-F5344CB8AC3E}">
        <p14:creationId xmlns:p14="http://schemas.microsoft.com/office/powerpoint/2010/main" val="363041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Brokerage Staff Training &amp; Engagement: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As important as it is that each of us know where to find accurate and up-to-date information, we need to ensure that we disseminate this within our organizations or teams.  Whether you are part of the Entry team or a Support Function, the new challenges have far reaching effects.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ENTRY…Even with all of the uncertainty and chatter, we can rely on the basics…Classification/Origin/Valuation/Recordkeeping.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HTS…does your staff have clear direction on the application of appropriate CH99 classifications?  Does your software accurately report multiple CH99 classifications per line? Are documents generating all data?  Are reports including the multiple tariff lines?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Origin…we all are preparing for reciprocal tariffs that could potentially alter, even more, the duty treatment of products by origin.  Are our teams well-versed and talking with our Importers in anticipation of the impacts and addressing any documentation deficiencies?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Valuation…steel/aluminum derivatives require additional tariffs on content, are our entry writers trained on the calculation and application the split values?  Are these entries undergoing additional reviews for accuracy?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Recordkeeping…USMCA qualified products to avoid additional CA/MX duties.  May be new to some Importers who typically imported duty free items…are we capturing correct records at time of entry?  At PSC?  Mill certificates / Cert of Analysis?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SUPPORT STAFF…we’re all in this together.  It’s easy to forget with all of the operational and systemic challenges that are surrounding us, however, the training and engagement of support staff is equally as important to success.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Courier New" panose="02070309020205020404" pitchFamily="49" charset="0"/>
              <a:buChar char="o"/>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Accounting/Finance/Sales…have your support staffs been included in any training regarding the recent tariff actions?  How will current (and potential) tariff increases impact your clients and their ability to pay? Will collections become difficult? Are sales staffs reviewing areas of impact with the Entry Team and communication with the customer?  Do you need to update your policies on extending credit to customers?   If your company outlays duties on behalf of the Importer, cash requirements can spike very quickly!  What impact will that have on your company’s financial health?  Is the team aware of the different ACH payment types (Importer vs. Filer)?  Are sales staff encouraging/requiring Importers to pay their own duties (Importer Order).  Are you fully utilizing Periodic Monthly Statements for the brokerage (PM-Filer Order)?   Are there ways to streamline billing processes to invoice the customer quicker?  Do all of your customers pay electronically?  If not, are there ways to encourage/require electronic payment?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I know we’re all feeling like we’re in the eye of the storm, but we can’t forget to make time to share what we’ve learned and keep our colleagues informed.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019D9FF-A65B-4199-8BAE-6110105A4A82}" type="slidenum">
              <a:rPr lang="en-US" smtClean="0"/>
              <a:t>7</a:t>
            </a:fld>
            <a:endParaRPr lang="en-US"/>
          </a:p>
        </p:txBody>
      </p:sp>
    </p:spTree>
    <p:extLst>
      <p:ext uri="{BB962C8B-B14F-4D97-AF65-F5344CB8AC3E}">
        <p14:creationId xmlns:p14="http://schemas.microsoft.com/office/powerpoint/2010/main" val="194225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9D9FF-A65B-4199-8BAE-6110105A4A82}" type="slidenum">
              <a:rPr lang="en-US" smtClean="0"/>
              <a:t>21</a:t>
            </a:fld>
            <a:endParaRPr lang="en-US"/>
          </a:p>
        </p:txBody>
      </p:sp>
    </p:spTree>
    <p:extLst>
      <p:ext uri="{BB962C8B-B14F-4D97-AF65-F5344CB8AC3E}">
        <p14:creationId xmlns:p14="http://schemas.microsoft.com/office/powerpoint/2010/main" val="125835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65521B-4CDC-42C8-B0D2-7347A2A52E8A}"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3302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382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7758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5521B-4CDC-42C8-B0D2-7347A2A52E8A}"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40456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5521B-4CDC-42C8-B0D2-7347A2A52E8A}"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4037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5521B-4CDC-42C8-B0D2-7347A2A52E8A}"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29338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5521B-4CDC-42C8-B0D2-7347A2A52E8A}"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86619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5521B-4CDC-42C8-B0D2-7347A2A52E8A}"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387985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5521B-4CDC-42C8-B0D2-7347A2A52E8A}"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227411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33016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5521B-4CDC-42C8-B0D2-7347A2A52E8A}"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95713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5521B-4CDC-42C8-B0D2-7347A2A52E8A}" type="datetimeFigureOut">
              <a:rPr lang="en-US" smtClean="0"/>
              <a:t>4/6/2025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7BF4F-CDC1-43F7-B39C-7D50D59A7DF2}" type="slidenum">
              <a:rPr lang="en-US" smtClean="0"/>
              <a:t>‹#›</a:t>
            </a:fld>
            <a:endParaRPr lang="en-US"/>
          </a:p>
        </p:txBody>
      </p:sp>
    </p:spTree>
    <p:extLst>
      <p:ext uri="{BB962C8B-B14F-4D97-AF65-F5344CB8AC3E}">
        <p14:creationId xmlns:p14="http://schemas.microsoft.com/office/powerpoint/2010/main" val="209421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hyperlink" Target="https://www.whitehouse.gov/presidential-actions/2025/04/regulating-imports-with-a-reciprocal-tariff-to-rectify-trade-practices-that-contribute-to-large-and-persistent-annual-united-states-goods-trade-deficits/" TargetMode="External"/><Relationship Id="rId3" Type="http://schemas.openxmlformats.org/officeDocument/2006/relationships/hyperlink" Target="https://bidenwhitehouse.archives.gov/briefing-room/statements-releases/2024/12/23/fact-sheet-president-biden-takes-action-to-protect-american-workers-and-businesses-from-chinas-unfair-trade-practices-in-the-semiconductor-sector/" TargetMode="External"/><Relationship Id="rId7" Type="http://schemas.openxmlformats.org/officeDocument/2006/relationships/hyperlink" Target="https://www.whitehouse.gov/presidential-actions/2025/03/adjusting-imports-of-automobiles-and-autombile-parts-into-the-united-state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whitehouse.gov/presidential-actions/2025/03/imposing-tariffs-on-countries-importing-venezuelan-oil/" TargetMode="External"/><Relationship Id="rId5" Type="http://schemas.openxmlformats.org/officeDocument/2006/relationships/hyperlink" Target="https://www.whitehouse.gov/presidential-actions/2025/03/addressing-the-threat-to-national-security-from-imports-of-timber-lumber/" TargetMode="External"/><Relationship Id="rId4" Type="http://schemas.openxmlformats.org/officeDocument/2006/relationships/hyperlink" Target="https://www.whitehouse.gov/presidential-actions/2025/02/addressing-the-threat-to-nationalsecurity-from-imports-of-copper/"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ABE985-DF51-4081-BF8E-0EAE10DA8C57}"/>
              </a:ext>
            </a:extLst>
          </p:cNvPr>
          <p:cNvSpPr>
            <a:spLocks noGrp="1"/>
          </p:cNvSpPr>
          <p:nvPr>
            <p:ph type="ctrTitle"/>
          </p:nvPr>
        </p:nvSpPr>
        <p:spPr>
          <a:xfrm>
            <a:off x="1050089" y="1297539"/>
            <a:ext cx="7043819" cy="813045"/>
          </a:xfrm>
        </p:spPr>
        <p:txBody>
          <a:bodyPr>
            <a:noAutofit/>
          </a:bodyPr>
          <a:lstStyle/>
          <a:p>
            <a:pPr eaLnBrk="1" hangingPunct="1"/>
            <a:r>
              <a:rPr lang="en-US" altLang="en-US" sz="2700" b="1" dirty="0">
                <a:latin typeface="Arial" panose="020B0604020202020204" pitchFamily="34" charset="0"/>
                <a:cs typeface="Arial" panose="020B0604020202020204" pitchFamily="34" charset="0"/>
              </a:rPr>
              <a:t>Everything, Everywhere, All at Once. Managing Change as a Broker</a:t>
            </a:r>
            <a:endParaRPr lang="en-US" altLang="en-US" sz="2700" b="1" i="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66E5A09-C113-47CE-A48D-96D3FB1D0EBE}"/>
              </a:ext>
            </a:extLst>
          </p:cNvPr>
          <p:cNvSpPr>
            <a:spLocks noGrp="1"/>
          </p:cNvSpPr>
          <p:nvPr>
            <p:ph type="ftr" sz="quarter" idx="11"/>
          </p:nvPr>
        </p:nvSpPr>
        <p:spPr>
          <a:xfrm>
            <a:off x="1200150" y="6024469"/>
            <a:ext cx="2800350" cy="38457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Brush Script MT" panose="03060802040406070304" pitchFamily="66" charset="0"/>
                <a:ea typeface="+mn-ea"/>
                <a:cs typeface="+mn-cs"/>
              </a:rPr>
              <a:t>Program Sponsored by</a:t>
            </a:r>
          </a:p>
        </p:txBody>
      </p:sp>
      <p:pic>
        <p:nvPicPr>
          <p:cNvPr id="7172" name="Picture 22">
            <a:extLst>
              <a:ext uri="{FF2B5EF4-FFF2-40B4-BE49-F238E27FC236}">
                <a16:creationId xmlns:a16="http://schemas.microsoft.com/office/drawing/2014/main" id="{D1BC8DA5-3750-4165-8619-EAEABE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5372101"/>
            <a:ext cx="1312069"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C24548E4-A754-4148-BFA9-C50F7AE19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17" y="5880402"/>
            <a:ext cx="1426369"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a:extLst>
              <a:ext uri="{FF2B5EF4-FFF2-40B4-BE49-F238E27FC236}">
                <a16:creationId xmlns:a16="http://schemas.microsoft.com/office/drawing/2014/main" id="{CCEA0F34-84C0-4FD9-B1DA-9B5617417D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169" y="466544"/>
            <a:ext cx="2227661" cy="67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D3105905-B7C3-9015-E299-3CD2F8090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200" y="5791200"/>
            <a:ext cx="2045557" cy="702374"/>
          </a:xfrm>
          <a:prstGeom prst="rect">
            <a:avLst/>
          </a:prstGeom>
        </p:spPr>
      </p:pic>
      <p:grpSp>
        <p:nvGrpSpPr>
          <p:cNvPr id="10" name="Group 9">
            <a:extLst>
              <a:ext uri="{FF2B5EF4-FFF2-40B4-BE49-F238E27FC236}">
                <a16:creationId xmlns:a16="http://schemas.microsoft.com/office/drawing/2014/main" id="{73D98F27-7FFA-A59C-561B-BF1BF30DEFEB}"/>
              </a:ext>
            </a:extLst>
          </p:cNvPr>
          <p:cNvGrpSpPr/>
          <p:nvPr/>
        </p:nvGrpSpPr>
        <p:grpSpPr>
          <a:xfrm>
            <a:off x="1016263" y="2362200"/>
            <a:ext cx="7111476" cy="2790310"/>
            <a:chOff x="1128996" y="2006600"/>
            <a:chExt cx="9481968" cy="3720413"/>
          </a:xfrm>
        </p:grpSpPr>
        <p:sp>
          <p:nvSpPr>
            <p:cNvPr id="7177" name="TextBox 10">
              <a:extLst>
                <a:ext uri="{FF2B5EF4-FFF2-40B4-BE49-F238E27FC236}">
                  <a16:creationId xmlns:a16="http://schemas.microsoft.com/office/drawing/2014/main" id="{51D2DE82-36B3-408B-97E4-4F5E17EAFC95}"/>
                </a:ext>
              </a:extLst>
            </p:cNvPr>
            <p:cNvSpPr txBox="1">
              <a:spLocks noChangeArrowheads="1"/>
            </p:cNvSpPr>
            <p:nvPr/>
          </p:nvSpPr>
          <p:spPr bwMode="auto">
            <a:xfrm>
              <a:off x="6027575" y="2008188"/>
              <a:ext cx="43573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mn-cs"/>
                </a:rPr>
                <a:t>Moderator:</a:t>
              </a:r>
              <a:endParaRPr kumimoji="0" lang="en-US" altLang="en-US" sz="1500" b="0" i="0" u="none" strike="noStrike" kern="1200" cap="none" spc="0" normalizeH="0" baseline="0" noProof="0" dirty="0">
                <a:ln>
                  <a:noFill/>
                </a:ln>
                <a:solidFill>
                  <a:srgbClr val="4F81BD">
                    <a:lumMod val="75000"/>
                  </a:srgbClr>
                </a:solidFill>
                <a:effectLst/>
                <a:uLnTx/>
                <a:uFillTx/>
                <a:latin typeface="Arial Narrow" panose="020B0606020202030204" pitchFamily="34" charset="0"/>
                <a:ea typeface="+mn-ea"/>
                <a:cs typeface="+mn-cs"/>
              </a:endParaRPr>
            </a:p>
          </p:txBody>
        </p:sp>
        <p:sp>
          <p:nvSpPr>
            <p:cNvPr id="7178" name="TextBox 2">
              <a:extLst>
                <a:ext uri="{FF2B5EF4-FFF2-40B4-BE49-F238E27FC236}">
                  <a16:creationId xmlns:a16="http://schemas.microsoft.com/office/drawing/2014/main" id="{20596A0D-E1E2-4EE3-B9DC-25C13E48AD82}"/>
                </a:ext>
              </a:extLst>
            </p:cNvPr>
            <p:cNvSpPr txBox="1">
              <a:spLocks noChangeArrowheads="1"/>
            </p:cNvSpPr>
            <p:nvPr/>
          </p:nvSpPr>
          <p:spPr bwMode="auto">
            <a:xfrm>
              <a:off x="1128996" y="2546091"/>
              <a:ext cx="45106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Joanne (Bartlett) Slapinski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Vice President, Retail Insurance Broker Servicing, International Bond &amp; Marine Brokerage, Ltd.</a:t>
              </a:r>
            </a:p>
          </p:txBody>
        </p:sp>
        <p:sp>
          <p:nvSpPr>
            <p:cNvPr id="7179" name="TextBox 2">
              <a:extLst>
                <a:ext uri="{FF2B5EF4-FFF2-40B4-BE49-F238E27FC236}">
                  <a16:creationId xmlns:a16="http://schemas.microsoft.com/office/drawing/2014/main" id="{E3473627-BE83-4E82-ACF4-448AED837D33}"/>
                </a:ext>
              </a:extLst>
            </p:cNvPr>
            <p:cNvSpPr txBox="1">
              <a:spLocks noChangeArrowheads="1"/>
            </p:cNvSpPr>
            <p:nvPr/>
          </p:nvSpPr>
          <p:spPr bwMode="auto">
            <a:xfrm>
              <a:off x="1128996" y="2006600"/>
              <a:ext cx="46691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mn-cs"/>
                </a:rPr>
                <a:t>Panelists:</a:t>
              </a:r>
              <a:endParaRPr kumimoji="0" lang="en-US" altLang="en-US" sz="1350" b="0" i="0" u="none" strike="noStrike" kern="1200" cap="none" spc="0" normalizeH="0" baseline="0" noProof="0" dirty="0">
                <a:ln>
                  <a:noFill/>
                </a:ln>
                <a:solidFill>
                  <a:srgbClr val="4F81BD">
                    <a:lumMod val="75000"/>
                  </a:srgbClr>
                </a:solidFill>
                <a:effectLst/>
                <a:uLnTx/>
                <a:uFillTx/>
                <a:latin typeface="Arial Narrow" panose="020B0606020202030204" pitchFamily="34" charset="0"/>
                <a:ea typeface="+mn-ea"/>
                <a:cs typeface="+mn-cs"/>
              </a:endParaRPr>
            </a:p>
          </p:txBody>
        </p:sp>
        <p:sp>
          <p:nvSpPr>
            <p:cNvPr id="7180" name="TextBox 13">
              <a:extLst>
                <a:ext uri="{FF2B5EF4-FFF2-40B4-BE49-F238E27FC236}">
                  <a16:creationId xmlns:a16="http://schemas.microsoft.com/office/drawing/2014/main" id="{2E6B1392-B92F-49F4-ACEC-738E2FDF60C6}"/>
                </a:ext>
              </a:extLst>
            </p:cNvPr>
            <p:cNvSpPr txBox="1">
              <a:spLocks noChangeArrowheads="1"/>
            </p:cNvSpPr>
            <p:nvPr/>
          </p:nvSpPr>
          <p:spPr bwMode="auto">
            <a:xfrm>
              <a:off x="6027584" y="2538143"/>
              <a:ext cx="458338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Dan Meylor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Customs Committee Member; Director, </a:t>
              </a:r>
              <a:b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Customs Administration &amp; Compliance, Carmichael International Service</a:t>
              </a:r>
            </a:p>
          </p:txBody>
        </p:sp>
        <p:cxnSp>
          <p:nvCxnSpPr>
            <p:cNvPr id="7" name="Straight Connector 6">
              <a:extLst>
                <a:ext uri="{FF2B5EF4-FFF2-40B4-BE49-F238E27FC236}">
                  <a16:creationId xmlns:a16="http://schemas.microsoft.com/office/drawing/2014/main" id="{73894D8C-EA0A-3E6C-216B-F35115374132}"/>
                </a:ext>
              </a:extLst>
            </p:cNvPr>
            <p:cNvCxnSpPr>
              <a:cxnSpLocks/>
            </p:cNvCxnSpPr>
            <p:nvPr/>
          </p:nvCxnSpPr>
          <p:spPr>
            <a:xfrm flipH="1">
              <a:off x="5798114" y="2653886"/>
              <a:ext cx="1" cy="3073127"/>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2">
            <a:extLst>
              <a:ext uri="{FF2B5EF4-FFF2-40B4-BE49-F238E27FC236}">
                <a16:creationId xmlns:a16="http://schemas.microsoft.com/office/drawing/2014/main" id="{6FB95A4C-E40C-D226-AC48-B15F71EEDF17}"/>
              </a:ext>
            </a:extLst>
          </p:cNvPr>
          <p:cNvSpPr txBox="1">
            <a:spLocks noChangeArrowheads="1"/>
          </p:cNvSpPr>
          <p:nvPr/>
        </p:nvSpPr>
        <p:spPr bwMode="auto">
          <a:xfrm>
            <a:off x="1047318" y="3517685"/>
            <a:ext cx="338299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Ryan Raynak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Customs Committee Member; Licensed US Customs Broker, CCS, HG Enterprises, LLC</a:t>
            </a:r>
          </a:p>
        </p:txBody>
      </p:sp>
      <p:sp>
        <p:nvSpPr>
          <p:cNvPr id="12" name="TextBox 2">
            <a:extLst>
              <a:ext uri="{FF2B5EF4-FFF2-40B4-BE49-F238E27FC236}">
                <a16:creationId xmlns:a16="http://schemas.microsoft.com/office/drawing/2014/main" id="{F55B1CF2-1FAC-3282-8613-287BE1A8465B}"/>
              </a:ext>
            </a:extLst>
          </p:cNvPr>
          <p:cNvSpPr txBox="1">
            <a:spLocks noChangeArrowheads="1"/>
          </p:cNvSpPr>
          <p:nvPr/>
        </p:nvSpPr>
        <p:spPr bwMode="auto">
          <a:xfrm>
            <a:off x="1016263" y="4273579"/>
            <a:ext cx="338299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Karen Damon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NCBFAA Treasurer; Vice President, Regulatory Compliance, Mohawk Global Logistics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C34607BF-98DE-256E-261C-BB1EC5630046}"/>
              </a:ext>
            </a:extLst>
          </p:cNvPr>
          <p:cNvSpPr>
            <a:spLocks noGrp="1"/>
          </p:cNvSpPr>
          <p:nvPr>
            <p:ph type="title"/>
          </p:nvPr>
        </p:nvSpPr>
        <p:spPr/>
        <p:txBody>
          <a:bodyPr/>
          <a:lstStyle/>
          <a:p>
            <a:pPr algn="l"/>
            <a:r>
              <a:rPr lang="en-US" dirty="0"/>
              <a:t>Bond Sufficiency Notifications</a:t>
            </a:r>
          </a:p>
        </p:txBody>
      </p:sp>
      <p:pic>
        <p:nvPicPr>
          <p:cNvPr id="10" name="Picture 9">
            <a:extLst>
              <a:ext uri="{FF2B5EF4-FFF2-40B4-BE49-F238E27FC236}">
                <a16:creationId xmlns:a16="http://schemas.microsoft.com/office/drawing/2014/main" id="{289277C8-1FFB-A881-FD4A-9FD76EBC7E56}"/>
              </a:ext>
            </a:extLst>
          </p:cNvPr>
          <p:cNvPicPr>
            <a:picLocks noChangeAspect="1"/>
          </p:cNvPicPr>
          <p:nvPr/>
        </p:nvPicPr>
        <p:blipFill>
          <a:blip r:embed="rId3"/>
          <a:stretch>
            <a:fillRect/>
          </a:stretch>
        </p:blipFill>
        <p:spPr>
          <a:xfrm>
            <a:off x="391823" y="1600200"/>
            <a:ext cx="8294977" cy="3967163"/>
          </a:xfrm>
          <a:prstGeom prst="rect">
            <a:avLst/>
          </a:prstGeom>
        </p:spPr>
      </p:pic>
    </p:spTree>
    <p:extLst>
      <p:ext uri="{BB962C8B-B14F-4D97-AF65-F5344CB8AC3E}">
        <p14:creationId xmlns:p14="http://schemas.microsoft.com/office/powerpoint/2010/main" val="155012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7" name="Title 6">
            <a:extLst>
              <a:ext uri="{FF2B5EF4-FFF2-40B4-BE49-F238E27FC236}">
                <a16:creationId xmlns:a16="http://schemas.microsoft.com/office/drawing/2014/main" id="{F59CF118-FA9B-56DC-9703-AEEECE0B54A9}"/>
              </a:ext>
            </a:extLst>
          </p:cNvPr>
          <p:cNvSpPr>
            <a:spLocks noGrp="1"/>
          </p:cNvSpPr>
          <p:nvPr>
            <p:ph type="title"/>
          </p:nvPr>
        </p:nvSpPr>
        <p:spPr>
          <a:xfrm>
            <a:off x="304800" y="274638"/>
            <a:ext cx="8534400" cy="1143000"/>
          </a:xfrm>
        </p:spPr>
        <p:txBody>
          <a:bodyPr>
            <a:noAutofit/>
          </a:bodyPr>
          <a:lstStyle/>
          <a:p>
            <a:pPr algn="l"/>
            <a:r>
              <a:rPr lang="en-US" sz="3600" b="1" dirty="0"/>
              <a:t>Bond Amount Formula – Activity Code 1</a:t>
            </a:r>
          </a:p>
        </p:txBody>
      </p:sp>
      <p:sp>
        <p:nvSpPr>
          <p:cNvPr id="8" name="Content Placeholder 7">
            <a:extLst>
              <a:ext uri="{FF2B5EF4-FFF2-40B4-BE49-F238E27FC236}">
                <a16:creationId xmlns:a16="http://schemas.microsoft.com/office/drawing/2014/main" id="{94B0DC58-6B38-624D-D60F-C5BA4ED182FB}"/>
              </a:ext>
            </a:extLst>
          </p:cNvPr>
          <p:cNvSpPr>
            <a:spLocks noGrp="1"/>
          </p:cNvSpPr>
          <p:nvPr>
            <p:ph sz="half" idx="1"/>
          </p:nvPr>
        </p:nvSpPr>
        <p:spPr/>
        <p:txBody>
          <a:bodyPr/>
          <a:lstStyle/>
          <a:p>
            <a:pPr marL="0" indent="0">
              <a:buNone/>
            </a:pPr>
            <a:r>
              <a:rPr lang="en-US" sz="2000" b="1" dirty="0"/>
              <a:t>Continuous Bonds</a:t>
            </a:r>
          </a:p>
          <a:p>
            <a:pPr>
              <a:buClr>
                <a:schemeClr val="accent2"/>
              </a:buClr>
            </a:pPr>
            <a:r>
              <a:rPr lang="en-US" sz="2000" dirty="0"/>
              <a:t>All entries within a bond period</a:t>
            </a:r>
          </a:p>
          <a:p>
            <a:pPr lvl="1">
              <a:buClr>
                <a:schemeClr val="accent2"/>
              </a:buClr>
              <a:buFont typeface="Wingdings" panose="05000000000000000000" pitchFamily="2" charset="2"/>
              <a:buChar char="§"/>
            </a:pPr>
            <a:r>
              <a:rPr lang="en-US" sz="1600" dirty="0"/>
              <a:t>Bond Period = Up to 12 months</a:t>
            </a:r>
            <a:endParaRPr lang="en-US" sz="2000" dirty="0">
              <a:highlight>
                <a:srgbClr val="FFFF00"/>
              </a:highlight>
            </a:endParaRPr>
          </a:p>
          <a:p>
            <a:pPr>
              <a:buClr>
                <a:schemeClr val="accent2"/>
              </a:buClr>
            </a:pPr>
            <a:r>
              <a:rPr lang="en-US" sz="2000" dirty="0">
                <a:highlight>
                  <a:srgbClr val="FFFF00"/>
                </a:highlight>
              </a:rPr>
              <a:t>Bond Amount = 10% of annual Duties, Taxes &amp; Fees (DTF)</a:t>
            </a:r>
            <a:endParaRPr lang="en-US" sz="2000" dirty="0"/>
          </a:p>
          <a:p>
            <a:pPr>
              <a:buClr>
                <a:schemeClr val="accent2"/>
              </a:buClr>
            </a:pPr>
            <a:r>
              <a:rPr lang="en-US" sz="2000" dirty="0"/>
              <a:t>Minimum $50,000</a:t>
            </a:r>
          </a:p>
          <a:p>
            <a:pPr lvl="1">
              <a:buClr>
                <a:schemeClr val="accent2"/>
              </a:buClr>
              <a:buFont typeface="Wingdings" panose="05000000000000000000" pitchFamily="2" charset="2"/>
              <a:buChar char="§"/>
            </a:pPr>
            <a:r>
              <a:rPr lang="en-US" sz="1600" b="1" dirty="0"/>
              <a:t>Allows up to $500K in DTF</a:t>
            </a:r>
            <a:endParaRPr lang="en-US" sz="2000" dirty="0"/>
          </a:p>
          <a:p>
            <a:pPr>
              <a:buClr>
                <a:schemeClr val="accent2"/>
              </a:buClr>
            </a:pPr>
            <a:r>
              <a:rPr lang="en-US" sz="2000" dirty="0"/>
              <a:t>Increase by increments of $10K up to first $100K, then by $100K thereafter</a:t>
            </a:r>
          </a:p>
          <a:p>
            <a:endParaRPr lang="en-US" dirty="0"/>
          </a:p>
        </p:txBody>
      </p:sp>
      <p:sp>
        <p:nvSpPr>
          <p:cNvPr id="9" name="Content Placeholder 8">
            <a:extLst>
              <a:ext uri="{FF2B5EF4-FFF2-40B4-BE49-F238E27FC236}">
                <a16:creationId xmlns:a16="http://schemas.microsoft.com/office/drawing/2014/main" id="{0CB176AB-FE99-AC23-F728-5DC6B4EDE53B}"/>
              </a:ext>
            </a:extLst>
          </p:cNvPr>
          <p:cNvSpPr>
            <a:spLocks noGrp="1"/>
          </p:cNvSpPr>
          <p:nvPr>
            <p:ph sz="half" idx="2"/>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Single Transaction Bonds</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
                <a:srgbClr val="902E4D"/>
              </a:buClr>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One entry/shipment </a:t>
            </a:r>
          </a:p>
          <a:p>
            <a:pPr marL="228600" marR="0" lvl="0" indent="-228600" algn="l" defTabSz="914400" rtl="0" eaLnBrk="1" fontAlgn="auto" latinLnBrk="0" hangingPunct="1">
              <a:lnSpc>
                <a:spcPct val="90000"/>
              </a:lnSpc>
              <a:spcBef>
                <a:spcPts val="1000"/>
              </a:spcBef>
              <a:spcAft>
                <a:spcPts val="0"/>
              </a:spcAft>
              <a:buClr>
                <a:srgbClr val="902E4D"/>
              </a:buClr>
              <a:buSzTx/>
              <a:buFont typeface="Arial" panose="020B0604020202020204" pitchFamily="34" charset="0"/>
              <a:buChar char="•"/>
              <a:tabLst/>
              <a:defRPr/>
            </a:pPr>
            <a:r>
              <a:rPr kumimoji="0" lang="en-US" sz="2100" b="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Bond Amount = TEV + DTF</a:t>
            </a:r>
          </a:p>
          <a:p>
            <a:pPr marL="685800" marR="0" lvl="1" indent="-228600" algn="l" defTabSz="914400" rtl="0" eaLnBrk="1" fontAlgn="auto" latinLnBrk="0" hangingPunct="1">
              <a:lnSpc>
                <a:spcPct val="90000"/>
              </a:lnSpc>
              <a:spcBef>
                <a:spcPts val="500"/>
              </a:spcBef>
              <a:spcAft>
                <a:spcPts val="0"/>
              </a:spcAft>
              <a:buClr>
                <a:srgbClr val="902E4D"/>
              </a:buClr>
              <a:buSzTx/>
              <a:buFont typeface="Courier New" panose="02070309020205020404" pitchFamily="49" charset="0"/>
              <a:buChar char="o"/>
              <a:tabLst/>
              <a:defRPr/>
            </a:pPr>
            <a:r>
              <a:rPr kumimoji="0" lang="en-US" sz="17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Up to 3X Value for FDA</a:t>
            </a:r>
          </a:p>
          <a:p>
            <a:pPr marL="228600" marR="0" lvl="0" indent="-228600" algn="l" defTabSz="914400" rtl="0" eaLnBrk="1" fontAlgn="auto" latinLnBrk="0" hangingPunct="1">
              <a:lnSpc>
                <a:spcPct val="90000"/>
              </a:lnSpc>
              <a:spcBef>
                <a:spcPts val="1000"/>
              </a:spcBef>
              <a:spcAft>
                <a:spcPts val="0"/>
              </a:spcAft>
              <a:buClr>
                <a:srgbClr val="902E4D"/>
              </a:buClr>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Minimum $100</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1DE37C3-CCF1-676F-ECA3-9E43B1ADDE13}"/>
              </a:ext>
            </a:extLst>
          </p:cNvPr>
          <p:cNvPicPr>
            <a:picLocks noChangeAspect="1"/>
          </p:cNvPicPr>
          <p:nvPr/>
        </p:nvPicPr>
        <p:blipFill>
          <a:blip r:embed="rId3"/>
          <a:stretch>
            <a:fillRect/>
          </a:stretch>
        </p:blipFill>
        <p:spPr>
          <a:xfrm>
            <a:off x="5410200" y="3657600"/>
            <a:ext cx="2364046" cy="1919303"/>
          </a:xfrm>
          <a:prstGeom prst="rect">
            <a:avLst/>
          </a:prstGeom>
        </p:spPr>
      </p:pic>
    </p:spTree>
    <p:extLst>
      <p:ext uri="{BB962C8B-B14F-4D97-AF65-F5344CB8AC3E}">
        <p14:creationId xmlns:p14="http://schemas.microsoft.com/office/powerpoint/2010/main" val="55489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EFE61167-2196-998C-E930-F849B5812B36}"/>
              </a:ext>
            </a:extLst>
          </p:cNvPr>
          <p:cNvSpPr>
            <a:spLocks noGrp="1"/>
          </p:cNvSpPr>
          <p:nvPr>
            <p:ph type="title"/>
          </p:nvPr>
        </p:nvSpPr>
        <p:spPr/>
        <p:txBody>
          <a:bodyPr/>
          <a:lstStyle/>
          <a:p>
            <a:pPr algn="l"/>
            <a:r>
              <a:rPr lang="en-US" b="1" dirty="0"/>
              <a:t>Bond Insufficiency Notice</a:t>
            </a:r>
          </a:p>
        </p:txBody>
      </p:sp>
      <p:pic>
        <p:nvPicPr>
          <p:cNvPr id="8" name="Picture 7">
            <a:extLst>
              <a:ext uri="{FF2B5EF4-FFF2-40B4-BE49-F238E27FC236}">
                <a16:creationId xmlns:a16="http://schemas.microsoft.com/office/drawing/2014/main" id="{0D01D67B-FAAA-048B-F672-CEF1417393FF}"/>
              </a:ext>
            </a:extLst>
          </p:cNvPr>
          <p:cNvPicPr>
            <a:picLocks noChangeAspect="1"/>
          </p:cNvPicPr>
          <p:nvPr/>
        </p:nvPicPr>
        <p:blipFill>
          <a:blip r:embed="rId3"/>
          <a:stretch>
            <a:fillRect/>
          </a:stretch>
        </p:blipFill>
        <p:spPr>
          <a:xfrm>
            <a:off x="304800" y="1417638"/>
            <a:ext cx="5547497" cy="4358530"/>
          </a:xfrm>
          <a:prstGeom prst="rect">
            <a:avLst/>
          </a:prstGeom>
        </p:spPr>
      </p:pic>
      <p:pic>
        <p:nvPicPr>
          <p:cNvPr id="9" name="Picture 8">
            <a:extLst>
              <a:ext uri="{FF2B5EF4-FFF2-40B4-BE49-F238E27FC236}">
                <a16:creationId xmlns:a16="http://schemas.microsoft.com/office/drawing/2014/main" id="{B710A65F-F889-4C04-8ED7-E3BF3D43501D}"/>
              </a:ext>
            </a:extLst>
          </p:cNvPr>
          <p:cNvPicPr>
            <a:picLocks noChangeAspect="1"/>
          </p:cNvPicPr>
          <p:nvPr/>
        </p:nvPicPr>
        <p:blipFill>
          <a:blip r:embed="rId4"/>
          <a:stretch>
            <a:fillRect/>
          </a:stretch>
        </p:blipFill>
        <p:spPr>
          <a:xfrm>
            <a:off x="152400" y="1577263"/>
            <a:ext cx="3215640" cy="1375410"/>
          </a:xfrm>
          <a:prstGeom prst="rect">
            <a:avLst/>
          </a:prstGeom>
        </p:spPr>
      </p:pic>
      <p:pic>
        <p:nvPicPr>
          <p:cNvPr id="10" name="Picture 9">
            <a:extLst>
              <a:ext uri="{FF2B5EF4-FFF2-40B4-BE49-F238E27FC236}">
                <a16:creationId xmlns:a16="http://schemas.microsoft.com/office/drawing/2014/main" id="{E74FD0A4-13AD-0672-77B5-B2E01BD602D9}"/>
              </a:ext>
            </a:extLst>
          </p:cNvPr>
          <p:cNvPicPr>
            <a:picLocks noChangeAspect="1"/>
          </p:cNvPicPr>
          <p:nvPr/>
        </p:nvPicPr>
        <p:blipFill>
          <a:blip r:embed="rId5"/>
          <a:stretch>
            <a:fillRect/>
          </a:stretch>
        </p:blipFill>
        <p:spPr>
          <a:xfrm>
            <a:off x="6190666" y="2621757"/>
            <a:ext cx="2492441" cy="3032124"/>
          </a:xfrm>
          <a:prstGeom prst="rect">
            <a:avLst/>
          </a:prstGeom>
        </p:spPr>
      </p:pic>
    </p:spTree>
    <p:extLst>
      <p:ext uri="{BB962C8B-B14F-4D97-AF65-F5344CB8AC3E}">
        <p14:creationId xmlns:p14="http://schemas.microsoft.com/office/powerpoint/2010/main" val="372817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C870E7D2-93A0-A91D-AC99-12091D4E6F06}"/>
              </a:ext>
            </a:extLst>
          </p:cNvPr>
          <p:cNvSpPr>
            <a:spLocks noGrp="1"/>
          </p:cNvSpPr>
          <p:nvPr>
            <p:ph type="title"/>
          </p:nvPr>
        </p:nvSpPr>
        <p:spPr/>
        <p:txBody>
          <a:bodyPr/>
          <a:lstStyle/>
          <a:p>
            <a:pPr algn="l"/>
            <a:r>
              <a:rPr lang="en-US" b="1" dirty="0"/>
              <a:t>Bond Saturation</a:t>
            </a:r>
          </a:p>
        </p:txBody>
      </p:sp>
      <p:sp>
        <p:nvSpPr>
          <p:cNvPr id="6" name="Content Placeholder 5">
            <a:extLst>
              <a:ext uri="{FF2B5EF4-FFF2-40B4-BE49-F238E27FC236}">
                <a16:creationId xmlns:a16="http://schemas.microsoft.com/office/drawing/2014/main" id="{8E4C34A8-1BCD-0E5C-529C-A1735F1B5A94}"/>
              </a:ext>
            </a:extLst>
          </p:cNvPr>
          <p:cNvSpPr>
            <a:spLocks noGrp="1"/>
          </p:cNvSpPr>
          <p:nvPr>
            <p:ph idx="1"/>
          </p:nvPr>
        </p:nvSpPr>
        <p:spPr>
          <a:xfrm>
            <a:off x="304800" y="1295400"/>
            <a:ext cx="4800600" cy="4525963"/>
          </a:xfrm>
        </p:spPr>
        <p:txBody>
          <a:bodyPr/>
          <a:lstStyle/>
          <a:p>
            <a:r>
              <a:rPr lang="en-US" sz="1800" dirty="0"/>
              <a:t>Bond saturation occurs when the </a:t>
            </a:r>
            <a:r>
              <a:rPr lang="en-US" sz="1800" b="1" dirty="0"/>
              <a:t>TRAILING 12 months </a:t>
            </a:r>
            <a:r>
              <a:rPr lang="en-US" sz="1800" dirty="0"/>
              <a:t>of Duties, Taxes &amp; Fees (DTF) exceed the amount allowed for the bond’s limit.  </a:t>
            </a:r>
          </a:p>
          <a:p>
            <a:pPr lvl="1">
              <a:buFont typeface="Wingdings" panose="05000000000000000000" pitchFamily="2" charset="2"/>
              <a:buChar char="§"/>
            </a:pPr>
            <a:r>
              <a:rPr lang="en-US" sz="1800" dirty="0">
                <a:solidFill>
                  <a:schemeClr val="tx2"/>
                </a:solidFill>
              </a:rPr>
              <a:t>Trailing 12 months </a:t>
            </a:r>
            <a:r>
              <a:rPr lang="en-US" sz="1800" u="sng" dirty="0">
                <a:solidFill>
                  <a:schemeClr val="tx2"/>
                </a:solidFill>
              </a:rPr>
              <a:t>does not align with the bond period</a:t>
            </a:r>
            <a:endParaRPr lang="en-US" sz="1800" b="1" dirty="0"/>
          </a:p>
          <a:p>
            <a:r>
              <a:rPr lang="en-US" sz="1800" b="1" dirty="0"/>
              <a:t>Example: </a:t>
            </a:r>
            <a:r>
              <a:rPr lang="en-US" sz="1800" b="1" dirty="0">
                <a:solidFill>
                  <a:srgbClr val="231F20"/>
                </a:solidFill>
              </a:rPr>
              <a:t>$50K bond allows up to </a:t>
            </a:r>
            <a:r>
              <a:rPr lang="en-US" sz="1800" b="1" u="sng" dirty="0">
                <a:solidFill>
                  <a:srgbClr val="00B050"/>
                </a:solidFill>
              </a:rPr>
              <a:t>$500K in DTF</a:t>
            </a:r>
            <a:endParaRPr lang="en-US" sz="1800" dirty="0"/>
          </a:p>
          <a:p>
            <a:pPr>
              <a:spcAft>
                <a:spcPts val="600"/>
              </a:spcAft>
            </a:pPr>
            <a:r>
              <a:rPr lang="en-US" sz="1800" dirty="0"/>
              <a:t>Once DTF paid to Customs within recent 12 months EXCEED $500K…</a:t>
            </a:r>
          </a:p>
          <a:p>
            <a:pPr lvl="1">
              <a:spcAft>
                <a:spcPts val="600"/>
              </a:spcAft>
              <a:buFont typeface="Wingdings" panose="05000000000000000000" pitchFamily="2" charset="2"/>
              <a:buChar char="§"/>
            </a:pPr>
            <a:r>
              <a:rPr lang="en-US" sz="1800" dirty="0">
                <a:solidFill>
                  <a:schemeClr val="tx2"/>
                </a:solidFill>
              </a:rPr>
              <a:t>Customs issues the Bond INSUFFICIENCY Notice and forces the bond to be </a:t>
            </a:r>
            <a:r>
              <a:rPr lang="en-US" sz="1800" b="1" dirty="0">
                <a:solidFill>
                  <a:schemeClr val="tx2"/>
                </a:solidFill>
              </a:rPr>
              <a:t>TERMINATED within 30 days</a:t>
            </a:r>
          </a:p>
          <a:p>
            <a:endParaRPr lang="en-US" dirty="0"/>
          </a:p>
        </p:txBody>
      </p:sp>
      <p:pic>
        <p:nvPicPr>
          <p:cNvPr id="7" name="Picture 6" descr="A yellow sponge on a blue surface&#10;&#10;Description automatically generated">
            <a:extLst>
              <a:ext uri="{FF2B5EF4-FFF2-40B4-BE49-F238E27FC236}">
                <a16:creationId xmlns:a16="http://schemas.microsoft.com/office/drawing/2014/main" id="{B3A253DC-97A5-A122-3D0C-7F90468A2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151" y="1870020"/>
            <a:ext cx="3038838" cy="3117960"/>
          </a:xfrm>
          <a:prstGeom prst="rect">
            <a:avLst/>
          </a:prstGeom>
        </p:spPr>
      </p:pic>
    </p:spTree>
    <p:extLst>
      <p:ext uri="{BB962C8B-B14F-4D97-AF65-F5344CB8AC3E}">
        <p14:creationId xmlns:p14="http://schemas.microsoft.com/office/powerpoint/2010/main" val="167112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7773-84E8-EDDD-33C4-69E1CABE4E5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FD78499-50B5-AD0D-DF02-219AC2170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98B09947-A6AB-9D42-97D3-AF48AD6EF815}"/>
              </a:ext>
            </a:extLst>
          </p:cNvPr>
          <p:cNvSpPr>
            <a:spLocks noGrp="1"/>
          </p:cNvSpPr>
          <p:nvPr>
            <p:ph type="title"/>
          </p:nvPr>
        </p:nvSpPr>
        <p:spPr>
          <a:xfrm>
            <a:off x="457200" y="274638"/>
            <a:ext cx="8458200" cy="1143000"/>
          </a:xfrm>
        </p:spPr>
        <p:txBody>
          <a:bodyPr>
            <a:normAutofit fontScale="90000"/>
          </a:bodyPr>
          <a:lstStyle/>
          <a:p>
            <a:pPr algn="l"/>
            <a:r>
              <a:rPr lang="en-US" b="1" dirty="0"/>
              <a:t>What is Stacking of Liability Exposure?</a:t>
            </a:r>
          </a:p>
        </p:txBody>
      </p:sp>
      <p:sp>
        <p:nvSpPr>
          <p:cNvPr id="6" name="Content Placeholder 5">
            <a:extLst>
              <a:ext uri="{FF2B5EF4-FFF2-40B4-BE49-F238E27FC236}">
                <a16:creationId xmlns:a16="http://schemas.microsoft.com/office/drawing/2014/main" id="{C62F37DC-836F-ACC2-3799-DBF685034AC4}"/>
              </a:ext>
            </a:extLst>
          </p:cNvPr>
          <p:cNvSpPr>
            <a:spLocks noGrp="1"/>
          </p:cNvSpPr>
          <p:nvPr>
            <p:ph idx="1"/>
          </p:nvPr>
        </p:nvSpPr>
        <p:spPr>
          <a:xfrm>
            <a:off x="457200" y="1440050"/>
            <a:ext cx="6248400" cy="4525963"/>
          </a:xfrm>
        </p:spPr>
        <p:txBody>
          <a:bodyPr>
            <a:normAutofit/>
          </a:bodyPr>
          <a:lstStyle/>
          <a:p>
            <a:pPr defTabSz="857250">
              <a:lnSpc>
                <a:spcPct val="70000"/>
              </a:lnSpc>
              <a:buClr>
                <a:schemeClr val="tx1"/>
              </a:buClr>
            </a:pPr>
            <a:r>
              <a:rPr lang="en-US" sz="2100" kern="0" dirty="0">
                <a:solidFill>
                  <a:srgbClr val="000000"/>
                </a:solidFill>
                <a:cs typeface="Arial" panose="020B0604020202020204" pitchFamily="34" charset="0"/>
              </a:rPr>
              <a:t>Stacking of Liability is caused by a bond </a:t>
            </a:r>
            <a:br>
              <a:rPr lang="en-US" sz="2100" kern="0" dirty="0">
                <a:solidFill>
                  <a:srgbClr val="000000"/>
                </a:solidFill>
                <a:cs typeface="Arial" panose="020B0604020202020204" pitchFamily="34" charset="0"/>
              </a:rPr>
            </a:br>
            <a:r>
              <a:rPr lang="en-US" sz="2100" kern="0" dirty="0">
                <a:solidFill>
                  <a:srgbClr val="000000"/>
                </a:solidFill>
                <a:cs typeface="Arial" panose="020B0604020202020204" pitchFamily="34" charset="0"/>
              </a:rPr>
              <a:t>having </a:t>
            </a:r>
            <a:r>
              <a:rPr lang="en-US" sz="2100" b="1" kern="0" dirty="0">
                <a:solidFill>
                  <a:srgbClr val="000000"/>
                </a:solidFill>
                <a:cs typeface="Arial" panose="020B0604020202020204" pitchFamily="34" charset="0"/>
              </a:rPr>
              <a:t>open exposure </a:t>
            </a:r>
            <a:r>
              <a:rPr lang="en-US" sz="2100" kern="0" dirty="0">
                <a:solidFill>
                  <a:srgbClr val="000000"/>
                </a:solidFill>
                <a:cs typeface="Arial" panose="020B0604020202020204" pitchFamily="34" charset="0"/>
              </a:rPr>
              <a:t>in </a:t>
            </a:r>
            <a:r>
              <a:rPr lang="en-US" sz="2100" b="1" kern="0" dirty="0">
                <a:solidFill>
                  <a:srgbClr val="000000"/>
                </a:solidFill>
                <a:cs typeface="Arial" panose="020B0604020202020204" pitchFamily="34" charset="0"/>
              </a:rPr>
              <a:t>more than one bond period.</a:t>
            </a:r>
          </a:p>
          <a:p>
            <a:pPr lvl="1" defTabSz="857250">
              <a:lnSpc>
                <a:spcPct val="70000"/>
              </a:lnSpc>
              <a:spcBef>
                <a:spcPct val="20000"/>
              </a:spcBef>
              <a:buClr>
                <a:srgbClr val="585FAA"/>
              </a:buClr>
            </a:pPr>
            <a:endParaRPr lang="en-US" sz="2100" kern="0" dirty="0">
              <a:solidFill>
                <a:srgbClr val="000000"/>
              </a:solidFill>
              <a:cs typeface="Arial" panose="020B0604020202020204" pitchFamily="34" charset="0"/>
            </a:endParaRPr>
          </a:p>
          <a:p>
            <a:pPr lvl="1" defTabSz="857250">
              <a:lnSpc>
                <a:spcPct val="70000"/>
              </a:lnSpc>
              <a:spcBef>
                <a:spcPct val="20000"/>
              </a:spcBef>
              <a:buClr>
                <a:srgbClr val="585FAA"/>
              </a:buClr>
            </a:pPr>
            <a:r>
              <a:rPr lang="en-US" sz="2100" kern="0" dirty="0">
                <a:solidFill>
                  <a:srgbClr val="000000"/>
                </a:solidFill>
                <a:cs typeface="Arial" panose="020B0604020202020204" pitchFamily="34" charset="0"/>
              </a:rPr>
              <a:t>Bond Period = Bond Effective Date thru renewal or termination, </a:t>
            </a:r>
            <a:r>
              <a:rPr lang="en-US" sz="2100" b="1" kern="0" dirty="0">
                <a:solidFill>
                  <a:srgbClr val="000000"/>
                </a:solidFill>
                <a:cs typeface="Arial" panose="020B0604020202020204" pitchFamily="34" charset="0"/>
              </a:rPr>
              <a:t>whichever is first</a:t>
            </a:r>
          </a:p>
          <a:p>
            <a:pPr lvl="2" defTabSz="857250">
              <a:lnSpc>
                <a:spcPct val="70000"/>
              </a:lnSpc>
              <a:spcBef>
                <a:spcPct val="20000"/>
              </a:spcBef>
              <a:buClr>
                <a:srgbClr val="585FAA"/>
              </a:buClr>
            </a:pPr>
            <a:r>
              <a:rPr lang="en-US" sz="1700" kern="0" dirty="0">
                <a:solidFill>
                  <a:srgbClr val="000000"/>
                </a:solidFill>
                <a:cs typeface="Arial" panose="020B0604020202020204" pitchFamily="34" charset="0"/>
              </a:rPr>
              <a:t>Up to 12 months, could be less</a:t>
            </a:r>
          </a:p>
          <a:p>
            <a:pPr lvl="1" defTabSz="857250">
              <a:lnSpc>
                <a:spcPct val="70000"/>
              </a:lnSpc>
              <a:spcBef>
                <a:spcPct val="20000"/>
              </a:spcBef>
              <a:buClr>
                <a:srgbClr val="585FAA"/>
              </a:buClr>
            </a:pPr>
            <a:endParaRPr lang="en-US" sz="2100" kern="0" dirty="0">
              <a:solidFill>
                <a:srgbClr val="000000"/>
              </a:solidFill>
              <a:cs typeface="Arial" panose="020B0604020202020204" pitchFamily="34" charset="0"/>
            </a:endParaRPr>
          </a:p>
          <a:p>
            <a:pPr lvl="1" defTabSz="857250">
              <a:lnSpc>
                <a:spcPct val="70000"/>
              </a:lnSpc>
              <a:spcBef>
                <a:spcPct val="20000"/>
              </a:spcBef>
              <a:buClr>
                <a:srgbClr val="585FAA"/>
              </a:buClr>
            </a:pPr>
            <a:r>
              <a:rPr lang="en-US" sz="2100" kern="0" dirty="0">
                <a:solidFill>
                  <a:srgbClr val="000000"/>
                </a:solidFill>
                <a:cs typeface="Arial" panose="020B0604020202020204" pitchFamily="34" charset="0"/>
              </a:rPr>
              <a:t>What is Open Exposure? An unliquidated entry</a:t>
            </a:r>
          </a:p>
          <a:p>
            <a:pPr marL="457200" lvl="1" indent="0" defTabSz="857250">
              <a:lnSpc>
                <a:spcPct val="70000"/>
              </a:lnSpc>
              <a:spcBef>
                <a:spcPct val="20000"/>
              </a:spcBef>
              <a:buClr>
                <a:srgbClr val="585FAA"/>
              </a:buClr>
              <a:buNone/>
            </a:pPr>
            <a:endParaRPr lang="en-US" sz="3100" i="1" dirty="0"/>
          </a:p>
          <a:p>
            <a:r>
              <a:rPr lang="en-US" sz="2400" dirty="0"/>
              <a:t>Liquidation is the final assessment by Customs of an entry filing</a:t>
            </a:r>
            <a:r>
              <a:rPr lang="en-US" sz="1800" dirty="0"/>
              <a:t>.  </a:t>
            </a:r>
          </a:p>
          <a:p>
            <a:pPr lvl="1"/>
            <a:r>
              <a:rPr lang="en-US" sz="1600" b="1" i="1" dirty="0">
                <a:solidFill>
                  <a:srgbClr val="FF0000"/>
                </a:solidFill>
              </a:rPr>
              <a:t>Liquidation takes TIME</a:t>
            </a:r>
          </a:p>
          <a:p>
            <a:pPr lvl="1"/>
            <a:r>
              <a:rPr lang="en-US" sz="1600" b="1" i="1" dirty="0">
                <a:solidFill>
                  <a:srgbClr val="00B050"/>
                </a:solidFill>
              </a:rPr>
              <a:t>Liquidation is the key!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1800" dirty="0"/>
          </a:p>
        </p:txBody>
      </p:sp>
      <p:pic>
        <p:nvPicPr>
          <p:cNvPr id="2" name="Picture 1">
            <a:extLst>
              <a:ext uri="{FF2B5EF4-FFF2-40B4-BE49-F238E27FC236}">
                <a16:creationId xmlns:a16="http://schemas.microsoft.com/office/drawing/2014/main" id="{4C1293CE-27F3-6678-20D1-32D21ED622D6}"/>
              </a:ext>
            </a:extLst>
          </p:cNvPr>
          <p:cNvPicPr>
            <a:picLocks noChangeAspect="1"/>
          </p:cNvPicPr>
          <p:nvPr/>
        </p:nvPicPr>
        <p:blipFill>
          <a:blip r:embed="rId3"/>
          <a:stretch>
            <a:fillRect/>
          </a:stretch>
        </p:blipFill>
        <p:spPr>
          <a:xfrm>
            <a:off x="6673401" y="1500985"/>
            <a:ext cx="2241999" cy="3916965"/>
          </a:xfrm>
          <a:prstGeom prst="rect">
            <a:avLst/>
          </a:prstGeom>
        </p:spPr>
      </p:pic>
    </p:spTree>
    <p:extLst>
      <p:ext uri="{BB962C8B-B14F-4D97-AF65-F5344CB8AC3E}">
        <p14:creationId xmlns:p14="http://schemas.microsoft.com/office/powerpoint/2010/main" val="86803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DDA04-E499-0043-747D-5924810ED8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D7C9A7-0D5C-7E8C-22E6-C32273C9A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1" y="0"/>
            <a:ext cx="9135901" cy="6858000"/>
          </a:xfrm>
          <a:prstGeom prst="rect">
            <a:avLst/>
          </a:prstGeom>
        </p:spPr>
      </p:pic>
      <p:sp>
        <p:nvSpPr>
          <p:cNvPr id="5" name="Title 4">
            <a:extLst>
              <a:ext uri="{FF2B5EF4-FFF2-40B4-BE49-F238E27FC236}">
                <a16:creationId xmlns:a16="http://schemas.microsoft.com/office/drawing/2014/main" id="{478963B6-6DA9-CB44-806E-573E63E224F6}"/>
              </a:ext>
            </a:extLst>
          </p:cNvPr>
          <p:cNvSpPr>
            <a:spLocks noGrp="1"/>
          </p:cNvSpPr>
          <p:nvPr>
            <p:ph type="title"/>
          </p:nvPr>
        </p:nvSpPr>
        <p:spPr/>
        <p:txBody>
          <a:bodyPr/>
          <a:lstStyle/>
          <a:p>
            <a:pPr algn="l"/>
            <a:r>
              <a:rPr lang="en-US" b="1" dirty="0"/>
              <a:t>Stacking of Liability</a:t>
            </a:r>
          </a:p>
        </p:txBody>
      </p:sp>
      <p:sp>
        <p:nvSpPr>
          <p:cNvPr id="29" name="TextBox 28">
            <a:extLst>
              <a:ext uri="{FF2B5EF4-FFF2-40B4-BE49-F238E27FC236}">
                <a16:creationId xmlns:a16="http://schemas.microsoft.com/office/drawing/2014/main" id="{4321D7F9-180B-EF2A-5112-C74052B716C3}"/>
              </a:ext>
            </a:extLst>
          </p:cNvPr>
          <p:cNvSpPr txBox="1"/>
          <p:nvPr/>
        </p:nvSpPr>
        <p:spPr>
          <a:xfrm>
            <a:off x="-609600" y="1905000"/>
            <a:ext cx="2851611"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Bond Period 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New Bond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$100K Limit</a:t>
            </a:r>
          </a:p>
        </p:txBody>
      </p:sp>
      <p:sp>
        <p:nvSpPr>
          <p:cNvPr id="30" name="TextBox 29">
            <a:extLst>
              <a:ext uri="{FF2B5EF4-FFF2-40B4-BE49-F238E27FC236}">
                <a16:creationId xmlns:a16="http://schemas.microsoft.com/office/drawing/2014/main" id="{8F6EB8BB-9D0A-DBC9-2328-98BBDB0F15F1}"/>
              </a:ext>
            </a:extLst>
          </p:cNvPr>
          <p:cNvSpPr txBox="1"/>
          <p:nvPr/>
        </p:nvSpPr>
        <p:spPr>
          <a:xfrm>
            <a:off x="-180750" y="3018372"/>
            <a:ext cx="24125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31F20">
                    <a:lumMod val="75000"/>
                    <a:lumOff val="25000"/>
                  </a:srgbClr>
                </a:solidFill>
                <a:effectLst/>
                <a:uLnTx/>
                <a:uFillTx/>
                <a:latin typeface="Arial" panose="020B0604020202020204"/>
                <a:ea typeface="+mn-ea"/>
                <a:cs typeface="+mn-cs"/>
              </a:rPr>
              <a:t>Bond Period 2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31F20">
                    <a:lumMod val="75000"/>
                    <a:lumOff val="25000"/>
                  </a:srgbClr>
                </a:solidFill>
                <a:effectLst/>
                <a:uLnTx/>
                <a:uFillTx/>
                <a:latin typeface="Arial" panose="020B0604020202020204"/>
                <a:ea typeface="+mn-ea"/>
                <a:cs typeface="+mn-cs"/>
              </a:rPr>
              <a:t>$50K Limit</a:t>
            </a:r>
          </a:p>
        </p:txBody>
      </p:sp>
      <p:sp>
        <p:nvSpPr>
          <p:cNvPr id="31" name="TextBox 30">
            <a:extLst>
              <a:ext uri="{FF2B5EF4-FFF2-40B4-BE49-F238E27FC236}">
                <a16:creationId xmlns:a16="http://schemas.microsoft.com/office/drawing/2014/main" id="{2C0A1C80-14F1-B90C-631D-018EC7D10E93}"/>
              </a:ext>
            </a:extLst>
          </p:cNvPr>
          <p:cNvSpPr txBox="1"/>
          <p:nvPr/>
        </p:nvSpPr>
        <p:spPr>
          <a:xfrm>
            <a:off x="-64832" y="3923583"/>
            <a:ext cx="2296633"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a:ea typeface="+mn-ea"/>
                <a:cs typeface="+mn-cs"/>
              </a:rPr>
              <a:t>Bond Period 1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a:ea typeface="+mn-ea"/>
                <a:cs typeface="+mn-cs"/>
              </a:rPr>
              <a:t>$50K Limit</a:t>
            </a:r>
          </a:p>
        </p:txBody>
      </p:sp>
      <p:pic>
        <p:nvPicPr>
          <p:cNvPr id="36" name="Picture 35">
            <a:extLst>
              <a:ext uri="{FF2B5EF4-FFF2-40B4-BE49-F238E27FC236}">
                <a16:creationId xmlns:a16="http://schemas.microsoft.com/office/drawing/2014/main" id="{F9660508-F715-0DF5-8F03-199EDC46C2EE}"/>
              </a:ext>
            </a:extLst>
          </p:cNvPr>
          <p:cNvPicPr>
            <a:picLocks noChangeAspect="1"/>
          </p:cNvPicPr>
          <p:nvPr/>
        </p:nvPicPr>
        <p:blipFill>
          <a:blip r:embed="rId3"/>
          <a:stretch>
            <a:fillRect/>
          </a:stretch>
        </p:blipFill>
        <p:spPr>
          <a:xfrm>
            <a:off x="2309665" y="1580498"/>
            <a:ext cx="2429728" cy="3962400"/>
          </a:xfrm>
          <a:prstGeom prst="rect">
            <a:avLst/>
          </a:prstGeom>
        </p:spPr>
      </p:pic>
      <p:sp>
        <p:nvSpPr>
          <p:cNvPr id="37" name="TextBox 36">
            <a:extLst>
              <a:ext uri="{FF2B5EF4-FFF2-40B4-BE49-F238E27FC236}">
                <a16:creationId xmlns:a16="http://schemas.microsoft.com/office/drawing/2014/main" id="{64627D73-3004-9D6F-D336-98EAB5C5BD17}"/>
              </a:ext>
            </a:extLst>
          </p:cNvPr>
          <p:cNvSpPr txBox="1"/>
          <p:nvPr/>
        </p:nvSpPr>
        <p:spPr>
          <a:xfrm>
            <a:off x="3017136" y="3907577"/>
            <a:ext cx="8610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$50,000</a:t>
            </a:r>
          </a:p>
        </p:txBody>
      </p:sp>
      <p:sp>
        <p:nvSpPr>
          <p:cNvPr id="38" name="TextBox 37">
            <a:extLst>
              <a:ext uri="{FF2B5EF4-FFF2-40B4-BE49-F238E27FC236}">
                <a16:creationId xmlns:a16="http://schemas.microsoft.com/office/drawing/2014/main" id="{073E60A6-7D76-5733-965B-5A5BC58316C8}"/>
              </a:ext>
            </a:extLst>
          </p:cNvPr>
          <p:cNvSpPr txBox="1"/>
          <p:nvPr/>
        </p:nvSpPr>
        <p:spPr>
          <a:xfrm>
            <a:off x="3017136" y="3182391"/>
            <a:ext cx="8610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$100,000</a:t>
            </a:r>
          </a:p>
        </p:txBody>
      </p:sp>
      <p:sp>
        <p:nvSpPr>
          <p:cNvPr id="39" name="TextBox 38">
            <a:extLst>
              <a:ext uri="{FF2B5EF4-FFF2-40B4-BE49-F238E27FC236}">
                <a16:creationId xmlns:a16="http://schemas.microsoft.com/office/drawing/2014/main" id="{DF4DFAE9-EF0B-742D-6D1A-477D0BB407F0}"/>
              </a:ext>
            </a:extLst>
          </p:cNvPr>
          <p:cNvSpPr txBox="1"/>
          <p:nvPr/>
        </p:nvSpPr>
        <p:spPr>
          <a:xfrm>
            <a:off x="3052253" y="2312195"/>
            <a:ext cx="8610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$200,000</a:t>
            </a:r>
          </a:p>
        </p:txBody>
      </p:sp>
      <p:sp>
        <p:nvSpPr>
          <p:cNvPr id="40" name="TextBox 39">
            <a:extLst>
              <a:ext uri="{FF2B5EF4-FFF2-40B4-BE49-F238E27FC236}">
                <a16:creationId xmlns:a16="http://schemas.microsoft.com/office/drawing/2014/main" id="{9164CA86-5868-D4D8-C502-06A549F3C78C}"/>
              </a:ext>
            </a:extLst>
          </p:cNvPr>
          <p:cNvSpPr txBox="1"/>
          <p:nvPr/>
        </p:nvSpPr>
        <p:spPr>
          <a:xfrm>
            <a:off x="4610429" y="1927290"/>
            <a:ext cx="2053435" cy="73866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Bond Exposure REDUCED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by $50K (BP1) to $150K </a:t>
            </a:r>
          </a:p>
        </p:txBody>
      </p:sp>
      <p:sp>
        <p:nvSpPr>
          <p:cNvPr id="41" name="TextBox 40">
            <a:extLst>
              <a:ext uri="{FF2B5EF4-FFF2-40B4-BE49-F238E27FC236}">
                <a16:creationId xmlns:a16="http://schemas.microsoft.com/office/drawing/2014/main" id="{0B89AF94-BAD2-897B-B076-BB85D6D258B7}"/>
              </a:ext>
            </a:extLst>
          </p:cNvPr>
          <p:cNvSpPr txBox="1"/>
          <p:nvPr/>
        </p:nvSpPr>
        <p:spPr>
          <a:xfrm>
            <a:off x="4438529" y="3346958"/>
            <a:ext cx="2107534"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a:rPr>
              <a:t>Green scoop melted!</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400" b="1" i="1" dirty="0">
                <a:solidFill>
                  <a:srgbClr val="00B050"/>
                </a:solidFill>
                <a:latin typeface="Arial" panose="020B0604020202020204"/>
              </a:rPr>
              <a:t>Bond Period 1 </a:t>
            </a:r>
            <a:r>
              <a:rPr kumimoji="0" lang="en-US" sz="1400" b="1" i="1" u="none" strike="noStrike" kern="1200" cap="none" spc="0" normalizeH="0" baseline="0" noProof="0" dirty="0">
                <a:ln>
                  <a:noFill/>
                </a:ln>
                <a:solidFill>
                  <a:srgbClr val="00B050"/>
                </a:solidFill>
                <a:effectLst/>
                <a:uLnTx/>
                <a:uFillTx/>
                <a:latin typeface="Arial" panose="020B0604020202020204"/>
              </a:rPr>
              <a:t>Entries LIQUIDATED</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B050"/>
              </a:solidFill>
              <a:effectLst/>
              <a:uLnTx/>
              <a:uFillTx/>
              <a:latin typeface="Arial" panose="020B0604020202020204"/>
            </a:endParaRPr>
          </a:p>
        </p:txBody>
      </p:sp>
      <p:pic>
        <p:nvPicPr>
          <p:cNvPr id="42" name="Picture 41">
            <a:extLst>
              <a:ext uri="{FF2B5EF4-FFF2-40B4-BE49-F238E27FC236}">
                <a16:creationId xmlns:a16="http://schemas.microsoft.com/office/drawing/2014/main" id="{2F4FEAFD-B949-C57C-4D30-0BAFDF589378}"/>
              </a:ext>
            </a:extLst>
          </p:cNvPr>
          <p:cNvPicPr>
            <a:picLocks noChangeAspect="1"/>
          </p:cNvPicPr>
          <p:nvPr/>
        </p:nvPicPr>
        <p:blipFill>
          <a:blip r:embed="rId4"/>
          <a:stretch>
            <a:fillRect/>
          </a:stretch>
        </p:blipFill>
        <p:spPr>
          <a:xfrm>
            <a:off x="6610695" y="1422120"/>
            <a:ext cx="2246724" cy="2336345"/>
          </a:xfrm>
          <a:prstGeom prst="rect">
            <a:avLst/>
          </a:prstGeom>
        </p:spPr>
      </p:pic>
      <p:pic>
        <p:nvPicPr>
          <p:cNvPr id="43" name="Picture 42">
            <a:extLst>
              <a:ext uri="{FF2B5EF4-FFF2-40B4-BE49-F238E27FC236}">
                <a16:creationId xmlns:a16="http://schemas.microsoft.com/office/drawing/2014/main" id="{842C0B10-50A3-644A-C34C-3CFC08850B4B}"/>
              </a:ext>
            </a:extLst>
          </p:cNvPr>
          <p:cNvPicPr>
            <a:picLocks noChangeAspect="1"/>
          </p:cNvPicPr>
          <p:nvPr/>
        </p:nvPicPr>
        <p:blipFill>
          <a:blip r:embed="rId5"/>
          <a:stretch>
            <a:fillRect/>
          </a:stretch>
        </p:blipFill>
        <p:spPr>
          <a:xfrm>
            <a:off x="7171076" y="3746706"/>
            <a:ext cx="1202706" cy="876974"/>
          </a:xfrm>
          <a:prstGeom prst="rect">
            <a:avLst/>
          </a:prstGeom>
        </p:spPr>
      </p:pic>
      <p:sp>
        <p:nvSpPr>
          <p:cNvPr id="44" name="TextBox 43">
            <a:extLst>
              <a:ext uri="{FF2B5EF4-FFF2-40B4-BE49-F238E27FC236}">
                <a16:creationId xmlns:a16="http://schemas.microsoft.com/office/drawing/2014/main" id="{4A53FC5C-803D-CF9C-9371-6ECC6F46A3D0}"/>
              </a:ext>
            </a:extLst>
          </p:cNvPr>
          <p:cNvSpPr txBox="1"/>
          <p:nvPr/>
        </p:nvSpPr>
        <p:spPr>
          <a:xfrm>
            <a:off x="7417418" y="3346958"/>
            <a:ext cx="9776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$50,000</a:t>
            </a:r>
          </a:p>
        </p:txBody>
      </p:sp>
      <p:sp>
        <p:nvSpPr>
          <p:cNvPr id="45" name="TextBox 44">
            <a:extLst>
              <a:ext uri="{FF2B5EF4-FFF2-40B4-BE49-F238E27FC236}">
                <a16:creationId xmlns:a16="http://schemas.microsoft.com/office/drawing/2014/main" id="{B33D7951-39AE-7FFD-B9A6-BEFD41608C3A}"/>
              </a:ext>
            </a:extLst>
          </p:cNvPr>
          <p:cNvSpPr txBox="1"/>
          <p:nvPr/>
        </p:nvSpPr>
        <p:spPr>
          <a:xfrm>
            <a:off x="7405347" y="2274332"/>
            <a:ext cx="8302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$150,000</a:t>
            </a:r>
          </a:p>
        </p:txBody>
      </p:sp>
    </p:spTree>
    <p:extLst>
      <p:ext uri="{BB962C8B-B14F-4D97-AF65-F5344CB8AC3E}">
        <p14:creationId xmlns:p14="http://schemas.microsoft.com/office/powerpoint/2010/main" val="789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7" grpId="0"/>
      <p:bldP spid="38" grpId="0"/>
      <p:bldP spid="39" grpId="0"/>
      <p:bldP spid="40" grpId="0"/>
      <p:bldP spid="41"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E6E9AC5D-0C5D-08FC-4733-C8147E9344B7}"/>
              </a:ext>
            </a:extLst>
          </p:cNvPr>
          <p:cNvSpPr>
            <a:spLocks noGrp="1"/>
          </p:cNvSpPr>
          <p:nvPr>
            <p:ph type="title"/>
          </p:nvPr>
        </p:nvSpPr>
        <p:spPr/>
        <p:txBody>
          <a:bodyPr/>
          <a:lstStyle/>
          <a:p>
            <a:pPr algn="l"/>
            <a:r>
              <a:rPr lang="en-US" b="1" dirty="0"/>
              <a:t>Takeaways…</a:t>
            </a:r>
          </a:p>
        </p:txBody>
      </p:sp>
      <p:sp>
        <p:nvSpPr>
          <p:cNvPr id="6" name="Content Placeholder 5">
            <a:extLst>
              <a:ext uri="{FF2B5EF4-FFF2-40B4-BE49-F238E27FC236}">
                <a16:creationId xmlns:a16="http://schemas.microsoft.com/office/drawing/2014/main" id="{AC2D153A-C25E-AFD7-1915-AF1ADE05B172}"/>
              </a:ext>
            </a:extLst>
          </p:cNvPr>
          <p:cNvSpPr>
            <a:spLocks noGrp="1"/>
          </p:cNvSpPr>
          <p:nvPr>
            <p:ph idx="1"/>
          </p:nvPr>
        </p:nvSpPr>
        <p:spPr/>
        <p:txBody>
          <a:bodyPr>
            <a:normAutofit/>
          </a:bodyPr>
          <a:lstStyle/>
          <a:p>
            <a:endParaRPr lang="en-US" sz="2000" dirty="0">
              <a:solidFill>
                <a:schemeClr val="tx1">
                  <a:lumMod val="95000"/>
                  <a:lumOff val="5000"/>
                </a:schemeClr>
              </a:solidFill>
            </a:endParaRPr>
          </a:p>
          <a:p>
            <a:r>
              <a:rPr lang="en-US" sz="2000" dirty="0">
                <a:solidFill>
                  <a:schemeClr val="tx1">
                    <a:lumMod val="95000"/>
                    <a:lumOff val="5000"/>
                  </a:schemeClr>
                </a:solidFill>
              </a:rPr>
              <a:t>Bond Saturation &gt; Recent 12 months of DTF</a:t>
            </a:r>
          </a:p>
          <a:p>
            <a:r>
              <a:rPr lang="en-US" sz="2000" dirty="0">
                <a:solidFill>
                  <a:schemeClr val="tx1">
                    <a:lumMod val="95000"/>
                    <a:lumOff val="5000"/>
                  </a:schemeClr>
                </a:solidFill>
              </a:rPr>
              <a:t>Stacking of Liability &gt; Bond Period</a:t>
            </a:r>
            <a:endParaRPr lang="en-US" sz="2800" i="1" dirty="0">
              <a:solidFill>
                <a:schemeClr val="tx1">
                  <a:lumMod val="95000"/>
                  <a:lumOff val="5000"/>
                </a:schemeClr>
              </a:solidFill>
            </a:endParaRPr>
          </a:p>
          <a:p>
            <a:r>
              <a:rPr lang="en-US" sz="2000" b="1" dirty="0">
                <a:solidFill>
                  <a:srgbClr val="00B050"/>
                </a:solidFill>
              </a:rPr>
              <a:t>Liquidation</a:t>
            </a:r>
            <a:r>
              <a:rPr lang="en-US" sz="2000" dirty="0">
                <a:solidFill>
                  <a:schemeClr val="tx1">
                    <a:lumMod val="95000"/>
                    <a:lumOff val="5000"/>
                  </a:schemeClr>
                </a:solidFill>
              </a:rPr>
              <a:t> reduces stacking!</a:t>
            </a:r>
          </a:p>
          <a:p>
            <a:pPr marL="0" indent="0">
              <a:buNone/>
            </a:pPr>
            <a:endParaRPr lang="en-US" sz="1800" b="1" i="1" dirty="0">
              <a:solidFill>
                <a:schemeClr val="tx1">
                  <a:lumMod val="95000"/>
                  <a:lumOff val="5000"/>
                </a:schemeClr>
              </a:solidFill>
            </a:endParaRPr>
          </a:p>
          <a:p>
            <a:pPr marL="0" indent="0" algn="ctr">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2000" dirty="0">
              <a:solidFill>
                <a:schemeClr val="tx1">
                  <a:lumMod val="95000"/>
                  <a:lumOff val="5000"/>
                </a:schemeClr>
              </a:solidFill>
            </a:endParaRPr>
          </a:p>
          <a:p>
            <a:pPr marL="0" indent="0">
              <a:buNone/>
            </a:pPr>
            <a:endParaRPr lang="en-US" sz="1600" dirty="0">
              <a:solidFill>
                <a:schemeClr val="tx1">
                  <a:lumMod val="95000"/>
                  <a:lumOff val="5000"/>
                </a:schemeClr>
              </a:solidFill>
            </a:endParaRPr>
          </a:p>
        </p:txBody>
      </p:sp>
      <p:pic>
        <p:nvPicPr>
          <p:cNvPr id="2" name="Picture 1">
            <a:extLst>
              <a:ext uri="{FF2B5EF4-FFF2-40B4-BE49-F238E27FC236}">
                <a16:creationId xmlns:a16="http://schemas.microsoft.com/office/drawing/2014/main" id="{B1348A29-2BB5-5CFB-4F81-3B1D6A1424A3}"/>
              </a:ext>
            </a:extLst>
          </p:cNvPr>
          <p:cNvPicPr>
            <a:picLocks noChangeAspect="1"/>
          </p:cNvPicPr>
          <p:nvPr/>
        </p:nvPicPr>
        <p:blipFill>
          <a:blip r:embed="rId3"/>
          <a:stretch>
            <a:fillRect/>
          </a:stretch>
        </p:blipFill>
        <p:spPr>
          <a:xfrm>
            <a:off x="5867400" y="1340835"/>
            <a:ext cx="2241999" cy="3916965"/>
          </a:xfrm>
          <a:prstGeom prst="rect">
            <a:avLst/>
          </a:prstGeom>
        </p:spPr>
      </p:pic>
    </p:spTree>
    <p:extLst>
      <p:ext uri="{BB962C8B-B14F-4D97-AF65-F5344CB8AC3E}">
        <p14:creationId xmlns:p14="http://schemas.microsoft.com/office/powerpoint/2010/main" val="217316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1C2C-7085-4A72-A98C-3CCE774331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E8BB8AD-E20E-E453-91B6-CBA047407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43D6F88F-FCE7-5E0D-1967-F339239AF5CA}"/>
              </a:ext>
            </a:extLst>
          </p:cNvPr>
          <p:cNvSpPr>
            <a:spLocks noGrp="1"/>
          </p:cNvSpPr>
          <p:nvPr>
            <p:ph type="title"/>
          </p:nvPr>
        </p:nvSpPr>
        <p:spPr/>
        <p:txBody>
          <a:bodyPr/>
          <a:lstStyle/>
          <a:p>
            <a:pPr algn="l"/>
            <a:r>
              <a:rPr lang="en-US" b="1" dirty="0"/>
              <a:t>Underwriting</a:t>
            </a:r>
          </a:p>
        </p:txBody>
      </p:sp>
      <p:sp>
        <p:nvSpPr>
          <p:cNvPr id="6" name="Content Placeholder 5">
            <a:extLst>
              <a:ext uri="{FF2B5EF4-FFF2-40B4-BE49-F238E27FC236}">
                <a16:creationId xmlns:a16="http://schemas.microsoft.com/office/drawing/2014/main" id="{5AC87D02-42A7-EBA0-7BAD-67AAA38F6869}"/>
              </a:ext>
            </a:extLst>
          </p:cNvPr>
          <p:cNvSpPr>
            <a:spLocks noGrp="1"/>
          </p:cNvSpPr>
          <p:nvPr>
            <p:ph idx="1"/>
          </p:nvPr>
        </p:nvSpPr>
        <p:spPr>
          <a:xfrm>
            <a:off x="381000" y="1166018"/>
            <a:ext cx="6324600" cy="4525963"/>
          </a:xfrm>
        </p:spPr>
        <p:txBody>
          <a:bodyPr>
            <a:noAutofit/>
          </a:bodyPr>
          <a:lstStyle/>
          <a:p>
            <a:pPr marL="0" indent="0">
              <a:buClr>
                <a:schemeClr val="accent2"/>
              </a:buClr>
              <a:buNone/>
            </a:pPr>
            <a:endParaRPr lang="en-US" sz="1500" dirty="0"/>
          </a:p>
          <a:p>
            <a:pPr marL="321469" indent="-321469" defTabSz="857250">
              <a:spcBef>
                <a:spcPct val="20000"/>
              </a:spcBef>
              <a:buClr>
                <a:srgbClr val="585FAA"/>
              </a:buClr>
              <a:buFontTx/>
              <a:buChar char="•"/>
            </a:pPr>
            <a:r>
              <a:rPr lang="en-US" altLang="en-US" sz="1500" kern="0" dirty="0">
                <a:cs typeface="Arial" panose="020B0604020202020204" pitchFamily="34" charset="0"/>
              </a:rPr>
              <a:t>Risk factors include:</a:t>
            </a:r>
          </a:p>
          <a:p>
            <a:pPr marL="696516" lvl="1" indent="-267891" defTabSz="857250">
              <a:spcBef>
                <a:spcPct val="20000"/>
              </a:spcBef>
              <a:buClr>
                <a:srgbClr val="585FAA"/>
              </a:buClr>
              <a:buFont typeface="Arial" pitchFamily="34" charset="0"/>
              <a:buChar char="–"/>
            </a:pPr>
            <a:r>
              <a:rPr lang="en-US" altLang="en-US" sz="1500" b="0" kern="0" dirty="0">
                <a:cs typeface="Arial" panose="020B0604020202020204" pitchFamily="34" charset="0"/>
              </a:rPr>
              <a:t>Unliquidated entries &amp; stacking of liability</a:t>
            </a:r>
          </a:p>
          <a:p>
            <a:pPr marL="696516" lvl="1" indent="-267891" defTabSz="857250">
              <a:spcBef>
                <a:spcPct val="20000"/>
              </a:spcBef>
              <a:buClr>
                <a:srgbClr val="585FAA"/>
              </a:buClr>
              <a:buFont typeface="Arial" pitchFamily="34" charset="0"/>
              <a:buChar char="–"/>
            </a:pPr>
            <a:r>
              <a:rPr lang="en-US" altLang="en-US" sz="1500" b="0" kern="0" dirty="0">
                <a:cs typeface="Arial" panose="020B0604020202020204" pitchFamily="34" charset="0"/>
              </a:rPr>
              <a:t>The commodity mix - risk level  (i.e. Anti-dumping/CVD, PGA, </a:t>
            </a:r>
            <a:br>
              <a:rPr lang="en-US" altLang="en-US" sz="1500" b="0" kern="0" dirty="0">
                <a:cs typeface="Arial" panose="020B0604020202020204" pitchFamily="34" charset="0"/>
              </a:rPr>
            </a:br>
            <a:r>
              <a:rPr lang="en-US" altLang="en-US" sz="1500" b="0" kern="0" dirty="0">
                <a:cs typeface="Arial" panose="020B0604020202020204" pitchFamily="34" charset="0"/>
              </a:rPr>
              <a:t>quota/visa, etc. are higher risk than other commodities.)</a:t>
            </a:r>
          </a:p>
          <a:p>
            <a:pPr marL="696516" lvl="1" indent="-267891" defTabSz="857250">
              <a:spcBef>
                <a:spcPct val="20000"/>
              </a:spcBef>
              <a:buClr>
                <a:srgbClr val="585FAA"/>
              </a:buClr>
              <a:buFont typeface="Arial" pitchFamily="34" charset="0"/>
              <a:buChar char="–"/>
            </a:pPr>
            <a:r>
              <a:rPr lang="en-US" altLang="en-US" sz="1500" b="0" kern="0" dirty="0">
                <a:cs typeface="Arial" panose="020B0604020202020204" pitchFamily="34" charset="0"/>
              </a:rPr>
              <a:t>Claims history (</a:t>
            </a:r>
            <a:r>
              <a:rPr lang="en-US" altLang="en-US" sz="1500" kern="0" dirty="0">
                <a:cs typeface="Arial" panose="020B0604020202020204" pitchFamily="34" charset="0"/>
              </a:rPr>
              <a:t>t</a:t>
            </a:r>
            <a:r>
              <a:rPr lang="en-US" altLang="en-US" sz="1500" b="0" kern="0" dirty="0">
                <a:cs typeface="Arial" panose="020B0604020202020204" pitchFamily="34" charset="0"/>
              </a:rPr>
              <a:t>ariff/HTS/value discreps, marking violations, etc.)</a:t>
            </a:r>
          </a:p>
          <a:p>
            <a:pPr marL="696516" lvl="1" indent="-267891" defTabSz="857250">
              <a:spcBef>
                <a:spcPct val="20000"/>
              </a:spcBef>
              <a:buClr>
                <a:srgbClr val="585FAA"/>
              </a:buClr>
              <a:buFont typeface="Arial" pitchFamily="34" charset="0"/>
              <a:buChar char="–"/>
            </a:pPr>
            <a:r>
              <a:rPr lang="en-US" altLang="en-US" sz="1500" b="0" kern="0" dirty="0">
                <a:cs typeface="Arial" panose="020B0604020202020204" pitchFamily="34" charset="0"/>
              </a:rPr>
              <a:t>The bond limit needed – the higher the amount the more risk</a:t>
            </a:r>
          </a:p>
          <a:p>
            <a:pPr marL="321469" indent="-321469" defTabSz="857250">
              <a:spcBef>
                <a:spcPct val="20000"/>
              </a:spcBef>
              <a:buClr>
                <a:srgbClr val="585FAA"/>
              </a:buClr>
              <a:buFontTx/>
              <a:buChar char="•"/>
            </a:pPr>
            <a:endParaRPr lang="en-US" altLang="en-US" sz="1500" kern="0" dirty="0">
              <a:cs typeface="Arial" panose="020B0604020202020204" pitchFamily="34" charset="0"/>
            </a:endParaRPr>
          </a:p>
          <a:p>
            <a:pPr marL="321469" indent="-321469" defTabSz="857250">
              <a:spcBef>
                <a:spcPct val="20000"/>
              </a:spcBef>
              <a:buClr>
                <a:srgbClr val="585FAA"/>
              </a:buClr>
              <a:buFontTx/>
              <a:buChar char="•"/>
            </a:pPr>
            <a:r>
              <a:rPr lang="en-US" altLang="en-US" sz="1500" kern="0" dirty="0">
                <a:cs typeface="Arial" panose="020B0604020202020204" pitchFamily="34" charset="0"/>
              </a:rPr>
              <a:t>Review Financials</a:t>
            </a:r>
          </a:p>
          <a:p>
            <a:pPr marL="696516" lvl="1" indent="-267891" defTabSz="857250">
              <a:spcBef>
                <a:spcPct val="20000"/>
              </a:spcBef>
              <a:buClr>
                <a:srgbClr val="585FAA"/>
              </a:buClr>
              <a:buFont typeface="Arial" pitchFamily="34" charset="0"/>
              <a:buChar char="–"/>
            </a:pPr>
            <a:r>
              <a:rPr lang="en-US" altLang="en-US" sz="1500" b="0" kern="0" dirty="0">
                <a:cs typeface="Arial" panose="020B0604020202020204" pitchFamily="34" charset="0"/>
              </a:rPr>
              <a:t>Payment Obligation </a:t>
            </a:r>
          </a:p>
          <a:p>
            <a:pPr marL="1071563" lvl="2" indent="-214313" defTabSz="857250">
              <a:spcBef>
                <a:spcPct val="20000"/>
              </a:spcBef>
              <a:buClr>
                <a:srgbClr val="585FAA"/>
              </a:buClr>
              <a:buFontTx/>
              <a:buChar char="•"/>
            </a:pPr>
            <a:r>
              <a:rPr lang="en-US" altLang="en-US" sz="1500" b="0" kern="0" dirty="0">
                <a:cs typeface="Arial" panose="020B0604020202020204" pitchFamily="34" charset="0"/>
              </a:rPr>
              <a:t>Financial liquidity, profitability, positive cash flow and net worth are key indicators </a:t>
            </a:r>
          </a:p>
          <a:p>
            <a:pPr marL="1071563" lvl="2" indent="-214313" defTabSz="857250">
              <a:spcBef>
                <a:spcPct val="20000"/>
              </a:spcBef>
              <a:buClr>
                <a:srgbClr val="585FAA"/>
              </a:buClr>
              <a:buFontTx/>
              <a:buChar char="•"/>
            </a:pPr>
            <a:r>
              <a:rPr lang="en-US" sz="1500" dirty="0"/>
              <a:t>How will the latest increase in tariffs impact their bottom line? </a:t>
            </a:r>
          </a:p>
          <a:p>
            <a:pPr marL="321469" indent="-321469" defTabSz="857250">
              <a:spcBef>
                <a:spcPct val="20000"/>
              </a:spcBef>
              <a:buClr>
                <a:srgbClr val="585FAA"/>
              </a:buClr>
              <a:buFontTx/>
              <a:buChar char="•"/>
            </a:pPr>
            <a:endParaRPr lang="en-US" altLang="en-US" sz="1500" kern="0" dirty="0">
              <a:cs typeface="Arial" panose="020B0604020202020204" pitchFamily="34" charset="0"/>
            </a:endParaRPr>
          </a:p>
          <a:p>
            <a:pPr marL="321469" indent="-321469" defTabSz="857250">
              <a:spcBef>
                <a:spcPct val="20000"/>
              </a:spcBef>
              <a:buClr>
                <a:srgbClr val="585FAA"/>
              </a:buClr>
              <a:buFontTx/>
              <a:buChar char="•"/>
            </a:pPr>
            <a:r>
              <a:rPr lang="en-US" altLang="en-US" sz="1500" kern="0" dirty="0">
                <a:cs typeface="Arial" panose="020B0604020202020204" pitchFamily="34" charset="0"/>
              </a:rPr>
              <a:t>Indemnity</a:t>
            </a:r>
          </a:p>
          <a:p>
            <a:pPr marL="696516" lvl="1" indent="-267891" defTabSz="857250">
              <a:spcBef>
                <a:spcPct val="20000"/>
              </a:spcBef>
              <a:buClr>
                <a:srgbClr val="585FAA"/>
              </a:buClr>
              <a:buFont typeface="Arial" pitchFamily="34" charset="0"/>
              <a:buChar char="–"/>
            </a:pPr>
            <a:r>
              <a:rPr lang="en-US" sz="1500" b="0" kern="0" dirty="0">
                <a:cs typeface="Arial" panose="020B0604020202020204" pitchFamily="34" charset="0"/>
              </a:rPr>
              <a:t>Must be signed by the bond principal and any other party whose financials are securing the risk (i.e. parent co). </a:t>
            </a:r>
          </a:p>
          <a:p>
            <a:pPr marL="428625" lvl="1" defTabSz="857250">
              <a:spcBef>
                <a:spcPct val="20000"/>
              </a:spcBef>
              <a:buClr>
                <a:srgbClr val="585FAA"/>
              </a:buClr>
            </a:pPr>
            <a:endParaRPr lang="en-US" altLang="en-US" sz="1500" kern="0" dirty="0">
              <a:cs typeface="Arial" panose="020B0604020202020204" pitchFamily="34" charset="0"/>
            </a:endParaRPr>
          </a:p>
          <a:p>
            <a:pPr marL="0" indent="0">
              <a:buClr>
                <a:schemeClr val="accent2"/>
              </a:buClr>
              <a:buNone/>
            </a:pPr>
            <a:endParaRPr lang="en-US" sz="1500" dirty="0"/>
          </a:p>
          <a:p>
            <a:pPr marL="0" indent="0">
              <a:buNone/>
            </a:pPr>
            <a:endParaRPr lang="en-US" sz="1500" dirty="0"/>
          </a:p>
        </p:txBody>
      </p:sp>
      <p:pic>
        <p:nvPicPr>
          <p:cNvPr id="2" name="Picture 1">
            <a:extLst>
              <a:ext uri="{FF2B5EF4-FFF2-40B4-BE49-F238E27FC236}">
                <a16:creationId xmlns:a16="http://schemas.microsoft.com/office/drawing/2014/main" id="{C19198DF-CAEF-5BF1-AD49-E21BC0068293}"/>
              </a:ext>
            </a:extLst>
          </p:cNvPr>
          <p:cNvPicPr>
            <a:picLocks noChangeAspect="1"/>
          </p:cNvPicPr>
          <p:nvPr/>
        </p:nvPicPr>
        <p:blipFill>
          <a:blip r:embed="rId3"/>
          <a:stretch>
            <a:fillRect/>
          </a:stretch>
        </p:blipFill>
        <p:spPr>
          <a:xfrm>
            <a:off x="6408596" y="1192912"/>
            <a:ext cx="2478315"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49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499B-0689-E578-7341-514612F672F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625536-D488-60C3-D5BF-8D91BC10C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E14C4306-2FC8-42F4-B736-3B7203234561}"/>
              </a:ext>
            </a:extLst>
          </p:cNvPr>
          <p:cNvSpPr>
            <a:spLocks noGrp="1"/>
          </p:cNvSpPr>
          <p:nvPr>
            <p:ph type="title"/>
          </p:nvPr>
        </p:nvSpPr>
        <p:spPr/>
        <p:txBody>
          <a:bodyPr/>
          <a:lstStyle/>
          <a:p>
            <a:pPr algn="l"/>
            <a:r>
              <a:rPr lang="en-US" b="1" dirty="0"/>
              <a:t>Underwriting</a:t>
            </a:r>
          </a:p>
        </p:txBody>
      </p:sp>
      <p:sp>
        <p:nvSpPr>
          <p:cNvPr id="6" name="Content Placeholder 5">
            <a:extLst>
              <a:ext uri="{FF2B5EF4-FFF2-40B4-BE49-F238E27FC236}">
                <a16:creationId xmlns:a16="http://schemas.microsoft.com/office/drawing/2014/main" id="{40569EC9-A03E-BA04-D404-B6A0C826BDDF}"/>
              </a:ext>
            </a:extLst>
          </p:cNvPr>
          <p:cNvSpPr>
            <a:spLocks noGrp="1"/>
          </p:cNvSpPr>
          <p:nvPr>
            <p:ph idx="1"/>
          </p:nvPr>
        </p:nvSpPr>
        <p:spPr>
          <a:xfrm>
            <a:off x="425824" y="1681635"/>
            <a:ext cx="3886200" cy="4525963"/>
          </a:xfrm>
        </p:spPr>
        <p:txBody>
          <a:bodyPr>
            <a:noAutofit/>
          </a:bodyPr>
          <a:lstStyle/>
          <a:p>
            <a:pPr marL="321469" indent="-321469" defTabSz="857250">
              <a:spcBef>
                <a:spcPct val="20000"/>
              </a:spcBef>
              <a:buClr>
                <a:srgbClr val="585FAA"/>
              </a:buClr>
              <a:buFontTx/>
              <a:buChar char="•"/>
            </a:pPr>
            <a:r>
              <a:rPr lang="en-US" altLang="en-US" sz="1700" kern="0" dirty="0">
                <a:solidFill>
                  <a:srgbClr val="000000"/>
                </a:solidFill>
                <a:cs typeface="Arial" panose="020B0604020202020204" pitchFamily="34" charset="0"/>
              </a:rPr>
              <a:t>Collateral</a:t>
            </a:r>
          </a:p>
          <a:p>
            <a:pPr marL="696516" lvl="1" indent="-267891" defTabSz="857250">
              <a:spcBef>
                <a:spcPct val="20000"/>
              </a:spcBef>
              <a:buClr>
                <a:srgbClr val="585FAA"/>
              </a:buClr>
              <a:buFont typeface="Arial" pitchFamily="34" charset="0"/>
              <a:buChar char="–"/>
            </a:pPr>
            <a:r>
              <a:rPr lang="en-US" altLang="en-US" sz="1700" b="0" kern="0" dirty="0">
                <a:solidFill>
                  <a:srgbClr val="000000"/>
                </a:solidFill>
                <a:cs typeface="Arial" panose="020B0604020202020204" pitchFamily="34" charset="0"/>
              </a:rPr>
              <a:t>Required when risk warrants</a:t>
            </a:r>
          </a:p>
          <a:p>
            <a:pPr marL="1153716" lvl="2" indent="-267891" defTabSz="857250">
              <a:spcBef>
                <a:spcPct val="20000"/>
              </a:spcBef>
              <a:buClr>
                <a:srgbClr val="585FAA"/>
              </a:buClr>
              <a:buFont typeface="Arial" pitchFamily="34" charset="0"/>
              <a:buChar char="–"/>
            </a:pPr>
            <a:r>
              <a:rPr lang="en-US" altLang="en-US" sz="1700" kern="0" dirty="0">
                <a:solidFill>
                  <a:srgbClr val="000000"/>
                </a:solidFill>
                <a:cs typeface="Arial" panose="020B0604020202020204" pitchFamily="34" charset="0"/>
              </a:rPr>
              <a:t>AD/CVD entries</a:t>
            </a:r>
          </a:p>
          <a:p>
            <a:pPr marL="1153716" lvl="2" indent="-267891" defTabSz="857250">
              <a:spcBef>
                <a:spcPct val="20000"/>
              </a:spcBef>
              <a:buClr>
                <a:srgbClr val="585FAA"/>
              </a:buClr>
              <a:buFont typeface="Arial" pitchFamily="34" charset="0"/>
              <a:buChar char="–"/>
            </a:pPr>
            <a:r>
              <a:rPr lang="en-US" altLang="en-US" sz="1700" b="0" kern="0" dirty="0">
                <a:solidFill>
                  <a:srgbClr val="000000"/>
                </a:solidFill>
                <a:cs typeface="Arial" panose="020B0604020202020204" pitchFamily="34" charset="0"/>
              </a:rPr>
              <a:t>History of claims</a:t>
            </a:r>
          </a:p>
          <a:p>
            <a:pPr marL="1153716" lvl="2" indent="-267891" defTabSz="857250">
              <a:spcBef>
                <a:spcPct val="20000"/>
              </a:spcBef>
              <a:buClr>
                <a:srgbClr val="585FAA"/>
              </a:buClr>
              <a:buFont typeface="Arial" pitchFamily="34" charset="0"/>
              <a:buChar char="–"/>
            </a:pPr>
            <a:r>
              <a:rPr lang="en-US" altLang="en-US" sz="1700" kern="0" dirty="0">
                <a:solidFill>
                  <a:srgbClr val="000000"/>
                </a:solidFill>
                <a:cs typeface="Arial" panose="020B0604020202020204" pitchFamily="34" charset="0"/>
              </a:rPr>
              <a:t>New/foreign importer, high risk commodity (circumvention)</a:t>
            </a:r>
            <a:endParaRPr lang="en-US" altLang="en-US" sz="1700" b="0" kern="0" dirty="0">
              <a:solidFill>
                <a:srgbClr val="000000"/>
              </a:solidFill>
              <a:cs typeface="Arial" panose="020B0604020202020204" pitchFamily="34" charset="0"/>
            </a:endParaRPr>
          </a:p>
          <a:p>
            <a:pPr marL="696516" lvl="1" indent="-267891" defTabSz="857250">
              <a:spcBef>
                <a:spcPct val="20000"/>
              </a:spcBef>
              <a:buClr>
                <a:srgbClr val="585FAA"/>
              </a:buClr>
              <a:buFont typeface="Arial" pitchFamily="34" charset="0"/>
              <a:buChar char="–"/>
            </a:pPr>
            <a:r>
              <a:rPr lang="en-US" altLang="en-US" sz="1700" b="0" kern="0" dirty="0">
                <a:solidFill>
                  <a:srgbClr val="000000"/>
                </a:solidFill>
                <a:cs typeface="Arial" panose="020B0604020202020204" pitchFamily="34" charset="0"/>
              </a:rPr>
              <a:t>Acceptable forms of collateral:</a:t>
            </a:r>
          </a:p>
          <a:p>
            <a:pPr marL="1071563" lvl="2" indent="-214313" defTabSz="857250">
              <a:spcBef>
                <a:spcPct val="20000"/>
              </a:spcBef>
              <a:buClr>
                <a:srgbClr val="585FAA"/>
              </a:buClr>
              <a:buFontTx/>
              <a:buChar char="•"/>
            </a:pPr>
            <a:r>
              <a:rPr lang="en-US" altLang="en-US" sz="1700" b="0" kern="0" dirty="0">
                <a:solidFill>
                  <a:srgbClr val="000000"/>
                </a:solidFill>
                <a:cs typeface="Arial" panose="020B0604020202020204" pitchFamily="34" charset="0"/>
              </a:rPr>
              <a:t>Letter of Credit (bank must be approved by surety and reflect required letter of credit language)</a:t>
            </a:r>
          </a:p>
          <a:p>
            <a:pPr marL="1071563" lvl="2" indent="-214313" defTabSz="857250">
              <a:spcBef>
                <a:spcPct val="20000"/>
              </a:spcBef>
              <a:buClr>
                <a:srgbClr val="585FAA"/>
              </a:buClr>
              <a:buFontTx/>
              <a:buChar char="•"/>
            </a:pPr>
            <a:r>
              <a:rPr lang="en-US" altLang="en-US" sz="1700" b="0" kern="0" dirty="0">
                <a:solidFill>
                  <a:srgbClr val="000000"/>
                </a:solidFill>
                <a:cs typeface="Arial" panose="020B0604020202020204" pitchFamily="34" charset="0"/>
              </a:rPr>
              <a:t>Cash Deposit/Wire Transfer</a:t>
            </a:r>
          </a:p>
        </p:txBody>
      </p:sp>
      <p:sp>
        <p:nvSpPr>
          <p:cNvPr id="9" name="TextBox 8">
            <a:extLst>
              <a:ext uri="{FF2B5EF4-FFF2-40B4-BE49-F238E27FC236}">
                <a16:creationId xmlns:a16="http://schemas.microsoft.com/office/drawing/2014/main" id="{F70EE8FB-1415-B128-64A0-35A9F650167B}"/>
              </a:ext>
            </a:extLst>
          </p:cNvPr>
          <p:cNvSpPr txBox="1"/>
          <p:nvPr/>
        </p:nvSpPr>
        <p:spPr>
          <a:xfrm>
            <a:off x="4688974" y="1708529"/>
            <a:ext cx="3585450" cy="3650230"/>
          </a:xfrm>
          <a:prstGeom prst="rect">
            <a:avLst/>
          </a:prstGeom>
          <a:noFill/>
        </p:spPr>
        <p:txBody>
          <a:bodyPr wrap="square">
            <a:spAutoFit/>
          </a:bodyPr>
          <a:lstStyle/>
          <a:p>
            <a:pPr marL="321469" indent="-321469" defTabSz="857250">
              <a:spcBef>
                <a:spcPct val="20000"/>
              </a:spcBef>
              <a:buClr>
                <a:srgbClr val="585FAA"/>
              </a:buClr>
              <a:buFontTx/>
              <a:buChar char="•"/>
            </a:pPr>
            <a:r>
              <a:rPr lang="en-US" altLang="en-US" sz="1700" kern="0" dirty="0">
                <a:cs typeface="Arial" panose="020B0604020202020204" pitchFamily="34" charset="0"/>
              </a:rPr>
              <a:t>How long does surety hold collateral?</a:t>
            </a:r>
          </a:p>
          <a:p>
            <a:pPr marL="696516" lvl="1" indent="-267891" defTabSz="857250">
              <a:spcBef>
                <a:spcPct val="20000"/>
              </a:spcBef>
              <a:buClr>
                <a:srgbClr val="585FAA"/>
              </a:buClr>
              <a:buFont typeface="Arial" pitchFamily="34" charset="0"/>
              <a:buChar char="–"/>
            </a:pPr>
            <a:r>
              <a:rPr lang="en-US" altLang="en-US" sz="1700" b="1" kern="0" dirty="0">
                <a:cs typeface="Arial" panose="020B0604020202020204" pitchFamily="34" charset="0"/>
              </a:rPr>
              <a:t>Generally, until all liability is extinguished</a:t>
            </a:r>
          </a:p>
          <a:p>
            <a:pPr marL="696516" lvl="1" indent="-267891" defTabSz="857250">
              <a:spcBef>
                <a:spcPct val="20000"/>
              </a:spcBef>
              <a:buClr>
                <a:srgbClr val="585FAA"/>
              </a:buClr>
              <a:buFont typeface="Arial" pitchFamily="34" charset="0"/>
              <a:buChar char="–"/>
            </a:pPr>
            <a:r>
              <a:rPr lang="en-US" altLang="en-US" sz="1700" b="0" kern="0" dirty="0">
                <a:cs typeface="Arial" panose="020B0604020202020204" pitchFamily="34" charset="0"/>
              </a:rPr>
              <a:t>Waiting period after all entries have been liquidated (typically 1 year + 90 days for reliquidation period)</a:t>
            </a:r>
          </a:p>
          <a:p>
            <a:pPr marL="696516" lvl="1" indent="-267891" defTabSz="857250">
              <a:spcBef>
                <a:spcPct val="20000"/>
              </a:spcBef>
              <a:buClr>
                <a:srgbClr val="585FAA"/>
              </a:buClr>
              <a:buFont typeface="Arial" pitchFamily="34" charset="0"/>
              <a:buChar char="–"/>
            </a:pPr>
            <a:r>
              <a:rPr lang="en-US" altLang="en-US" sz="1700" b="0" kern="0" dirty="0">
                <a:cs typeface="Arial" panose="020B0604020202020204" pitchFamily="34" charset="0"/>
              </a:rPr>
              <a:t>Liquidation can be extended for up to 4 years or suspended indefinitely in the case of Anti-Dumping/Countervailing Duty (AD/CVD) entries.</a:t>
            </a:r>
          </a:p>
        </p:txBody>
      </p:sp>
    </p:spTree>
    <p:extLst>
      <p:ext uri="{BB962C8B-B14F-4D97-AF65-F5344CB8AC3E}">
        <p14:creationId xmlns:p14="http://schemas.microsoft.com/office/powerpoint/2010/main" val="68179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8AB4-E8E9-7493-5880-0958883C02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C07F45-2EB9-7AF8-A9A2-77791CF41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5" name="Title 4">
            <a:extLst>
              <a:ext uri="{FF2B5EF4-FFF2-40B4-BE49-F238E27FC236}">
                <a16:creationId xmlns:a16="http://schemas.microsoft.com/office/drawing/2014/main" id="{D19F09B8-9B75-2F66-1747-1526DE38CC53}"/>
              </a:ext>
            </a:extLst>
          </p:cNvPr>
          <p:cNvSpPr>
            <a:spLocks noGrp="1"/>
          </p:cNvSpPr>
          <p:nvPr>
            <p:ph type="title"/>
          </p:nvPr>
        </p:nvSpPr>
        <p:spPr/>
        <p:txBody>
          <a:bodyPr/>
          <a:lstStyle/>
          <a:p>
            <a:pPr algn="l"/>
            <a:r>
              <a:rPr lang="en-US" b="1" dirty="0"/>
              <a:t>Best Practices</a:t>
            </a:r>
          </a:p>
        </p:txBody>
      </p:sp>
      <p:sp>
        <p:nvSpPr>
          <p:cNvPr id="6" name="Content Placeholder 5">
            <a:extLst>
              <a:ext uri="{FF2B5EF4-FFF2-40B4-BE49-F238E27FC236}">
                <a16:creationId xmlns:a16="http://schemas.microsoft.com/office/drawing/2014/main" id="{95B125AF-14D2-49EC-9F3E-5884AF30C53A}"/>
              </a:ext>
            </a:extLst>
          </p:cNvPr>
          <p:cNvSpPr>
            <a:spLocks noGrp="1"/>
          </p:cNvSpPr>
          <p:nvPr>
            <p:ph idx="1"/>
          </p:nvPr>
        </p:nvSpPr>
        <p:spPr>
          <a:xfrm>
            <a:off x="381000" y="1166018"/>
            <a:ext cx="5943600" cy="4525963"/>
          </a:xfrm>
        </p:spPr>
        <p:txBody>
          <a:bodyPr>
            <a:noAutofit/>
          </a:bodyPr>
          <a:lstStyle/>
          <a:p>
            <a:pPr marL="0" indent="0">
              <a:buClr>
                <a:schemeClr val="accent2"/>
              </a:buClr>
              <a:buNone/>
            </a:pPr>
            <a:endParaRPr lang="en-US" sz="1500" dirty="0"/>
          </a:p>
          <a:p>
            <a:pPr>
              <a:buClr>
                <a:schemeClr val="accent2"/>
              </a:buClr>
            </a:pPr>
            <a:r>
              <a:rPr lang="en-US" sz="1500" dirty="0"/>
              <a:t>Know your customer! </a:t>
            </a:r>
          </a:p>
          <a:p>
            <a:pPr lvl="1">
              <a:buClr>
                <a:schemeClr val="accent2"/>
              </a:buClr>
            </a:pPr>
            <a:r>
              <a:rPr lang="en-US" sz="1500" dirty="0"/>
              <a:t>Their products, financial strength and integrity – It Matters!</a:t>
            </a:r>
          </a:p>
          <a:p>
            <a:pPr lvl="1">
              <a:buClr>
                <a:schemeClr val="accent2"/>
              </a:buClr>
            </a:pPr>
            <a:endParaRPr lang="en-US" sz="1500" dirty="0"/>
          </a:p>
          <a:p>
            <a:pPr>
              <a:buClr>
                <a:schemeClr val="accent2"/>
              </a:buClr>
            </a:pPr>
            <a:r>
              <a:rPr lang="en-US" sz="1500" dirty="0"/>
              <a:t>Use the bond’s approaching renewal date to make any bond limit changes to avoid unnecessary stacking of liability which impairs underwriting.   </a:t>
            </a:r>
          </a:p>
          <a:p>
            <a:pPr lvl="1">
              <a:buClr>
                <a:schemeClr val="accent2"/>
              </a:buClr>
            </a:pPr>
            <a:r>
              <a:rPr lang="en-US" sz="1500" dirty="0"/>
              <a:t>Sureties send renewal notices 60-90 days in advance.</a:t>
            </a:r>
          </a:p>
          <a:p>
            <a:pPr lvl="1">
              <a:buClr>
                <a:schemeClr val="accent2"/>
              </a:buClr>
            </a:pPr>
            <a:r>
              <a:rPr lang="en-US" sz="1500" dirty="0"/>
              <a:t>Keep in mind, Customs require 15 days advance notice to terminate</a:t>
            </a:r>
          </a:p>
          <a:p>
            <a:pPr lvl="1">
              <a:buClr>
                <a:schemeClr val="accent2"/>
              </a:buClr>
            </a:pPr>
            <a:r>
              <a:rPr lang="en-US" sz="1500" dirty="0"/>
              <a:t>Forecast, Forecast, Forecast – overestimate! </a:t>
            </a:r>
          </a:p>
          <a:p>
            <a:pPr lvl="1">
              <a:buClr>
                <a:schemeClr val="accent2"/>
              </a:buClr>
            </a:pPr>
            <a:r>
              <a:rPr lang="en-US" sz="1500" b="1" dirty="0"/>
              <a:t>Request a bond saturation report from your surety</a:t>
            </a:r>
          </a:p>
          <a:p>
            <a:pPr>
              <a:buClr>
                <a:schemeClr val="accent2"/>
              </a:buClr>
            </a:pPr>
            <a:endParaRPr lang="en-US" sz="1500" dirty="0"/>
          </a:p>
          <a:p>
            <a:pPr>
              <a:buClr>
                <a:schemeClr val="accent2"/>
              </a:buClr>
            </a:pPr>
            <a:r>
              <a:rPr lang="en-US" sz="1500" dirty="0"/>
              <a:t>Timely respond to Claims to avoid a disruption of your client’s bond.  </a:t>
            </a:r>
            <a:endParaRPr lang="en-US" sz="1500" b="1" dirty="0"/>
          </a:p>
          <a:p>
            <a:pPr lvl="1">
              <a:buClr>
                <a:schemeClr val="accent2"/>
              </a:buClr>
            </a:pPr>
            <a:r>
              <a:rPr lang="en-US" sz="1500" b="1" dirty="0"/>
              <a:t>Customs Claims have strict due dates! </a:t>
            </a:r>
          </a:p>
          <a:p>
            <a:pPr lvl="1">
              <a:buClr>
                <a:schemeClr val="accent2"/>
              </a:buClr>
            </a:pPr>
            <a:r>
              <a:rPr lang="en-US" sz="1500" b="1" dirty="0"/>
              <a:t>Provide entry documents timely to the surety to mitigate loss</a:t>
            </a:r>
          </a:p>
          <a:p>
            <a:pPr lvl="1">
              <a:buClr>
                <a:schemeClr val="accent2"/>
              </a:buClr>
            </a:pPr>
            <a:endParaRPr lang="en-US" sz="1500" dirty="0"/>
          </a:p>
          <a:p>
            <a:pPr marL="0" indent="0">
              <a:buClr>
                <a:schemeClr val="accent2"/>
              </a:buClr>
              <a:buNone/>
            </a:pPr>
            <a:endParaRPr lang="en-US" sz="1500" dirty="0"/>
          </a:p>
          <a:p>
            <a:pPr marL="0" indent="0">
              <a:buNone/>
            </a:pPr>
            <a:endParaRPr lang="en-US" sz="1500" dirty="0"/>
          </a:p>
        </p:txBody>
      </p:sp>
      <p:pic>
        <p:nvPicPr>
          <p:cNvPr id="2" name="Picture 1">
            <a:extLst>
              <a:ext uri="{FF2B5EF4-FFF2-40B4-BE49-F238E27FC236}">
                <a16:creationId xmlns:a16="http://schemas.microsoft.com/office/drawing/2014/main" id="{5914127E-F2E8-93CD-272C-6965D29956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08596" y="1343074"/>
            <a:ext cx="2478315" cy="2061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346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09600" y="1240536"/>
            <a:ext cx="7772400" cy="1470025"/>
          </a:xfrm>
        </p:spPr>
        <p:txBody>
          <a:bodyPr>
            <a:normAutofit fontScale="90000"/>
          </a:bodyPr>
          <a:lstStyle/>
          <a:p>
            <a:r>
              <a:rPr lang="en-US" b="1" dirty="0"/>
              <a:t>Everything, Everywhere, All at Once</a:t>
            </a:r>
            <a:r>
              <a:rPr lang="en-US" dirty="0"/>
              <a:t> Managing Change as a Broker </a:t>
            </a:r>
          </a:p>
        </p:txBody>
      </p:sp>
      <p:sp>
        <p:nvSpPr>
          <p:cNvPr id="3" name="Subtitle 2"/>
          <p:cNvSpPr>
            <a:spLocks noGrp="1"/>
          </p:cNvSpPr>
          <p:nvPr>
            <p:ph type="subTitle" idx="1"/>
          </p:nvPr>
        </p:nvSpPr>
        <p:spPr>
          <a:xfrm>
            <a:off x="1295400" y="3271140"/>
            <a:ext cx="7010400" cy="1752600"/>
          </a:xfrm>
        </p:spPr>
        <p:txBody>
          <a:bodyPr>
            <a:normAutofit fontScale="77500" lnSpcReduction="20000"/>
          </a:bodyPr>
          <a:lstStyle/>
          <a:p>
            <a:pPr lvl="0"/>
            <a:r>
              <a:rPr lang="en-US" sz="1800" noProof="0" dirty="0"/>
              <a:t>Panelists:</a:t>
            </a:r>
          </a:p>
          <a:p>
            <a:pPr lvl="0" algn="l"/>
            <a:r>
              <a:rPr lang="en-US" sz="2200" b="1" dirty="0"/>
              <a:t>Dan Meylor</a:t>
            </a:r>
            <a:r>
              <a:rPr lang="en-US" sz="2200" dirty="0"/>
              <a:t>, Director, Customs Administration &amp; Compliance, Carmichael International Service</a:t>
            </a:r>
          </a:p>
          <a:p>
            <a:pPr lvl="0" algn="l"/>
            <a:r>
              <a:rPr lang="en-US" sz="2200" b="1" dirty="0"/>
              <a:t>Karen Damon</a:t>
            </a:r>
            <a:r>
              <a:rPr lang="en-US" sz="2200" dirty="0"/>
              <a:t>, Vice President, Regulatory Compliance, Mohawk Global Logistics </a:t>
            </a:r>
          </a:p>
          <a:p>
            <a:pPr lvl="0" algn="l"/>
            <a:r>
              <a:rPr lang="en-US" sz="2200" b="1" dirty="0"/>
              <a:t>Ryan Raynak</a:t>
            </a:r>
            <a:r>
              <a:rPr lang="en-US" sz="2200" dirty="0"/>
              <a:t>, </a:t>
            </a:r>
            <a:r>
              <a:rPr lang="en-US" sz="2200" noProof="0" dirty="0"/>
              <a:t>Licensed US Customs Broker, </a:t>
            </a:r>
            <a:r>
              <a:rPr lang="en-US" sz="2200" dirty="0"/>
              <a:t>HG Enterprises LLC</a:t>
            </a:r>
            <a:endParaRPr lang="en-US" sz="2200" noProof="0" dirty="0"/>
          </a:p>
          <a:p>
            <a:pPr lvl="0" algn="l"/>
            <a:r>
              <a:rPr lang="en-US" sz="2200" b="1" noProof="0" dirty="0"/>
              <a:t>Joanne Slapinski</a:t>
            </a:r>
            <a:r>
              <a:rPr lang="en-US" sz="2200" noProof="0" dirty="0"/>
              <a:t>, Vice President, Retail Insurance Broker Servicing</a:t>
            </a:r>
          </a:p>
          <a:p>
            <a:endParaRPr lang="en-US" dirty="0"/>
          </a:p>
        </p:txBody>
      </p:sp>
    </p:spTree>
    <p:extLst>
      <p:ext uri="{BB962C8B-B14F-4D97-AF65-F5344CB8AC3E}">
        <p14:creationId xmlns:p14="http://schemas.microsoft.com/office/powerpoint/2010/main" val="251862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799" y="368300"/>
            <a:ext cx="7772400" cy="1470025"/>
          </a:xfrm>
        </p:spPr>
        <p:txBody>
          <a:bodyPr/>
          <a:lstStyle/>
          <a:p>
            <a:r>
              <a:rPr lang="en-US" dirty="0"/>
              <a:t>           Post Impact</a:t>
            </a:r>
          </a:p>
        </p:txBody>
      </p:sp>
      <p:sp>
        <p:nvSpPr>
          <p:cNvPr id="3" name="Subtitle 2"/>
          <p:cNvSpPr>
            <a:spLocks noGrp="1"/>
          </p:cNvSpPr>
          <p:nvPr>
            <p:ph type="subTitle" idx="1"/>
          </p:nvPr>
        </p:nvSpPr>
        <p:spPr>
          <a:xfrm>
            <a:off x="2971799" y="1562100"/>
            <a:ext cx="6039852" cy="3733800"/>
          </a:xfrm>
        </p:spPr>
        <p:txBody>
          <a:bodyPr>
            <a:normAutofit fontScale="25000" lnSpcReduction="20000"/>
          </a:bodyPr>
          <a:lstStyle/>
          <a:p>
            <a:pPr algn="l"/>
            <a:endParaRPr lang="en-US" sz="9600" b="1" dirty="0"/>
          </a:p>
          <a:p>
            <a:pPr algn="l"/>
            <a:r>
              <a:rPr lang="en-US" sz="9600" b="1" dirty="0"/>
              <a:t>CBP Priority Trade Issue – Protect the Revenue</a:t>
            </a:r>
          </a:p>
          <a:p>
            <a:pPr algn="l"/>
            <a:endParaRPr lang="en-US" sz="9600" dirty="0"/>
          </a:p>
          <a:p>
            <a:pPr algn="l"/>
            <a:r>
              <a:rPr lang="en-US" sz="9600" dirty="0"/>
              <a:t>Increased CBP Request for Information -CF28s</a:t>
            </a:r>
          </a:p>
          <a:p>
            <a:pPr marL="342900" indent="-342900" algn="l">
              <a:buFont typeface="Arial" panose="020B0604020202020204" pitchFamily="34" charset="0"/>
              <a:buChar char="•"/>
            </a:pPr>
            <a:r>
              <a:rPr lang="en-US" sz="9600" dirty="0"/>
              <a:t>USMCA claims (IEEPA exemption)</a:t>
            </a:r>
          </a:p>
          <a:p>
            <a:pPr marL="342900" indent="-342900" algn="l">
              <a:buFont typeface="Arial" panose="020B0604020202020204" pitchFamily="34" charset="0"/>
              <a:buChar char="•"/>
            </a:pPr>
            <a:r>
              <a:rPr lang="en-US" sz="9600" dirty="0"/>
              <a:t>Country of Origin </a:t>
            </a:r>
          </a:p>
          <a:p>
            <a:pPr marL="342900" indent="-342900" algn="l">
              <a:buFont typeface="Arial" panose="020B0604020202020204" pitchFamily="34" charset="0"/>
              <a:buChar char="•"/>
            </a:pPr>
            <a:r>
              <a:rPr lang="en-US" sz="9600" dirty="0"/>
              <a:t>Transshipments / Circumvention</a:t>
            </a:r>
          </a:p>
          <a:p>
            <a:pPr marL="342900" indent="-342900" algn="l">
              <a:buFont typeface="Arial" panose="020B0604020202020204" pitchFamily="34" charset="0"/>
              <a:buChar char="•"/>
            </a:pPr>
            <a:r>
              <a:rPr lang="en-US" sz="9600" dirty="0"/>
              <a:t>Valuation </a:t>
            </a:r>
          </a:p>
          <a:p>
            <a:pPr marL="342900" indent="-342900" algn="l">
              <a:buFont typeface="Arial" panose="020B0604020202020204" pitchFamily="34" charset="0"/>
              <a:buChar char="•"/>
            </a:pPr>
            <a:endParaRPr lang="en-US" sz="9600" dirty="0"/>
          </a:p>
          <a:p>
            <a:pPr algn="l"/>
            <a:r>
              <a:rPr lang="en-US" sz="9600" i="1" dirty="0"/>
              <a:t>Encourage importers to sign up for an ACE portal account!</a:t>
            </a:r>
          </a:p>
          <a:p>
            <a:pPr marL="342900" indent="-342900" algn="l">
              <a:buFont typeface="Arial" panose="020B0604020202020204" pitchFamily="34" charset="0"/>
              <a:buChar char="•"/>
            </a:pPr>
            <a:endParaRPr lang="en-US" sz="2500" dirty="0"/>
          </a:p>
          <a:p>
            <a:endParaRPr lang="en-US" dirty="0"/>
          </a:p>
        </p:txBody>
      </p:sp>
      <p:pic>
        <p:nvPicPr>
          <p:cNvPr id="8" name="Picture 7">
            <a:extLst>
              <a:ext uri="{FF2B5EF4-FFF2-40B4-BE49-F238E27FC236}">
                <a16:creationId xmlns:a16="http://schemas.microsoft.com/office/drawing/2014/main" id="{274D7DA9-7A6E-7950-6724-AE33CFD367B3}"/>
              </a:ext>
            </a:extLst>
          </p:cNvPr>
          <p:cNvPicPr>
            <a:picLocks noChangeAspect="1"/>
          </p:cNvPicPr>
          <p:nvPr/>
        </p:nvPicPr>
        <p:blipFill>
          <a:blip r:embed="rId3"/>
          <a:stretch>
            <a:fillRect/>
          </a:stretch>
        </p:blipFill>
        <p:spPr>
          <a:xfrm>
            <a:off x="-190502" y="368300"/>
            <a:ext cx="3162301" cy="5499100"/>
          </a:xfrm>
          <a:prstGeom prst="rect">
            <a:avLst/>
          </a:prstGeom>
        </p:spPr>
      </p:pic>
    </p:spTree>
    <p:extLst>
      <p:ext uri="{BB962C8B-B14F-4D97-AF65-F5344CB8AC3E}">
        <p14:creationId xmlns:p14="http://schemas.microsoft.com/office/powerpoint/2010/main" val="346327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533400" y="349250"/>
            <a:ext cx="7772400" cy="1470025"/>
          </a:xfrm>
        </p:spPr>
        <p:txBody>
          <a:bodyPr/>
          <a:lstStyle/>
          <a:p>
            <a:r>
              <a:rPr lang="en-US" dirty="0"/>
              <a:t>Report Management</a:t>
            </a:r>
          </a:p>
        </p:txBody>
      </p:sp>
      <p:sp>
        <p:nvSpPr>
          <p:cNvPr id="3" name="Subtitle 2"/>
          <p:cNvSpPr>
            <a:spLocks noGrp="1"/>
          </p:cNvSpPr>
          <p:nvPr>
            <p:ph type="subTitle" idx="1"/>
          </p:nvPr>
        </p:nvSpPr>
        <p:spPr>
          <a:xfrm>
            <a:off x="328978" y="1905000"/>
            <a:ext cx="6400800" cy="2660650"/>
          </a:xfrm>
        </p:spPr>
        <p:txBody>
          <a:bodyPr>
            <a:normAutofit fontScale="92500" lnSpcReduction="20000"/>
          </a:bodyPr>
          <a:lstStyle/>
          <a:p>
            <a:pPr marL="457200" indent="-457200" algn="l">
              <a:buFont typeface="Wingdings" panose="05000000000000000000" pitchFamily="2" charset="2"/>
              <a:buChar char="ü"/>
            </a:pPr>
            <a:r>
              <a:rPr lang="en-US" dirty="0"/>
              <a:t>Work with your Surety</a:t>
            </a:r>
          </a:p>
          <a:p>
            <a:pPr marL="457200" indent="-457200" algn="l">
              <a:buFont typeface="Wingdings" panose="05000000000000000000" pitchFamily="2" charset="2"/>
              <a:buChar char="ü"/>
            </a:pPr>
            <a:r>
              <a:rPr lang="en-US" dirty="0"/>
              <a:t>ACE Portal reports </a:t>
            </a:r>
          </a:p>
          <a:p>
            <a:pPr marL="914400" lvl="1" indent="-457200" algn="l">
              <a:buFont typeface="Wingdings" panose="05000000000000000000" pitchFamily="2" charset="2"/>
              <a:buChar char="ü"/>
            </a:pPr>
            <a:r>
              <a:rPr lang="en-US" dirty="0"/>
              <a:t>CF28/29</a:t>
            </a:r>
          </a:p>
          <a:p>
            <a:pPr marL="914400" lvl="1" indent="-457200" algn="l">
              <a:buFont typeface="Wingdings" panose="05000000000000000000" pitchFamily="2" charset="2"/>
              <a:buChar char="ü"/>
            </a:pPr>
            <a:r>
              <a:rPr lang="en-US" dirty="0"/>
              <a:t>REV-405 Open Trade Bills</a:t>
            </a:r>
          </a:p>
          <a:p>
            <a:pPr marL="914400" lvl="1" indent="-457200" algn="l">
              <a:buFont typeface="Wingdings" panose="05000000000000000000" pitchFamily="2" charset="2"/>
              <a:buChar char="ü"/>
            </a:pPr>
            <a:r>
              <a:rPr lang="en-US" dirty="0"/>
              <a:t>Trade Remedy reports</a:t>
            </a:r>
          </a:p>
          <a:p>
            <a:pPr marL="457200" indent="-457200" algn="l">
              <a:buFont typeface="Wingdings" panose="05000000000000000000" pitchFamily="2" charset="2"/>
              <a:buChar char="ü"/>
            </a:pPr>
            <a:r>
              <a:rPr lang="en-US" dirty="0"/>
              <a:t>Broker exception reports </a:t>
            </a:r>
          </a:p>
        </p:txBody>
      </p:sp>
      <p:pic>
        <p:nvPicPr>
          <p:cNvPr id="5" name="Picture 4">
            <a:extLst>
              <a:ext uri="{FF2B5EF4-FFF2-40B4-BE49-F238E27FC236}">
                <a16:creationId xmlns:a16="http://schemas.microsoft.com/office/drawing/2014/main" id="{BFC7BA36-F33A-8B47-8924-8312E1EBAA1D}"/>
              </a:ext>
            </a:extLst>
          </p:cNvPr>
          <p:cNvPicPr>
            <a:picLocks noChangeAspect="1"/>
          </p:cNvPicPr>
          <p:nvPr/>
        </p:nvPicPr>
        <p:blipFill>
          <a:blip r:embed="rId4"/>
          <a:stretch>
            <a:fillRect/>
          </a:stretch>
        </p:blipFill>
        <p:spPr>
          <a:xfrm>
            <a:off x="5638800" y="1676400"/>
            <a:ext cx="3276600" cy="4321175"/>
          </a:xfrm>
          <a:prstGeom prst="rect">
            <a:avLst/>
          </a:prstGeom>
        </p:spPr>
      </p:pic>
    </p:spTree>
    <p:extLst>
      <p:ext uri="{BB962C8B-B14F-4D97-AF65-F5344CB8AC3E}">
        <p14:creationId xmlns:p14="http://schemas.microsoft.com/office/powerpoint/2010/main" val="145756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533400" y="235251"/>
            <a:ext cx="7772400" cy="1470025"/>
          </a:xfrm>
        </p:spPr>
        <p:txBody>
          <a:bodyPr/>
          <a:lstStyle/>
          <a:p>
            <a:r>
              <a:rPr lang="en-US" dirty="0"/>
              <a:t>Watch List </a:t>
            </a:r>
          </a:p>
        </p:txBody>
      </p:sp>
      <p:sp>
        <p:nvSpPr>
          <p:cNvPr id="3" name="Subtitle 2"/>
          <p:cNvSpPr>
            <a:spLocks noGrp="1"/>
          </p:cNvSpPr>
          <p:nvPr>
            <p:ph type="subTitle" idx="1"/>
          </p:nvPr>
        </p:nvSpPr>
        <p:spPr>
          <a:xfrm>
            <a:off x="914400" y="1292803"/>
            <a:ext cx="6400800" cy="3872946"/>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prstClr val="black">
                    <a:tint val="75000"/>
                  </a:prstClr>
                </a:solidFill>
                <a:effectLst/>
                <a:uLnTx/>
                <a:uFillTx/>
                <a:latin typeface="Calibri"/>
                <a:ea typeface="+mn-ea"/>
                <a:cs typeface="+mn-cs"/>
              </a:rPr>
              <a:t>Semiconductors </a:t>
            </a:r>
            <a:r>
              <a:rPr kumimoji="0" lang="en-US" sz="4800" b="0" i="0" u="none" strike="noStrike" kern="1200" cap="none" spc="0" normalizeH="0" baseline="0" noProof="0" dirty="0">
                <a:ln>
                  <a:noFill/>
                </a:ln>
                <a:solidFill>
                  <a:prstClr val="black">
                    <a:tint val="75000"/>
                  </a:prstClr>
                </a:solidFill>
                <a:effectLst/>
                <a:uLnTx/>
                <a:uFillTx/>
                <a:latin typeface="Calibri"/>
                <a:ea typeface="+mn-ea"/>
                <a:cs typeface="+mn-cs"/>
                <a:hlinkClick r:id="rId3"/>
              </a:rPr>
              <a:t>Fact Sheet 301 investigation Dec. 23, 2024</a:t>
            </a:r>
            <a:endParaRPr kumimoji="0" lang="en-US" sz="4800" b="0" i="0" u="none" strike="noStrike" kern="1200" cap="none" spc="0" normalizeH="0" baseline="0" noProof="0" dirty="0">
              <a:ln>
                <a:noFill/>
              </a:ln>
              <a:solidFill>
                <a:prstClr val="black">
                  <a:tint val="75000"/>
                </a:prstClr>
              </a:solidFill>
              <a:effectLst/>
              <a:uLnTx/>
              <a:uFillTx/>
              <a:latin typeface="Calibri"/>
              <a:ea typeface="+mn-ea"/>
              <a:cs typeface="+mn-cs"/>
            </a:endParaRPr>
          </a:p>
          <a:p>
            <a:pPr algn="l"/>
            <a:endParaRPr lang="en-US" sz="4800" b="1" dirty="0"/>
          </a:p>
          <a:p>
            <a:pPr algn="l"/>
            <a:r>
              <a:rPr lang="en-US" sz="8800" b="1" dirty="0"/>
              <a:t>Copper </a:t>
            </a:r>
            <a:r>
              <a:rPr lang="en-US" sz="4800" dirty="0">
                <a:hlinkClick r:id="rId4"/>
              </a:rPr>
              <a:t>Investigation 232 Feb. 25, 2025</a:t>
            </a:r>
            <a:endParaRPr lang="en-US" sz="4800" dirty="0"/>
          </a:p>
          <a:p>
            <a:pPr algn="l"/>
            <a:endParaRPr lang="en-US" sz="4800" dirty="0"/>
          </a:p>
          <a:p>
            <a:pPr algn="l"/>
            <a:r>
              <a:rPr lang="en-US" sz="8800" b="1" dirty="0"/>
              <a:t>Lumber </a:t>
            </a:r>
            <a:r>
              <a:rPr lang="en-US" sz="4800" dirty="0">
                <a:hlinkClick r:id="rId5"/>
              </a:rPr>
              <a:t>Executive Order March 1, 2025</a:t>
            </a:r>
            <a:endParaRPr lang="en-US" sz="4800" dirty="0"/>
          </a:p>
          <a:p>
            <a:pPr algn="l"/>
            <a:endParaRPr lang="en-US" sz="4800" dirty="0"/>
          </a:p>
          <a:p>
            <a:pPr algn="l"/>
            <a:r>
              <a:rPr lang="en-US" sz="8800" b="1" dirty="0"/>
              <a:t>Venezuelan Oil </a:t>
            </a:r>
            <a:r>
              <a:rPr lang="en-US" sz="4800" dirty="0">
                <a:hlinkClick r:id="rId6"/>
              </a:rPr>
              <a:t>Executive Order March 24, 2025</a:t>
            </a:r>
            <a:endParaRPr lang="en-US" sz="4800" dirty="0"/>
          </a:p>
          <a:p>
            <a:pPr algn="l"/>
            <a:endParaRPr lang="en-US" sz="4800" dirty="0"/>
          </a:p>
          <a:p>
            <a:pPr algn="l"/>
            <a:r>
              <a:rPr lang="en-US" sz="9200" b="1" dirty="0"/>
              <a:t>Automobiles and Auto Parts</a:t>
            </a:r>
            <a:r>
              <a:rPr lang="en-US" sz="4800" dirty="0">
                <a:hlinkClick r:id="rId7"/>
              </a:rPr>
              <a:t> Proclamation March 26, 2025</a:t>
            </a:r>
            <a:r>
              <a:rPr lang="en-US" sz="9200" dirty="0"/>
              <a:t>          </a:t>
            </a:r>
          </a:p>
          <a:p>
            <a:pPr algn="l"/>
            <a:endParaRPr lang="en-US" sz="4800"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800" b="1" i="0" u="none" strike="noStrike" kern="1200" cap="none" spc="0" normalizeH="0" baseline="0" noProof="0">
                <a:ln>
                  <a:noFill/>
                </a:ln>
                <a:solidFill>
                  <a:prstClr val="black">
                    <a:tint val="75000"/>
                  </a:prstClr>
                </a:solidFill>
                <a:effectLst/>
                <a:uLnTx/>
                <a:uFillTx/>
                <a:latin typeface="Calibri"/>
                <a:ea typeface="+mn-ea"/>
                <a:cs typeface="+mn-cs"/>
              </a:rPr>
              <a:t>Reciprocal Tariffs </a:t>
            </a:r>
            <a:r>
              <a:rPr lang="en-US" sz="4800" dirty="0">
                <a:hlinkClick r:id="rId8"/>
              </a:rPr>
              <a:t>Executive Order April 2, 2025</a:t>
            </a:r>
            <a:endParaRPr kumimoji="0" lang="en-US" sz="4800" b="1" i="0" u="none" strike="noStrike" kern="1200" cap="none" spc="0" normalizeH="0" baseline="0" noProof="0" dirty="0">
              <a:ln>
                <a:noFill/>
              </a:ln>
              <a:solidFill>
                <a:prstClr val="black">
                  <a:tint val="75000"/>
                </a:prstClr>
              </a:solidFill>
              <a:effectLst/>
              <a:uLnTx/>
              <a:uFillTx/>
              <a:latin typeface="Calibri"/>
              <a:ea typeface="+mn-ea"/>
              <a:cs typeface="+mn-cs"/>
            </a:endParaRPr>
          </a:p>
          <a:p>
            <a:pPr algn="l"/>
            <a:endParaRPr lang="en-US" sz="9200" dirty="0"/>
          </a:p>
          <a:p>
            <a:pPr algn="l"/>
            <a:r>
              <a:rPr lang="en-US" sz="9200" dirty="0"/>
              <a:t>Weather Forecast  -  To Be Continued……… </a:t>
            </a:r>
          </a:p>
        </p:txBody>
      </p:sp>
      <p:pic>
        <p:nvPicPr>
          <p:cNvPr id="7" name="Picture 6">
            <a:extLst>
              <a:ext uri="{FF2B5EF4-FFF2-40B4-BE49-F238E27FC236}">
                <a16:creationId xmlns:a16="http://schemas.microsoft.com/office/drawing/2014/main" id="{B4EF6759-A42C-85CD-5957-A981EE06A48F}"/>
              </a:ext>
            </a:extLst>
          </p:cNvPr>
          <p:cNvPicPr>
            <a:picLocks noChangeAspect="1"/>
          </p:cNvPicPr>
          <p:nvPr/>
        </p:nvPicPr>
        <p:blipFill>
          <a:blip r:embed="rId9"/>
          <a:stretch>
            <a:fillRect/>
          </a:stretch>
        </p:blipFill>
        <p:spPr>
          <a:xfrm>
            <a:off x="7063367" y="614265"/>
            <a:ext cx="1775834" cy="3195735"/>
          </a:xfrm>
          <a:prstGeom prst="rect">
            <a:avLst/>
          </a:prstGeom>
        </p:spPr>
      </p:pic>
    </p:spTree>
    <p:extLst>
      <p:ext uri="{BB962C8B-B14F-4D97-AF65-F5344CB8AC3E}">
        <p14:creationId xmlns:p14="http://schemas.microsoft.com/office/powerpoint/2010/main" val="28108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880110" y="2130425"/>
            <a:ext cx="7383780" cy="1470025"/>
          </a:xfrm>
        </p:spPr>
        <p:txBody>
          <a:bodyPr/>
          <a:lstStyle/>
          <a:p>
            <a:endParaRPr lang="en-US" dirty="0"/>
          </a:p>
        </p:txBody>
      </p:sp>
      <p:sp>
        <p:nvSpPr>
          <p:cNvPr id="3" name="Subtitle 2"/>
          <p:cNvSpPr>
            <a:spLocks noGrp="1"/>
          </p:cNvSpPr>
          <p:nvPr>
            <p:ph type="subTitle" idx="1"/>
          </p:nvPr>
        </p:nvSpPr>
        <p:spPr/>
        <p:txBody>
          <a:bodyPr/>
          <a:lstStyle/>
          <a:p>
            <a:r>
              <a:rPr lang="en-US" dirty="0"/>
              <a:t>Ryan – NCBFAA resources </a:t>
            </a:r>
          </a:p>
        </p:txBody>
      </p:sp>
      <p:pic>
        <p:nvPicPr>
          <p:cNvPr id="2050" name="Picture 2" descr="Windstorm | Meteorology, Atmospheric Pressure &amp; Wind Speed | Britannica">
            <a:extLst>
              <a:ext uri="{FF2B5EF4-FFF2-40B4-BE49-F238E27FC236}">
                <a16:creationId xmlns:a16="http://schemas.microsoft.com/office/drawing/2014/main" id="{5689D40F-6AC5-21BE-06B2-D89491AB7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86800" cy="48752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024ED4-036F-4141-7A59-3874E8CDBEC4}"/>
              </a:ext>
            </a:extLst>
          </p:cNvPr>
          <p:cNvSpPr/>
          <p:nvPr/>
        </p:nvSpPr>
        <p:spPr>
          <a:xfrm>
            <a:off x="457200" y="3600450"/>
            <a:ext cx="838200" cy="2857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TWEET</a:t>
            </a:r>
          </a:p>
        </p:txBody>
      </p:sp>
      <p:sp>
        <p:nvSpPr>
          <p:cNvPr id="6" name="Rectangle 5">
            <a:extLst>
              <a:ext uri="{FF2B5EF4-FFF2-40B4-BE49-F238E27FC236}">
                <a16:creationId xmlns:a16="http://schemas.microsoft.com/office/drawing/2014/main" id="{CB78DF32-F79E-4E7B-011A-0C8776831966}"/>
              </a:ext>
            </a:extLst>
          </p:cNvPr>
          <p:cNvSpPr/>
          <p:nvPr/>
        </p:nvSpPr>
        <p:spPr>
          <a:xfrm>
            <a:off x="5105400" y="4114800"/>
            <a:ext cx="838200" cy="381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NEWS</a:t>
            </a:r>
          </a:p>
        </p:txBody>
      </p:sp>
      <p:sp>
        <p:nvSpPr>
          <p:cNvPr id="7" name="Rectangle 6">
            <a:extLst>
              <a:ext uri="{FF2B5EF4-FFF2-40B4-BE49-F238E27FC236}">
                <a16:creationId xmlns:a16="http://schemas.microsoft.com/office/drawing/2014/main" id="{EB17E8D1-60E9-09A5-E538-2C61DC427012}"/>
              </a:ext>
            </a:extLst>
          </p:cNvPr>
          <p:cNvSpPr/>
          <p:nvPr/>
        </p:nvSpPr>
        <p:spPr>
          <a:xfrm>
            <a:off x="7772400" y="1254124"/>
            <a:ext cx="1081920" cy="512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FRN &amp; CSMS</a:t>
            </a:r>
          </a:p>
          <a:p>
            <a:pPr algn="ctr"/>
            <a:endParaRPr lang="en-US" sz="500" dirty="0"/>
          </a:p>
          <a:p>
            <a:pPr algn="ctr"/>
            <a:r>
              <a:rPr lang="en-US" sz="1000" dirty="0"/>
              <a:t>CLIENT  OUTREACH</a:t>
            </a:r>
          </a:p>
        </p:txBody>
      </p:sp>
      <p:sp>
        <p:nvSpPr>
          <p:cNvPr id="8" name="Rectangle 7">
            <a:extLst>
              <a:ext uri="{FF2B5EF4-FFF2-40B4-BE49-F238E27FC236}">
                <a16:creationId xmlns:a16="http://schemas.microsoft.com/office/drawing/2014/main" id="{A347406E-170B-1579-80A8-24558AF133C8}"/>
              </a:ext>
            </a:extLst>
          </p:cNvPr>
          <p:cNvSpPr/>
          <p:nvPr/>
        </p:nvSpPr>
        <p:spPr>
          <a:xfrm>
            <a:off x="7878960" y="2743200"/>
            <a:ext cx="994410" cy="381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SOFTWARE </a:t>
            </a:r>
          </a:p>
          <a:p>
            <a:pPr algn="ctr"/>
            <a:r>
              <a:rPr lang="en-US" sz="1000" dirty="0"/>
              <a:t>DEVELOPMENT</a:t>
            </a:r>
          </a:p>
        </p:txBody>
      </p:sp>
      <p:sp>
        <p:nvSpPr>
          <p:cNvPr id="9" name="Rectangle 8">
            <a:extLst>
              <a:ext uri="{FF2B5EF4-FFF2-40B4-BE49-F238E27FC236}">
                <a16:creationId xmlns:a16="http://schemas.microsoft.com/office/drawing/2014/main" id="{3C962ECD-252D-4900-47A0-9FB109CE0B05}"/>
              </a:ext>
            </a:extLst>
          </p:cNvPr>
          <p:cNvSpPr/>
          <p:nvPr/>
        </p:nvSpPr>
        <p:spPr>
          <a:xfrm>
            <a:off x="7851140" y="4375150"/>
            <a:ext cx="994410" cy="381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DUTY</a:t>
            </a:r>
          </a:p>
          <a:p>
            <a:pPr algn="ctr"/>
            <a:r>
              <a:rPr lang="en-US" sz="1000" dirty="0"/>
              <a:t>COLLECTION</a:t>
            </a:r>
          </a:p>
        </p:txBody>
      </p:sp>
    </p:spTree>
    <p:extLst>
      <p:ext uri="{BB962C8B-B14F-4D97-AF65-F5344CB8AC3E}">
        <p14:creationId xmlns:p14="http://schemas.microsoft.com/office/powerpoint/2010/main" val="43091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p:cNvSpPr>
            <a:spLocks noGrp="1"/>
          </p:cNvSpPr>
          <p:nvPr>
            <p:ph type="ctrTitle"/>
          </p:nvPr>
        </p:nvSpPr>
        <p:spPr>
          <a:xfrm>
            <a:off x="685799" y="533400"/>
            <a:ext cx="7772400" cy="1470025"/>
          </a:xfrm>
        </p:spPr>
        <p:txBody>
          <a:bodyPr/>
          <a:lstStyle/>
          <a:p>
            <a:r>
              <a:rPr lang="en-US" dirty="0"/>
              <a:t>Keep Calm – Read the Facts </a:t>
            </a:r>
          </a:p>
        </p:txBody>
      </p:sp>
      <p:sp>
        <p:nvSpPr>
          <p:cNvPr id="3" name="Subtitle 2"/>
          <p:cNvSpPr>
            <a:spLocks noGrp="1"/>
          </p:cNvSpPr>
          <p:nvPr>
            <p:ph type="subTitle" idx="1"/>
          </p:nvPr>
        </p:nvSpPr>
        <p:spPr>
          <a:xfrm>
            <a:off x="685799" y="2286000"/>
            <a:ext cx="6400800" cy="1752600"/>
          </a:xfrm>
        </p:spPr>
        <p:txBody>
          <a:bodyPr>
            <a:normAutofit fontScale="25000" lnSpcReduction="20000"/>
          </a:bodyPr>
          <a:lstStyle/>
          <a:p>
            <a:pPr marL="457200" indent="-457200" algn="l">
              <a:buFont typeface="Arial" panose="020B0604020202020204" pitchFamily="34" charset="0"/>
              <a:buChar char="•"/>
            </a:pPr>
            <a:r>
              <a:rPr lang="en-US" sz="11200" dirty="0"/>
              <a:t>America First Trade Policy </a:t>
            </a:r>
          </a:p>
          <a:p>
            <a:pPr marL="457200" indent="-457200" algn="l">
              <a:buFont typeface="Arial" panose="020B0604020202020204" pitchFamily="34" charset="0"/>
              <a:buChar char="•"/>
            </a:pPr>
            <a:r>
              <a:rPr lang="en-US" sz="11200" dirty="0"/>
              <a:t>Presidential Actions</a:t>
            </a:r>
          </a:p>
          <a:p>
            <a:pPr marL="914400" lvl="1" indent="-457200" algn="l">
              <a:buFont typeface="Arial" panose="020B0604020202020204" pitchFamily="34" charset="0"/>
              <a:buChar char="•"/>
            </a:pPr>
            <a:r>
              <a:rPr lang="en-US" sz="11200" dirty="0"/>
              <a:t>Memoranda </a:t>
            </a:r>
          </a:p>
          <a:p>
            <a:pPr marL="914400" lvl="1" indent="-457200" algn="l">
              <a:buFont typeface="Arial" panose="020B0604020202020204" pitchFamily="34" charset="0"/>
              <a:buChar char="•"/>
            </a:pPr>
            <a:r>
              <a:rPr lang="en-US" sz="11200" dirty="0"/>
              <a:t>Proclamations</a:t>
            </a:r>
          </a:p>
          <a:p>
            <a:pPr marL="914400" lvl="1" indent="-457200" algn="l">
              <a:buFont typeface="Arial" panose="020B0604020202020204" pitchFamily="34" charset="0"/>
              <a:buChar char="•"/>
            </a:pPr>
            <a:r>
              <a:rPr lang="en-US" sz="11200" dirty="0"/>
              <a:t>Executive Orders</a:t>
            </a:r>
          </a:p>
          <a:p>
            <a:pPr marL="457200" indent="-457200" algn="l">
              <a:buFont typeface="Arial" panose="020B0604020202020204" pitchFamily="34" charset="0"/>
              <a:buChar char="•"/>
            </a:pPr>
            <a:r>
              <a:rPr lang="en-US" sz="11200" dirty="0"/>
              <a:t>Federal Register Notices</a:t>
            </a:r>
          </a:p>
          <a:p>
            <a:pPr marL="457200" indent="-457200" algn="l">
              <a:buFont typeface="Arial" panose="020B0604020202020204" pitchFamily="34" charset="0"/>
              <a:buChar char="•"/>
            </a:pPr>
            <a:r>
              <a:rPr lang="en-US" sz="11200" dirty="0"/>
              <a:t>CBP CSMS </a:t>
            </a:r>
          </a:p>
          <a:p>
            <a:endParaRPr lang="en-US" dirty="0"/>
          </a:p>
          <a:p>
            <a:endParaRPr lang="en-US" dirty="0"/>
          </a:p>
        </p:txBody>
      </p:sp>
      <p:pic>
        <p:nvPicPr>
          <p:cNvPr id="5" name="Picture 4">
            <a:extLst>
              <a:ext uri="{FF2B5EF4-FFF2-40B4-BE49-F238E27FC236}">
                <a16:creationId xmlns:a16="http://schemas.microsoft.com/office/drawing/2014/main" id="{34825C48-6965-DDF3-69D1-0A1EFB56327F}"/>
              </a:ext>
            </a:extLst>
          </p:cNvPr>
          <p:cNvPicPr>
            <a:picLocks noChangeAspect="1"/>
          </p:cNvPicPr>
          <p:nvPr/>
        </p:nvPicPr>
        <p:blipFill>
          <a:blip r:embed="rId4"/>
          <a:stretch>
            <a:fillRect/>
          </a:stretch>
        </p:blipFill>
        <p:spPr>
          <a:xfrm>
            <a:off x="5257800" y="1855788"/>
            <a:ext cx="3429000" cy="3429000"/>
          </a:xfrm>
          <a:prstGeom prst="rect">
            <a:avLst/>
          </a:prstGeom>
        </p:spPr>
      </p:pic>
    </p:spTree>
    <p:extLst>
      <p:ext uri="{BB962C8B-B14F-4D97-AF65-F5344CB8AC3E}">
        <p14:creationId xmlns:p14="http://schemas.microsoft.com/office/powerpoint/2010/main" val="59066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E058-8E72-80AA-B1D7-E58DBE95F2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42372B5-A1D9-1278-2384-48861D072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A7B75207-9A63-7D8A-2568-A3512413CF06}"/>
              </a:ext>
            </a:extLst>
          </p:cNvPr>
          <p:cNvSpPr>
            <a:spLocks noGrp="1"/>
          </p:cNvSpPr>
          <p:nvPr>
            <p:ph type="ctrTitle"/>
          </p:nvPr>
        </p:nvSpPr>
        <p:spPr>
          <a:xfrm>
            <a:off x="609600" y="213105"/>
            <a:ext cx="7772400" cy="1470025"/>
          </a:xfrm>
        </p:spPr>
        <p:txBody>
          <a:bodyPr/>
          <a:lstStyle/>
          <a:p>
            <a:pPr algn="l"/>
            <a:r>
              <a:rPr lang="en-US" dirty="0"/>
              <a:t>	Member Resources</a:t>
            </a:r>
          </a:p>
        </p:txBody>
      </p:sp>
      <p:sp>
        <p:nvSpPr>
          <p:cNvPr id="3" name="Subtitle 2">
            <a:extLst>
              <a:ext uri="{FF2B5EF4-FFF2-40B4-BE49-F238E27FC236}">
                <a16:creationId xmlns:a16="http://schemas.microsoft.com/office/drawing/2014/main" id="{ABFF8B6E-F29E-6775-C0E7-BAE7B25F251E}"/>
              </a:ext>
            </a:extLst>
          </p:cNvPr>
          <p:cNvSpPr>
            <a:spLocks noGrp="1"/>
          </p:cNvSpPr>
          <p:nvPr>
            <p:ph type="subTitle" idx="1"/>
          </p:nvPr>
        </p:nvSpPr>
        <p:spPr>
          <a:xfrm>
            <a:off x="2657438" y="1489868"/>
            <a:ext cx="6400800" cy="3878263"/>
          </a:xfrm>
        </p:spPr>
        <p:txBody>
          <a:bodyPr>
            <a:normAutofit fontScale="25000" lnSpcReduction="20000"/>
          </a:bodyPr>
          <a:lstStyle/>
          <a:p>
            <a:pPr marL="0" marR="0" algn="l">
              <a:lnSpc>
                <a:spcPct val="115000"/>
              </a:lnSpc>
              <a:spcAft>
                <a:spcPts val="800"/>
              </a:spcAft>
            </a:pPr>
            <a:r>
              <a:rPr lang="en-US" sz="8000" b="1" kern="100" dirty="0">
                <a:effectLst/>
                <a:ea typeface="Aptos" panose="020B0004020202020204" pitchFamily="34" charset="0"/>
                <a:cs typeface="Times New Roman" panose="02020603050405020304" pitchFamily="18" charset="0"/>
              </a:rPr>
              <a:t>IEEPA Webpage:</a:t>
            </a:r>
          </a:p>
          <a:p>
            <a:pPr marL="342900" marR="0" lvl="0" indent="-342900" algn="l">
              <a:lnSpc>
                <a:spcPct val="115000"/>
              </a:lnSpc>
              <a:buFont typeface="Symbol" panose="05050102010706020507" pitchFamily="18" charset="2"/>
              <a:buChar char=""/>
            </a:pPr>
            <a:r>
              <a:rPr lang="en-US" sz="7200" kern="100" dirty="0">
                <a:effectLst/>
                <a:ea typeface="Aptos" panose="020B0004020202020204" pitchFamily="34" charset="0"/>
                <a:cs typeface="Times New Roman" panose="02020603050405020304" pitchFamily="18" charset="0"/>
              </a:rPr>
              <a:t>Single source for Brokers &amp; Forwarders</a:t>
            </a:r>
          </a:p>
          <a:p>
            <a:pPr marL="742950" marR="0" lvl="1" indent="-285750" algn="l">
              <a:lnSpc>
                <a:spcPct val="115000"/>
              </a:lnSpc>
              <a:buFont typeface="Courier New" panose="02070309020205020404" pitchFamily="49" charset="0"/>
              <a:buChar char="o"/>
            </a:pPr>
            <a:r>
              <a:rPr lang="en-US" sz="7200" kern="100" dirty="0">
                <a:effectLst/>
                <a:ea typeface="Aptos" panose="020B0004020202020204" pitchFamily="34" charset="0"/>
                <a:cs typeface="Times New Roman" panose="02020603050405020304" pitchFamily="18" charset="0"/>
              </a:rPr>
              <a:t>Sorted by Action (i.e. Auto Tariffs, Steel &amp; Aluminum…</a:t>
            </a:r>
            <a:r>
              <a:rPr lang="en-US" sz="7200" kern="100" dirty="0" err="1">
                <a:effectLst/>
                <a:ea typeface="Aptos" panose="020B0004020202020204" pitchFamily="34" charset="0"/>
                <a:cs typeface="Times New Roman" panose="02020603050405020304" pitchFamily="18" charset="0"/>
              </a:rPr>
              <a:t>etc</a:t>
            </a:r>
            <a:r>
              <a:rPr lang="en-US" sz="7200" kern="100" dirty="0">
                <a:effectLst/>
                <a:ea typeface="Aptos" panose="020B0004020202020204" pitchFamily="34" charset="0"/>
                <a:cs typeface="Times New Roman" panose="02020603050405020304" pitchFamily="18" charset="0"/>
              </a:rPr>
              <a:t>)</a:t>
            </a:r>
          </a:p>
          <a:p>
            <a:pPr marL="742950" marR="0" lvl="1" indent="-285750" algn="l">
              <a:lnSpc>
                <a:spcPct val="115000"/>
              </a:lnSpc>
              <a:buFont typeface="Courier New" panose="02070309020205020404" pitchFamily="49" charset="0"/>
              <a:buChar char="o"/>
            </a:pPr>
            <a:r>
              <a:rPr lang="en-US" sz="7200" kern="100" dirty="0">
                <a:effectLst/>
                <a:ea typeface="Aptos" panose="020B0004020202020204" pitchFamily="34" charset="0"/>
                <a:cs typeface="Times New Roman" panose="02020603050405020304" pitchFamily="18" charset="0"/>
              </a:rPr>
              <a:t>Links to all pertinent documents (Proclamations/EO, FR Notices &amp; CSMS)</a:t>
            </a:r>
          </a:p>
          <a:p>
            <a:pPr marL="742950" marR="0" lvl="1" indent="-285750" algn="l">
              <a:lnSpc>
                <a:spcPct val="115000"/>
              </a:lnSpc>
              <a:buFont typeface="Courier New" panose="02070309020205020404" pitchFamily="49" charset="0"/>
              <a:buChar char="o"/>
            </a:pPr>
            <a:r>
              <a:rPr lang="en-US" sz="7200" kern="100" dirty="0">
                <a:effectLst/>
                <a:ea typeface="Aptos" panose="020B0004020202020204" pitchFamily="34" charset="0"/>
                <a:cs typeface="Times New Roman" panose="02020603050405020304" pitchFamily="18" charset="0"/>
              </a:rPr>
              <a:t>Applicable Trade Presentation Slides</a:t>
            </a:r>
          </a:p>
          <a:p>
            <a:pPr marL="742950" marR="0" lvl="1" indent="-285750" algn="l">
              <a:lnSpc>
                <a:spcPct val="115000"/>
              </a:lnSpc>
              <a:buFont typeface="Courier New" panose="02070309020205020404" pitchFamily="49" charset="0"/>
              <a:buChar char="o"/>
            </a:pPr>
            <a:r>
              <a:rPr lang="en-US" sz="7200" kern="100" dirty="0">
                <a:effectLst/>
                <a:ea typeface="Aptos" panose="020B0004020202020204" pitchFamily="34" charset="0"/>
                <a:cs typeface="Times New Roman" panose="02020603050405020304" pitchFamily="18" charset="0"/>
              </a:rPr>
              <a:t>Up-to-Date Information</a:t>
            </a:r>
          </a:p>
          <a:p>
            <a:pPr marL="742950" marR="0" lvl="1" indent="-285750" algn="l">
              <a:lnSpc>
                <a:spcPct val="115000"/>
              </a:lnSpc>
              <a:buFont typeface="Courier New" panose="02070309020205020404" pitchFamily="49" charset="0"/>
              <a:buChar char="o"/>
            </a:pPr>
            <a:r>
              <a:rPr lang="en-US" sz="7200" kern="100" dirty="0">
                <a:effectLst/>
                <a:ea typeface="Aptos" panose="020B0004020202020204" pitchFamily="34" charset="0"/>
                <a:cs typeface="Times New Roman" panose="02020603050405020304" pitchFamily="18" charset="0"/>
              </a:rPr>
              <a:t>Expert Commentary</a:t>
            </a:r>
          </a:p>
          <a:p>
            <a:pPr marL="0" marR="0" algn="l">
              <a:lnSpc>
                <a:spcPct val="115000"/>
              </a:lnSpc>
              <a:spcAft>
                <a:spcPts val="800"/>
              </a:spcAft>
            </a:pPr>
            <a:r>
              <a:rPr lang="en-US" sz="8000" b="1" kern="100" dirty="0" err="1">
                <a:effectLst/>
                <a:ea typeface="Aptos" panose="020B0004020202020204" pitchFamily="34" charset="0"/>
                <a:cs typeface="Times New Roman" panose="02020603050405020304" pitchFamily="18" charset="0"/>
              </a:rPr>
              <a:t>MMeB</a:t>
            </a:r>
            <a:r>
              <a:rPr lang="en-US" sz="8000" b="1" kern="100" dirty="0">
                <a:effectLst/>
                <a:ea typeface="Aptos" panose="020B0004020202020204" pitchFamily="34" charset="0"/>
                <a:cs typeface="Times New Roman" panose="02020603050405020304" pitchFamily="18" charset="0"/>
              </a:rPr>
              <a:t> (Monday Morning e-Briefing)</a:t>
            </a:r>
          </a:p>
          <a:p>
            <a:pPr marL="342900" marR="0" lvl="0" indent="-342900" algn="l">
              <a:lnSpc>
                <a:spcPct val="115000"/>
              </a:lnSpc>
              <a:buFont typeface="Symbol" panose="05050102010706020507" pitchFamily="18" charset="2"/>
              <a:buChar char=""/>
            </a:pPr>
            <a:r>
              <a:rPr lang="en-US" sz="7200" kern="100" dirty="0">
                <a:effectLst/>
                <a:ea typeface="Aptos" panose="020B0004020202020204" pitchFamily="34" charset="0"/>
                <a:cs typeface="Times New Roman" panose="02020603050405020304" pitchFamily="18" charset="0"/>
              </a:rPr>
              <a:t>Weekly headlines for all Industry News and updates on Committee activities.</a:t>
            </a:r>
          </a:p>
          <a:p>
            <a:pPr marL="342900" marR="0" lvl="0" indent="-342900" algn="l">
              <a:lnSpc>
                <a:spcPct val="115000"/>
              </a:lnSpc>
              <a:spcAft>
                <a:spcPts val="800"/>
              </a:spcAft>
              <a:buFont typeface="Symbol" panose="05050102010706020507" pitchFamily="18" charset="2"/>
              <a:buChar char=""/>
            </a:pPr>
            <a:r>
              <a:rPr lang="en-US" sz="7200" kern="100" dirty="0">
                <a:effectLst/>
                <a:ea typeface="Aptos" panose="020B0004020202020204" pitchFamily="34" charset="0"/>
                <a:cs typeface="Times New Roman" panose="02020603050405020304" pitchFamily="18" charset="0"/>
              </a:rPr>
              <a:t>Event Calendar</a:t>
            </a:r>
          </a:p>
          <a:p>
            <a:endParaRPr lang="en-US" dirty="0"/>
          </a:p>
        </p:txBody>
      </p:sp>
      <p:pic>
        <p:nvPicPr>
          <p:cNvPr id="5" name="Picture 4">
            <a:extLst>
              <a:ext uri="{FF2B5EF4-FFF2-40B4-BE49-F238E27FC236}">
                <a16:creationId xmlns:a16="http://schemas.microsoft.com/office/drawing/2014/main" id="{1933E4AE-22C9-D1D8-9C07-DC54955A67A2}"/>
              </a:ext>
            </a:extLst>
          </p:cNvPr>
          <p:cNvPicPr>
            <a:picLocks noChangeAspect="1"/>
          </p:cNvPicPr>
          <p:nvPr/>
        </p:nvPicPr>
        <p:blipFill>
          <a:blip r:embed="rId4"/>
          <a:stretch>
            <a:fillRect/>
          </a:stretch>
        </p:blipFill>
        <p:spPr>
          <a:xfrm>
            <a:off x="457200" y="2865437"/>
            <a:ext cx="2075855" cy="2819400"/>
          </a:xfrm>
          <a:prstGeom prst="rect">
            <a:avLst/>
          </a:prstGeom>
        </p:spPr>
      </p:pic>
    </p:spTree>
    <p:extLst>
      <p:ext uri="{BB962C8B-B14F-4D97-AF65-F5344CB8AC3E}">
        <p14:creationId xmlns:p14="http://schemas.microsoft.com/office/powerpoint/2010/main" val="57634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799" y="838200"/>
            <a:ext cx="7772400" cy="1470025"/>
          </a:xfrm>
        </p:spPr>
        <p:txBody>
          <a:bodyPr/>
          <a:lstStyle/>
          <a:p>
            <a:r>
              <a:rPr lang="en-US" dirty="0"/>
              <a:t>Responsible Supervision and Control</a:t>
            </a:r>
          </a:p>
        </p:txBody>
      </p:sp>
      <p:sp>
        <p:nvSpPr>
          <p:cNvPr id="3" name="Subtitle 2"/>
          <p:cNvSpPr>
            <a:spLocks noGrp="1"/>
          </p:cNvSpPr>
          <p:nvPr>
            <p:ph type="subTitle" idx="1"/>
          </p:nvPr>
        </p:nvSpPr>
        <p:spPr>
          <a:xfrm>
            <a:off x="1219200" y="2552700"/>
            <a:ext cx="6400800" cy="3238500"/>
          </a:xfrm>
        </p:spPr>
        <p:txBody>
          <a:bodyPr>
            <a:normAutofit fontScale="25000" lnSpcReduction="20000"/>
          </a:bodyPr>
          <a:lstStyle/>
          <a:p>
            <a:pPr algn="l"/>
            <a:r>
              <a:rPr lang="en-US" sz="8000" b="1" i="1" dirty="0"/>
              <a:t>CBP expects full compliance from the trade community for accurate reporting and payment of the additional duties.  CBP will take enforcement action for non-compliance.</a:t>
            </a:r>
          </a:p>
          <a:p>
            <a:pPr algn="l"/>
            <a:endParaRPr lang="en-US" sz="8000" b="1" i="1" dirty="0"/>
          </a:p>
          <a:p>
            <a:pPr marL="457200" indent="-457200" algn="l">
              <a:buFont typeface="Arial" panose="020B0604020202020204" pitchFamily="34" charset="0"/>
              <a:buChar char="•"/>
            </a:pPr>
            <a:r>
              <a:rPr lang="en-US" sz="8000" b="1" dirty="0"/>
              <a:t>Ensuring proper application of CH99</a:t>
            </a:r>
          </a:p>
          <a:p>
            <a:pPr marL="457200" indent="-457200" algn="l">
              <a:buFont typeface="Arial" panose="020B0604020202020204" pitchFamily="34" charset="0"/>
              <a:buChar char="•"/>
            </a:pPr>
            <a:r>
              <a:rPr lang="en-US" sz="8000" b="1" dirty="0"/>
              <a:t>Understand limited ACE edits</a:t>
            </a:r>
          </a:p>
          <a:p>
            <a:pPr marL="914400" lvl="1" indent="-457200" algn="l">
              <a:buFont typeface="Arial" panose="020B0604020202020204" pitchFamily="34" charset="0"/>
              <a:buChar char="•"/>
            </a:pPr>
            <a:r>
              <a:rPr lang="en-US" sz="7600" b="1" dirty="0"/>
              <a:t>CBP only validates up to two tariff lines</a:t>
            </a:r>
          </a:p>
          <a:p>
            <a:pPr marL="457200" indent="-457200" algn="l">
              <a:buFont typeface="Arial" panose="020B0604020202020204" pitchFamily="34" charset="0"/>
              <a:buChar char="•"/>
            </a:pPr>
            <a:r>
              <a:rPr lang="en-US" sz="8000" b="1" dirty="0"/>
              <a:t>Reviewing pre-filed entries </a:t>
            </a:r>
          </a:p>
          <a:p>
            <a:pPr marL="457200" indent="-457200" algn="l">
              <a:buFont typeface="Arial" panose="020B0604020202020204" pitchFamily="34" charset="0"/>
              <a:buChar char="•"/>
            </a:pPr>
            <a:r>
              <a:rPr lang="en-US" sz="8000" b="1" dirty="0"/>
              <a:t>Preview the CBP Form 7501</a:t>
            </a:r>
          </a:p>
          <a:p>
            <a:endParaRPr lang="en-US" dirty="0"/>
          </a:p>
        </p:txBody>
      </p:sp>
      <p:pic>
        <p:nvPicPr>
          <p:cNvPr id="5" name="Picture 4">
            <a:extLst>
              <a:ext uri="{FF2B5EF4-FFF2-40B4-BE49-F238E27FC236}">
                <a16:creationId xmlns:a16="http://schemas.microsoft.com/office/drawing/2014/main" id="{0DAC99FE-A9A8-2766-3DAF-B4AB2B2ECDB4}"/>
              </a:ext>
            </a:extLst>
          </p:cNvPr>
          <p:cNvPicPr>
            <a:picLocks noChangeAspect="1"/>
          </p:cNvPicPr>
          <p:nvPr/>
        </p:nvPicPr>
        <p:blipFill>
          <a:blip r:embed="rId4"/>
          <a:stretch>
            <a:fillRect/>
          </a:stretch>
        </p:blipFill>
        <p:spPr>
          <a:xfrm>
            <a:off x="6645810" y="2590800"/>
            <a:ext cx="2494140" cy="3200400"/>
          </a:xfrm>
          <a:prstGeom prst="rect">
            <a:avLst/>
          </a:prstGeom>
        </p:spPr>
      </p:pic>
    </p:spTree>
    <p:extLst>
      <p:ext uri="{BB962C8B-B14F-4D97-AF65-F5344CB8AC3E}">
        <p14:creationId xmlns:p14="http://schemas.microsoft.com/office/powerpoint/2010/main" val="48462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799" y="473075"/>
            <a:ext cx="7772400" cy="669925"/>
          </a:xfrm>
        </p:spPr>
        <p:txBody>
          <a:bodyPr>
            <a:noAutofit/>
          </a:bodyPr>
          <a:lstStyle/>
          <a:p>
            <a:pPr algn="l"/>
            <a:r>
              <a:rPr lang="en-US" sz="3900" dirty="0">
                <a:solidFill>
                  <a:prstClr val="black"/>
                </a:solidFill>
                <a:latin typeface="Calibri"/>
              </a:rPr>
              <a:t>Training and Engagement</a:t>
            </a:r>
            <a:endParaRPr lang="en-US" sz="3900" dirty="0"/>
          </a:p>
        </p:txBody>
      </p:sp>
      <p:pic>
        <p:nvPicPr>
          <p:cNvPr id="5" name="Picture 4">
            <a:extLst>
              <a:ext uri="{FF2B5EF4-FFF2-40B4-BE49-F238E27FC236}">
                <a16:creationId xmlns:a16="http://schemas.microsoft.com/office/drawing/2014/main" id="{25A3EA36-02A6-F972-C8A2-89CCAD26016A}"/>
              </a:ext>
            </a:extLst>
          </p:cNvPr>
          <p:cNvPicPr>
            <a:picLocks noChangeAspect="1"/>
          </p:cNvPicPr>
          <p:nvPr/>
        </p:nvPicPr>
        <p:blipFill>
          <a:blip r:embed="rId4"/>
          <a:stretch>
            <a:fillRect/>
          </a:stretch>
        </p:blipFill>
        <p:spPr>
          <a:xfrm>
            <a:off x="5562600" y="76200"/>
            <a:ext cx="3423379" cy="5956084"/>
          </a:xfrm>
          <a:prstGeom prst="rect">
            <a:avLst/>
          </a:prstGeom>
        </p:spPr>
      </p:pic>
      <p:sp>
        <p:nvSpPr>
          <p:cNvPr id="8" name="Subtitle 2">
            <a:extLst>
              <a:ext uri="{FF2B5EF4-FFF2-40B4-BE49-F238E27FC236}">
                <a16:creationId xmlns:a16="http://schemas.microsoft.com/office/drawing/2014/main" id="{3D2E43AB-CAA7-2F59-FE5A-CDC9AB019AC7}"/>
              </a:ext>
            </a:extLst>
          </p:cNvPr>
          <p:cNvSpPr>
            <a:spLocks noGrp="1"/>
          </p:cNvSpPr>
          <p:nvPr>
            <p:ph type="subTitle" idx="1"/>
          </p:nvPr>
        </p:nvSpPr>
        <p:spPr>
          <a:xfrm>
            <a:off x="533400" y="1438656"/>
            <a:ext cx="5105401" cy="4343400"/>
          </a:xfrm>
        </p:spPr>
        <p:txBody>
          <a:bodyPr vert="horz" lIns="91440" tIns="45720" rIns="91440" bIns="45720" rtlCol="0">
            <a:normAutofit fontScale="85000" lnSpcReduction="20000"/>
          </a:bodyPr>
          <a:lstStyle/>
          <a:p>
            <a:pPr indent="-228600" algn="l">
              <a:lnSpc>
                <a:spcPct val="90000"/>
              </a:lnSpc>
              <a:buFont typeface="Arial" panose="020B0604020202020204" pitchFamily="34" charset="0"/>
              <a:buChar char="•"/>
            </a:pPr>
            <a:r>
              <a:rPr lang="en-US" sz="2400" b="1" dirty="0">
                <a:solidFill>
                  <a:schemeClr val="accent1">
                    <a:lumMod val="75000"/>
                  </a:schemeClr>
                </a:solidFill>
              </a:rPr>
              <a:t>Classification</a:t>
            </a:r>
          </a:p>
          <a:p>
            <a:pPr marL="457200" indent="-228600" algn="l">
              <a:lnSpc>
                <a:spcPct val="90000"/>
              </a:lnSpc>
              <a:buFont typeface="Arial" panose="020B0604020202020204" pitchFamily="34" charset="0"/>
              <a:buChar char="•"/>
            </a:pPr>
            <a:r>
              <a:rPr lang="en-US" sz="1900" dirty="0">
                <a:solidFill>
                  <a:schemeClr val="tx1"/>
                </a:solidFill>
              </a:rPr>
              <a:t>Ensuring staff has clear direction on CH99 application</a:t>
            </a:r>
          </a:p>
          <a:p>
            <a:pPr marL="457200" indent="-228600" algn="l">
              <a:lnSpc>
                <a:spcPct val="90000"/>
              </a:lnSpc>
              <a:buFont typeface="Arial" panose="020B0604020202020204" pitchFamily="34" charset="0"/>
              <a:buChar char="•"/>
            </a:pPr>
            <a:r>
              <a:rPr lang="en-US" sz="1900" dirty="0">
                <a:solidFill>
                  <a:schemeClr val="tx1"/>
                </a:solidFill>
              </a:rPr>
              <a:t>Validating software calculations</a:t>
            </a:r>
          </a:p>
          <a:p>
            <a:pPr marL="457200" indent="-228600" algn="l">
              <a:lnSpc>
                <a:spcPct val="90000"/>
              </a:lnSpc>
              <a:buFont typeface="Arial" panose="020B0604020202020204" pitchFamily="34" charset="0"/>
              <a:buChar char="•"/>
            </a:pPr>
            <a:r>
              <a:rPr lang="en-US" sz="1900" dirty="0">
                <a:solidFill>
                  <a:schemeClr val="tx1"/>
                </a:solidFill>
              </a:rPr>
              <a:t>Documentation and Reporting</a:t>
            </a:r>
          </a:p>
          <a:p>
            <a:pPr indent="-228600" algn="l">
              <a:lnSpc>
                <a:spcPct val="90000"/>
              </a:lnSpc>
              <a:buFont typeface="Arial" panose="020B0604020202020204" pitchFamily="34" charset="0"/>
              <a:buChar char="•"/>
            </a:pPr>
            <a:r>
              <a:rPr lang="en-US" sz="2400" b="1" dirty="0">
                <a:solidFill>
                  <a:schemeClr val="accent1">
                    <a:lumMod val="75000"/>
                  </a:schemeClr>
                </a:solidFill>
              </a:rPr>
              <a:t>Origin</a:t>
            </a:r>
          </a:p>
          <a:p>
            <a:pPr marL="457200" indent="-228600" algn="l">
              <a:lnSpc>
                <a:spcPct val="90000"/>
              </a:lnSpc>
              <a:buFont typeface="Arial" panose="020B0604020202020204" pitchFamily="34" charset="0"/>
              <a:buChar char="•"/>
            </a:pPr>
            <a:r>
              <a:rPr lang="en-US" sz="1900" dirty="0">
                <a:solidFill>
                  <a:schemeClr val="tx1"/>
                </a:solidFill>
              </a:rPr>
              <a:t>Addressing documentation deficiencies</a:t>
            </a:r>
          </a:p>
          <a:p>
            <a:pPr indent="-228600" algn="l">
              <a:lnSpc>
                <a:spcPct val="90000"/>
              </a:lnSpc>
              <a:buFont typeface="Arial" panose="020B0604020202020204" pitchFamily="34" charset="0"/>
              <a:buChar char="•"/>
            </a:pPr>
            <a:r>
              <a:rPr lang="en-US" sz="2400" b="1" dirty="0">
                <a:solidFill>
                  <a:schemeClr val="accent1">
                    <a:lumMod val="75000"/>
                  </a:schemeClr>
                </a:solidFill>
              </a:rPr>
              <a:t>Valuation</a:t>
            </a:r>
          </a:p>
          <a:p>
            <a:pPr marL="457200" marR="0" lvl="0" indent="-228600" algn="l" fontAlgn="auto">
              <a:lnSpc>
                <a:spcPct val="90000"/>
              </a:lnSpc>
              <a:spcBef>
                <a:spcPct val="20000"/>
              </a:spcBef>
              <a:spcAft>
                <a:spcPts val="0"/>
              </a:spcAft>
              <a:buClrTx/>
              <a:buSzTx/>
              <a:buFont typeface="Arial" panose="020B0604020202020204" pitchFamily="34" charset="0"/>
              <a:buChar char="•"/>
              <a:tabLst/>
              <a:defRPr/>
            </a:pPr>
            <a:r>
              <a:rPr kumimoji="0" lang="en-US" sz="1900" b="0" i="0" u="none" strike="noStrike" cap="none" spc="0" normalizeH="0" baseline="0" noProof="0" dirty="0">
                <a:ln>
                  <a:noFill/>
                </a:ln>
                <a:solidFill>
                  <a:schemeClr val="tx1"/>
                </a:solidFill>
                <a:effectLst/>
                <a:uLnTx/>
                <a:uFillTx/>
              </a:rPr>
              <a:t>Understanding content duty application</a:t>
            </a:r>
          </a:p>
          <a:p>
            <a:pPr marL="457200" indent="-228600" algn="l">
              <a:lnSpc>
                <a:spcPct val="90000"/>
              </a:lnSpc>
              <a:buFont typeface="Arial" panose="020B0604020202020204" pitchFamily="34" charset="0"/>
              <a:buChar char="•"/>
            </a:pPr>
            <a:r>
              <a:rPr lang="en-US" sz="1900" dirty="0">
                <a:solidFill>
                  <a:schemeClr val="tx1"/>
                </a:solidFill>
              </a:rPr>
              <a:t>Entered value </a:t>
            </a:r>
          </a:p>
          <a:p>
            <a:pPr indent="-228600" algn="l">
              <a:lnSpc>
                <a:spcPct val="90000"/>
              </a:lnSpc>
              <a:buFont typeface="Arial" panose="020B0604020202020204" pitchFamily="34" charset="0"/>
              <a:buChar char="•"/>
            </a:pPr>
            <a:r>
              <a:rPr lang="en-US" sz="2400" b="1" dirty="0">
                <a:solidFill>
                  <a:schemeClr val="accent1">
                    <a:lumMod val="75000"/>
                  </a:schemeClr>
                </a:solidFill>
              </a:rPr>
              <a:t>Recordkeeping</a:t>
            </a:r>
          </a:p>
          <a:p>
            <a:pPr marL="457200" indent="-228600" algn="l">
              <a:lnSpc>
                <a:spcPct val="90000"/>
              </a:lnSpc>
              <a:buFont typeface="Arial" panose="020B0604020202020204" pitchFamily="34" charset="0"/>
              <a:buChar char="•"/>
            </a:pPr>
            <a:r>
              <a:rPr lang="en-US" sz="1900" dirty="0">
                <a:solidFill>
                  <a:schemeClr val="tx1"/>
                </a:solidFill>
              </a:rPr>
              <a:t>USMCA / FTA certifications</a:t>
            </a:r>
          </a:p>
          <a:p>
            <a:pPr marL="457200" indent="-228600" algn="l">
              <a:lnSpc>
                <a:spcPct val="90000"/>
              </a:lnSpc>
              <a:buFont typeface="Arial" panose="020B0604020202020204" pitchFamily="34" charset="0"/>
              <a:buChar char="•"/>
            </a:pPr>
            <a:r>
              <a:rPr lang="en-US" sz="1900" dirty="0">
                <a:solidFill>
                  <a:schemeClr val="tx1"/>
                </a:solidFill>
              </a:rPr>
              <a:t>Mill certs / Certificate of analysis </a:t>
            </a:r>
          </a:p>
          <a:p>
            <a:pPr marL="457200" indent="-228600" algn="l">
              <a:lnSpc>
                <a:spcPct val="90000"/>
              </a:lnSpc>
              <a:buFont typeface="Arial" panose="020B0604020202020204" pitchFamily="34" charset="0"/>
              <a:buChar char="•"/>
            </a:pPr>
            <a:r>
              <a:rPr lang="en-US" sz="1900" dirty="0">
                <a:solidFill>
                  <a:schemeClr val="tx1"/>
                </a:solidFill>
              </a:rPr>
              <a:t>Content values </a:t>
            </a:r>
          </a:p>
          <a:p>
            <a:pPr indent="-228600" algn="l">
              <a:lnSpc>
                <a:spcPct val="90000"/>
              </a:lnSpc>
              <a:buFont typeface="Arial" panose="020B0604020202020204" pitchFamily="34" charset="0"/>
              <a:buChar char="•"/>
            </a:pPr>
            <a:r>
              <a:rPr lang="en-US" sz="2400" b="1" dirty="0">
                <a:solidFill>
                  <a:schemeClr val="accent1">
                    <a:lumMod val="75000"/>
                  </a:schemeClr>
                </a:solidFill>
              </a:rPr>
              <a:t>Support Staff </a:t>
            </a:r>
            <a:endParaRPr lang="en-US" sz="2400" dirty="0">
              <a:solidFill>
                <a:schemeClr val="tx1"/>
              </a:solidFill>
            </a:endParaRPr>
          </a:p>
          <a:p>
            <a:pPr marL="457200" indent="-228600" algn="l">
              <a:lnSpc>
                <a:spcPct val="90000"/>
              </a:lnSpc>
              <a:buFont typeface="Arial" panose="020B0604020202020204" pitchFamily="34" charset="0"/>
              <a:buChar char="•"/>
            </a:pPr>
            <a:r>
              <a:rPr lang="en-US" sz="1900" dirty="0">
                <a:solidFill>
                  <a:schemeClr val="tx1"/>
                </a:solidFill>
              </a:rPr>
              <a:t>Accounting </a:t>
            </a:r>
          </a:p>
          <a:p>
            <a:pPr marL="457200" indent="-228600" algn="l">
              <a:lnSpc>
                <a:spcPct val="90000"/>
              </a:lnSpc>
              <a:buFont typeface="Arial" panose="020B0604020202020204" pitchFamily="34" charset="0"/>
              <a:buChar char="•"/>
            </a:pPr>
            <a:r>
              <a:rPr lang="en-US" sz="1900" dirty="0">
                <a:solidFill>
                  <a:schemeClr val="tx1"/>
                </a:solidFill>
              </a:rPr>
              <a:t>Finance </a:t>
            </a:r>
          </a:p>
          <a:p>
            <a:pPr marL="457200" indent="-228600" algn="l">
              <a:lnSpc>
                <a:spcPct val="90000"/>
              </a:lnSpc>
              <a:buFont typeface="Arial" panose="020B0604020202020204" pitchFamily="34" charset="0"/>
              <a:buChar char="•"/>
            </a:pPr>
            <a:r>
              <a:rPr lang="en-US" sz="1900" dirty="0">
                <a:solidFill>
                  <a:schemeClr val="tx1"/>
                </a:solidFill>
              </a:rPr>
              <a:t>Sales</a:t>
            </a:r>
          </a:p>
          <a:p>
            <a:pPr marL="457200" indent="-228600" algn="l">
              <a:lnSpc>
                <a:spcPct val="90000"/>
              </a:lnSpc>
              <a:buFont typeface="Arial" panose="020B0604020202020204" pitchFamily="34" charset="0"/>
              <a:buChar char="•"/>
            </a:pPr>
            <a:endParaRPr lang="en-US" sz="1200" dirty="0">
              <a:solidFill>
                <a:schemeClr val="tx1"/>
              </a:solidFill>
            </a:endParaRPr>
          </a:p>
        </p:txBody>
      </p:sp>
    </p:spTree>
    <p:extLst>
      <p:ext uri="{BB962C8B-B14F-4D97-AF65-F5344CB8AC3E}">
        <p14:creationId xmlns:p14="http://schemas.microsoft.com/office/powerpoint/2010/main" val="52790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p:txBody>
          <a:bodyPr>
            <a:normAutofit/>
          </a:bodyPr>
          <a:lstStyle/>
          <a:p>
            <a:r>
              <a:rPr lang="en-US" sz="3000" dirty="0"/>
              <a:t>Disclaimer</a:t>
            </a:r>
          </a:p>
        </p:txBody>
      </p:sp>
      <p:sp>
        <p:nvSpPr>
          <p:cNvPr id="3" name="Subtitle 2"/>
          <p:cNvSpPr>
            <a:spLocks noGrp="1"/>
          </p:cNvSpPr>
          <p:nvPr>
            <p:ph type="subTitle" idx="1"/>
          </p:nvPr>
        </p:nvSpPr>
        <p:spPr/>
        <p:txBody>
          <a:bodyPr>
            <a:normAutofit fontScale="40000" lnSpcReduction="20000"/>
          </a:bodyPr>
          <a:lstStyle/>
          <a:p>
            <a:r>
              <a:rPr lang="en-US" dirty="0"/>
              <a:t>This presentation is provided for general informational purposes only and does not constitute and is not intended to take the place of legal or risk management advice. Readers should consult their own legal counsel or other representatives for any such advice. Any and all third-party websites or sources referred to herein are for informational purposes only and are not affiliated with or endorsed by International Bond &amp; Marine Brokerage, Ltd. (IB&amp;M), it’s parent company Intact Insurance Group USA LLC (“Intact”), or any of </a:t>
            </a:r>
            <a:r>
              <a:rPr lang="en-US" dirty="0" err="1"/>
              <a:t>Intact’s</a:t>
            </a:r>
            <a:r>
              <a:rPr lang="en-US" dirty="0"/>
              <a:t> underwriting companies. Intact, </a:t>
            </a:r>
            <a:r>
              <a:rPr lang="en-US" dirty="0" err="1"/>
              <a:t>Intact’s</a:t>
            </a:r>
            <a:r>
              <a:rPr lang="en-US" dirty="0"/>
              <a:t> underwriting companies, and IB&amp;M hereby disclaim any and all liability arising out of the information contained herein.</a:t>
            </a:r>
          </a:p>
        </p:txBody>
      </p:sp>
      <p:sp>
        <p:nvSpPr>
          <p:cNvPr id="5" name="Title 1">
            <a:extLst>
              <a:ext uri="{FF2B5EF4-FFF2-40B4-BE49-F238E27FC236}">
                <a16:creationId xmlns:a16="http://schemas.microsoft.com/office/drawing/2014/main" id="{8E35DA98-465B-2A4D-D2D0-1E9069AE3AE0}"/>
              </a:ext>
            </a:extLst>
          </p:cNvPr>
          <p:cNvSpPr txBox="1">
            <a:spLocks/>
          </p:cNvSpPr>
          <p:nvPr/>
        </p:nvSpPr>
        <p:spPr>
          <a:xfrm>
            <a:off x="-381000" y="806450"/>
            <a:ext cx="77724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500" dirty="0"/>
              <a:t>Surety Bonds</a:t>
            </a:r>
          </a:p>
        </p:txBody>
      </p:sp>
      <p:pic>
        <p:nvPicPr>
          <p:cNvPr id="6" name="Picture 5">
            <a:extLst>
              <a:ext uri="{FF2B5EF4-FFF2-40B4-BE49-F238E27FC236}">
                <a16:creationId xmlns:a16="http://schemas.microsoft.com/office/drawing/2014/main" id="{278BD435-49FF-8451-19D7-EF665DA20B55}"/>
              </a:ext>
            </a:extLst>
          </p:cNvPr>
          <p:cNvPicPr>
            <a:picLocks noChangeAspect="1"/>
          </p:cNvPicPr>
          <p:nvPr/>
        </p:nvPicPr>
        <p:blipFill>
          <a:blip r:embed="rId3"/>
          <a:stretch>
            <a:fillRect/>
          </a:stretch>
        </p:blipFill>
        <p:spPr>
          <a:xfrm>
            <a:off x="6324600" y="806450"/>
            <a:ext cx="2370099" cy="2362200"/>
          </a:xfrm>
          <a:prstGeom prst="rect">
            <a:avLst/>
          </a:prstGeom>
        </p:spPr>
      </p:pic>
    </p:spTree>
    <p:extLst>
      <p:ext uri="{BB962C8B-B14F-4D97-AF65-F5344CB8AC3E}">
        <p14:creationId xmlns:p14="http://schemas.microsoft.com/office/powerpoint/2010/main" val="266585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ctrTitle"/>
          </p:nvPr>
        </p:nvSpPr>
        <p:spPr>
          <a:xfrm>
            <a:off x="685799" y="979488"/>
            <a:ext cx="7772400" cy="1470025"/>
          </a:xfrm>
        </p:spPr>
        <p:txBody>
          <a:bodyPr/>
          <a:lstStyle/>
          <a:p>
            <a:r>
              <a:rPr lang="en-US" b="1" dirty="0"/>
              <a:t>Agenda</a:t>
            </a:r>
          </a:p>
        </p:txBody>
      </p:sp>
      <p:sp>
        <p:nvSpPr>
          <p:cNvPr id="3" name="Subtitle 2"/>
          <p:cNvSpPr>
            <a:spLocks noGrp="1"/>
          </p:cNvSpPr>
          <p:nvPr>
            <p:ph type="subTitle" idx="1"/>
          </p:nvPr>
        </p:nvSpPr>
        <p:spPr>
          <a:xfrm>
            <a:off x="685799" y="2452406"/>
            <a:ext cx="8305801" cy="2729193"/>
          </a:xfrm>
        </p:spPr>
        <p:txBody>
          <a:bodyPr>
            <a:normAutofit/>
          </a:bodyPr>
          <a:lstStyle/>
          <a:p>
            <a:pPr marL="457200" indent="-457200" algn="l">
              <a:buFont typeface="Arial" panose="020B0604020202020204" pitchFamily="34" charset="0"/>
              <a:buChar char="•"/>
            </a:pPr>
            <a:r>
              <a:rPr lang="en-US" sz="2800" dirty="0">
                <a:solidFill>
                  <a:schemeClr val="tx1">
                    <a:lumMod val="95000"/>
                    <a:lumOff val="5000"/>
                  </a:schemeClr>
                </a:solidFill>
              </a:rPr>
              <a:t>The Customs Bond - Perils of Increased Tariffs</a:t>
            </a:r>
          </a:p>
          <a:p>
            <a:pPr marL="914400" lvl="1" indent="-457200" algn="l">
              <a:buFont typeface="Wingdings" panose="05000000000000000000" pitchFamily="2" charset="2"/>
              <a:buChar char="ü"/>
            </a:pPr>
            <a:r>
              <a:rPr lang="en-US" sz="2400" dirty="0">
                <a:solidFill>
                  <a:schemeClr val="tx1">
                    <a:lumMod val="95000"/>
                    <a:lumOff val="5000"/>
                  </a:schemeClr>
                </a:solidFill>
              </a:rPr>
              <a:t>Bond Insufficiency</a:t>
            </a:r>
          </a:p>
          <a:p>
            <a:pPr marL="914400" lvl="1" indent="-457200" algn="l">
              <a:buFont typeface="Wingdings" panose="05000000000000000000" pitchFamily="2" charset="2"/>
              <a:buChar char="ü"/>
            </a:pPr>
            <a:r>
              <a:rPr lang="en-US" sz="2400" dirty="0">
                <a:solidFill>
                  <a:schemeClr val="tx1">
                    <a:lumMod val="95000"/>
                    <a:lumOff val="5000"/>
                  </a:schemeClr>
                </a:solidFill>
              </a:rPr>
              <a:t>Bond Stack of Liability</a:t>
            </a:r>
          </a:p>
          <a:p>
            <a:pPr marL="914400" lvl="1" indent="-457200" algn="l">
              <a:buFont typeface="Wingdings" panose="05000000000000000000" pitchFamily="2" charset="2"/>
              <a:buChar char="ü"/>
            </a:pPr>
            <a:r>
              <a:rPr lang="en-US" sz="2400" dirty="0">
                <a:solidFill>
                  <a:schemeClr val="tx1">
                    <a:lumMod val="95000"/>
                    <a:lumOff val="5000"/>
                  </a:schemeClr>
                </a:solidFill>
              </a:rPr>
              <a:t>Heightened Underwriting</a:t>
            </a:r>
          </a:p>
          <a:p>
            <a:pPr marL="457200" indent="-457200" algn="l">
              <a:buFont typeface="Arial" panose="020B0604020202020204" pitchFamily="34" charset="0"/>
              <a:buChar char="•"/>
            </a:pPr>
            <a:r>
              <a:rPr lang="en-US" sz="2800" dirty="0">
                <a:solidFill>
                  <a:schemeClr val="tx1">
                    <a:lumMod val="95000"/>
                    <a:lumOff val="5000"/>
                  </a:schemeClr>
                </a:solidFill>
              </a:rPr>
              <a:t>Best Practices </a:t>
            </a:r>
          </a:p>
          <a:p>
            <a:endParaRPr lang="en-US" sz="2800" dirty="0">
              <a:solidFill>
                <a:schemeClr val="tx1">
                  <a:lumMod val="95000"/>
                  <a:lumOff val="5000"/>
                </a:schemeClr>
              </a:solidFill>
            </a:endParaRPr>
          </a:p>
        </p:txBody>
      </p:sp>
    </p:spTree>
    <p:extLst>
      <p:ext uri="{BB962C8B-B14F-4D97-AF65-F5344CB8AC3E}">
        <p14:creationId xmlns:p14="http://schemas.microsoft.com/office/powerpoint/2010/main" val="3246807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6" ma:contentTypeDescription="Create a new document." ma:contentTypeScope="" ma:versionID="ad46887cb25bb2697b351f945156cd9c">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d442894b8bc073d69f7c717cc08df18e"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4AD50-3876-4FB9-B216-4FC1DEF0C4F4}">
  <ds:schemaRefs>
    <ds:schemaRef ds:uri="http://schemas.microsoft.com/sharepoint/v3/contenttype/forms"/>
  </ds:schemaRefs>
</ds:datastoreItem>
</file>

<file path=customXml/itemProps2.xml><?xml version="1.0" encoding="utf-8"?>
<ds:datastoreItem xmlns:ds="http://schemas.openxmlformats.org/officeDocument/2006/customXml" ds:itemID="{C8C5FD41-59E0-4DA0-BE0C-4C2644BFC994}">
  <ds:schemaRefs>
    <ds:schemaRef ds:uri="http://schemas.microsoft.com/office/2006/metadata/properties"/>
    <ds:schemaRef ds:uri="http://schemas.microsoft.com/office/infopath/2007/PartnerControls"/>
    <ds:schemaRef ds:uri="cfdd7eab-d955-48cd-bb2e-845b71b8db27"/>
    <ds:schemaRef ds:uri="1a74805c-afbb-4e0c-945c-023b4a05e1e7"/>
  </ds:schemaRefs>
</ds:datastoreItem>
</file>

<file path=customXml/itemProps3.xml><?xml version="1.0" encoding="utf-8"?>
<ds:datastoreItem xmlns:ds="http://schemas.openxmlformats.org/officeDocument/2006/customXml" ds:itemID="{533B6F03-8CC4-4BDA-827F-D2E65C4F9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d7eab-d955-48cd-bb2e-845b71b8db27"/>
    <ds:schemaRef ds:uri="1a74805c-afbb-4e0c-945c-023b4a05e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NCBFAA Template (003)</Template>
  <TotalTime>681</TotalTime>
  <Words>2082</Words>
  <Application>Microsoft Office PowerPoint</Application>
  <PresentationFormat>On-screen Show (4:3)</PresentationFormat>
  <Paragraphs>262</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Arial Narrow</vt:lpstr>
      <vt:lpstr>Brush Script MT</vt:lpstr>
      <vt:lpstr>Calibri</vt:lpstr>
      <vt:lpstr>Courier New</vt:lpstr>
      <vt:lpstr>Symbol</vt:lpstr>
      <vt:lpstr>Wingdings</vt:lpstr>
      <vt:lpstr>Office Theme</vt:lpstr>
      <vt:lpstr>Everything, Everywhere, All at Once. Managing Change as a Broker</vt:lpstr>
      <vt:lpstr>Everything, Everywhere, All at Once Managing Change as a Broker </vt:lpstr>
      <vt:lpstr>PowerPoint Presentation</vt:lpstr>
      <vt:lpstr>Keep Calm – Read the Facts </vt:lpstr>
      <vt:lpstr> Member Resources</vt:lpstr>
      <vt:lpstr>Responsible Supervision and Control</vt:lpstr>
      <vt:lpstr>Training and Engagement</vt:lpstr>
      <vt:lpstr>Disclaimer</vt:lpstr>
      <vt:lpstr>Agenda</vt:lpstr>
      <vt:lpstr>Bond Sufficiency Notifications</vt:lpstr>
      <vt:lpstr>Bond Amount Formula – Activity Code 1</vt:lpstr>
      <vt:lpstr>Bond Insufficiency Notice</vt:lpstr>
      <vt:lpstr>Bond Saturation</vt:lpstr>
      <vt:lpstr>What is Stacking of Liability Exposure?</vt:lpstr>
      <vt:lpstr>Stacking of Liability</vt:lpstr>
      <vt:lpstr>Takeaways…</vt:lpstr>
      <vt:lpstr>Underwriting</vt:lpstr>
      <vt:lpstr>Underwriting</vt:lpstr>
      <vt:lpstr>Best Practices</vt:lpstr>
      <vt:lpstr>           Post Impact</vt:lpstr>
      <vt:lpstr>Report Management</vt:lpstr>
      <vt:lpstr>Watch 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Damon, Karen</dc:creator>
  <cp:lastModifiedBy>Chris Gillis</cp:lastModifiedBy>
  <cp:revision>2</cp:revision>
  <dcterms:created xsi:type="dcterms:W3CDTF">2025-03-19T15:29:25Z</dcterms:created>
  <dcterms:modified xsi:type="dcterms:W3CDTF">2025-04-07T02:22:15Z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0x010100F5C7280871900E46863CF69185A809F1</vt:lpwstr>
  </property>
  <property fmtid="{D5CDD505-2E9C-101B-9397-08002B2CF9AE}" pid="3" name="Order">
    <vt:r8>1110200</vt:r8>
  </property>
</Properties>
</file>