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53"/>
  </p:notesMasterIdLst>
  <p:sldIdLst>
    <p:sldId id="268" r:id="rId2"/>
    <p:sldId id="304" r:id="rId3"/>
    <p:sldId id="301" r:id="rId4"/>
    <p:sldId id="283" r:id="rId5"/>
    <p:sldId id="282" r:id="rId6"/>
    <p:sldId id="284" r:id="rId7"/>
    <p:sldId id="286" r:id="rId8"/>
    <p:sldId id="287" r:id="rId9"/>
    <p:sldId id="288" r:id="rId10"/>
    <p:sldId id="289" r:id="rId11"/>
    <p:sldId id="285" r:id="rId12"/>
    <p:sldId id="290" r:id="rId13"/>
    <p:sldId id="292" r:id="rId14"/>
    <p:sldId id="293" r:id="rId15"/>
    <p:sldId id="294" r:id="rId16"/>
    <p:sldId id="257" r:id="rId17"/>
    <p:sldId id="302" r:id="rId18"/>
    <p:sldId id="258" r:id="rId19"/>
    <p:sldId id="295" r:id="rId20"/>
    <p:sldId id="296" r:id="rId21"/>
    <p:sldId id="280" r:id="rId22"/>
    <p:sldId id="281" r:id="rId23"/>
    <p:sldId id="291" r:id="rId24"/>
    <p:sldId id="259" r:id="rId25"/>
    <p:sldId id="260" r:id="rId26"/>
    <p:sldId id="263" r:id="rId27"/>
    <p:sldId id="264" r:id="rId28"/>
    <p:sldId id="265" r:id="rId29"/>
    <p:sldId id="266" r:id="rId30"/>
    <p:sldId id="269" r:id="rId31"/>
    <p:sldId id="298" r:id="rId32"/>
    <p:sldId id="271" r:id="rId33"/>
    <p:sldId id="273" r:id="rId34"/>
    <p:sldId id="274" r:id="rId35"/>
    <p:sldId id="275" r:id="rId36"/>
    <p:sldId id="276" r:id="rId37"/>
    <p:sldId id="278" r:id="rId38"/>
    <p:sldId id="279" r:id="rId39"/>
    <p:sldId id="299" r:id="rId40"/>
    <p:sldId id="300" r:id="rId41"/>
    <p:sldId id="309" r:id="rId42"/>
    <p:sldId id="311" r:id="rId43"/>
    <p:sldId id="312" r:id="rId44"/>
    <p:sldId id="313" r:id="rId45"/>
    <p:sldId id="314" r:id="rId46"/>
    <p:sldId id="308" r:id="rId47"/>
    <p:sldId id="307" r:id="rId48"/>
    <p:sldId id="315" r:id="rId49"/>
    <p:sldId id="310" r:id="rId50"/>
    <p:sldId id="270" r:id="rId51"/>
    <p:sldId id="31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7C643D-32AF-4B85-B7E1-80F187E2A82B}">
          <p14:sldIdLst>
            <p14:sldId id="268"/>
            <p14:sldId id="304"/>
            <p14:sldId id="301"/>
            <p14:sldId id="283"/>
            <p14:sldId id="282"/>
            <p14:sldId id="284"/>
            <p14:sldId id="286"/>
            <p14:sldId id="287"/>
            <p14:sldId id="288"/>
            <p14:sldId id="289"/>
            <p14:sldId id="285"/>
            <p14:sldId id="290"/>
            <p14:sldId id="292"/>
            <p14:sldId id="293"/>
            <p14:sldId id="294"/>
            <p14:sldId id="257"/>
            <p14:sldId id="302"/>
            <p14:sldId id="258"/>
            <p14:sldId id="295"/>
            <p14:sldId id="296"/>
            <p14:sldId id="280"/>
            <p14:sldId id="281"/>
            <p14:sldId id="291"/>
            <p14:sldId id="259"/>
            <p14:sldId id="260"/>
            <p14:sldId id="263"/>
            <p14:sldId id="264"/>
            <p14:sldId id="265"/>
            <p14:sldId id="266"/>
            <p14:sldId id="269"/>
            <p14:sldId id="298"/>
            <p14:sldId id="271"/>
            <p14:sldId id="273"/>
            <p14:sldId id="274"/>
            <p14:sldId id="275"/>
            <p14:sldId id="276"/>
            <p14:sldId id="278"/>
            <p14:sldId id="279"/>
            <p14:sldId id="299"/>
            <p14:sldId id="300"/>
            <p14:sldId id="309"/>
            <p14:sldId id="311"/>
            <p14:sldId id="312"/>
            <p14:sldId id="313"/>
            <p14:sldId id="314"/>
            <p14:sldId id="308"/>
            <p14:sldId id="307"/>
            <p14:sldId id="315"/>
            <p14:sldId id="310"/>
            <p14:sldId id="270"/>
            <p14:sldId id="3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99"/>
    <a:srgbClr val="422C16"/>
    <a:srgbClr val="0C788E"/>
    <a:srgbClr val="025198"/>
    <a:srgbClr val="1C1C1C"/>
    <a:srgbClr val="99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5FBE4-62A8-4371-9C34-DDF4393F91DC}" v="15" dt="2025-04-08T00:39:4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52" autoAdjust="0"/>
  </p:normalViewPr>
  <p:slideViewPr>
    <p:cSldViewPr>
      <p:cViewPr varScale="1">
        <p:scale>
          <a:sx n="49" d="100"/>
          <a:sy n="49" d="100"/>
        </p:scale>
        <p:origin x="18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Jenette / Kuehne + Nagel / Tpa ZJ-TC" userId="8816527d-2a1e-4734-a187-1fe391419aeb" providerId="ADAL" clId="{B9B5FBE4-62A8-4371-9C34-DDF4393F91DC}"/>
    <pc:docChg chg="modSld">
      <pc:chgData name="Prince, Jenette / Kuehne + Nagel / Tpa ZJ-TC" userId="8816527d-2a1e-4734-a187-1fe391419aeb" providerId="ADAL" clId="{B9B5FBE4-62A8-4371-9C34-DDF4393F91DC}" dt="2025-04-08T00:39:53.838" v="16" actId="1076"/>
      <pc:docMkLst>
        <pc:docMk/>
      </pc:docMkLst>
      <pc:sldChg chg="addSp delSp modSp mod">
        <pc:chgData name="Prince, Jenette / Kuehne + Nagel / Tpa ZJ-TC" userId="8816527d-2a1e-4734-a187-1fe391419aeb" providerId="ADAL" clId="{B9B5FBE4-62A8-4371-9C34-DDF4393F91DC}" dt="2025-04-08T00:39:53.838" v="16" actId="1076"/>
        <pc:sldMkLst>
          <pc:docMk/>
          <pc:sldMk cId="0" sldId="270"/>
        </pc:sldMkLst>
        <pc:picChg chg="add mod">
          <ac:chgData name="Prince, Jenette / Kuehne + Nagel / Tpa ZJ-TC" userId="8816527d-2a1e-4734-a187-1fe391419aeb" providerId="ADAL" clId="{B9B5FBE4-62A8-4371-9C34-DDF4393F91DC}" dt="2025-04-08T00:39:53.838" v="16" actId="1076"/>
          <ac:picMkLst>
            <pc:docMk/>
            <pc:sldMk cId="0" sldId="270"/>
            <ac:picMk id="5" creationId="{5944C12F-93F9-3507-873C-CE613A582276}"/>
          </ac:picMkLst>
        </pc:picChg>
        <pc:picChg chg="add del mod">
          <ac:chgData name="Prince, Jenette / Kuehne + Nagel / Tpa ZJ-TC" userId="8816527d-2a1e-4734-a187-1fe391419aeb" providerId="ADAL" clId="{B9B5FBE4-62A8-4371-9C34-DDF4393F91DC}" dt="2025-04-08T00:38:16.912" v="12" actId="14100"/>
          <ac:picMkLst>
            <pc:docMk/>
            <pc:sldMk cId="0" sldId="270"/>
            <ac:picMk id="6" creationId="{D50C288D-3EDF-5600-E329-8E4CC847FD5E}"/>
          </ac:picMkLst>
        </pc:picChg>
        <pc:picChg chg="add del mod">
          <ac:chgData name="Prince, Jenette / Kuehne + Nagel / Tpa ZJ-TC" userId="8816527d-2a1e-4734-a187-1fe391419aeb" providerId="ADAL" clId="{B9B5FBE4-62A8-4371-9C34-DDF4393F91DC}" dt="2025-04-08T00:38:16.912" v="12" actId="14100"/>
          <ac:picMkLst>
            <pc:docMk/>
            <pc:sldMk cId="0" sldId="270"/>
            <ac:picMk id="1026" creationId="{2548DF69-7088-8F8E-026C-76E50279DC3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DE4C1-653A-4FA5-8862-0F03C298779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4DE1E1F-1F2D-4164-A822-749782B42B04}">
      <dgm:prSet/>
      <dgm:spPr/>
      <dgm:t>
        <a:bodyPr/>
        <a:lstStyle/>
        <a:p>
          <a:r>
            <a:rPr lang="es-UY" b="1" dirty="0"/>
            <a:t>Jenette Prince – Director &amp; Miss </a:t>
          </a:r>
          <a:r>
            <a:rPr lang="es-UY" b="1" dirty="0" err="1"/>
            <a:t>Moneypenny</a:t>
          </a:r>
          <a:endParaRPr lang="en-US" dirty="0"/>
        </a:p>
      </dgm:t>
    </dgm:pt>
    <dgm:pt modelId="{49D3CCE4-4C01-4B5C-9B0A-A70921EE1E89}" type="parTrans" cxnId="{1081A56A-3EED-4123-963E-B783A10D911C}">
      <dgm:prSet/>
      <dgm:spPr/>
      <dgm:t>
        <a:bodyPr/>
        <a:lstStyle/>
        <a:p>
          <a:endParaRPr lang="en-US"/>
        </a:p>
      </dgm:t>
    </dgm:pt>
    <dgm:pt modelId="{AD7A0B95-3EBB-4693-A6ED-3D748A6623C4}" type="sibTrans" cxnId="{1081A56A-3EED-4123-963E-B783A10D911C}">
      <dgm:prSet/>
      <dgm:spPr/>
      <dgm:t>
        <a:bodyPr/>
        <a:lstStyle/>
        <a:p>
          <a:endParaRPr lang="en-US"/>
        </a:p>
      </dgm:t>
    </dgm:pt>
    <dgm:pt modelId="{6BB7C95C-B937-4BC5-9608-5EA18DC97D5A}">
      <dgm:prSet/>
      <dgm:spPr/>
      <dgm:t>
        <a:bodyPr/>
        <a:lstStyle/>
        <a:p>
          <a:r>
            <a:rPr lang="es-UY" b="1" dirty="0"/>
            <a:t>Jose (JD) Gonzalez – </a:t>
          </a:r>
          <a:r>
            <a:rPr lang="es-UY" b="1" dirty="0" err="1"/>
            <a:t>Screenplay</a:t>
          </a:r>
          <a:r>
            <a:rPr lang="es-UY" b="1" dirty="0"/>
            <a:t> &amp; </a:t>
          </a:r>
          <a:r>
            <a:rPr lang="es-UY" b="1" dirty="0" err="1"/>
            <a:t>Agent</a:t>
          </a:r>
          <a:r>
            <a:rPr lang="es-UY" b="1" dirty="0"/>
            <a:t> 008</a:t>
          </a:r>
          <a:endParaRPr lang="en-US" dirty="0"/>
        </a:p>
      </dgm:t>
    </dgm:pt>
    <dgm:pt modelId="{5C0F624A-97E8-4AE8-A0E8-4732A4E54A9E}" type="parTrans" cxnId="{5A7BF86C-37C9-4EE9-842C-0B769255F23A}">
      <dgm:prSet/>
      <dgm:spPr/>
      <dgm:t>
        <a:bodyPr/>
        <a:lstStyle/>
        <a:p>
          <a:endParaRPr lang="en-US"/>
        </a:p>
      </dgm:t>
    </dgm:pt>
    <dgm:pt modelId="{E48FD266-9B2C-4DA2-9EAF-B151AA60B695}" type="sibTrans" cxnId="{5A7BF86C-37C9-4EE9-842C-0B769255F23A}">
      <dgm:prSet/>
      <dgm:spPr/>
      <dgm:t>
        <a:bodyPr/>
        <a:lstStyle/>
        <a:p>
          <a:endParaRPr lang="en-US"/>
        </a:p>
      </dgm:t>
    </dgm:pt>
    <dgm:pt modelId="{3AB4CE01-04EB-44C4-B09E-2E5E57ABBA64}">
      <dgm:prSet/>
      <dgm:spPr/>
      <dgm:t>
        <a:bodyPr/>
        <a:lstStyle/>
        <a:p>
          <a:r>
            <a:rPr lang="es-UY" b="1" dirty="0"/>
            <a:t>Jerrod Nutt – Producer &amp; </a:t>
          </a:r>
          <a:r>
            <a:rPr lang="es-UY" b="1" dirty="0" err="1"/>
            <a:t>Agent</a:t>
          </a:r>
          <a:r>
            <a:rPr lang="es-UY" b="1" dirty="0"/>
            <a:t> 009</a:t>
          </a:r>
          <a:endParaRPr lang="en-US" dirty="0"/>
        </a:p>
      </dgm:t>
    </dgm:pt>
    <dgm:pt modelId="{4B99DC64-78A8-4EFE-A0B1-C79987E1B2F5}" type="parTrans" cxnId="{625A4E8A-5A14-4AF1-81F2-EB4CEC41E745}">
      <dgm:prSet/>
      <dgm:spPr/>
      <dgm:t>
        <a:bodyPr/>
        <a:lstStyle/>
        <a:p>
          <a:endParaRPr lang="en-US"/>
        </a:p>
      </dgm:t>
    </dgm:pt>
    <dgm:pt modelId="{511A2C34-FE22-4304-9CDA-7047A6BC300D}" type="sibTrans" cxnId="{625A4E8A-5A14-4AF1-81F2-EB4CEC41E745}">
      <dgm:prSet/>
      <dgm:spPr/>
      <dgm:t>
        <a:bodyPr/>
        <a:lstStyle/>
        <a:p>
          <a:endParaRPr lang="en-US"/>
        </a:p>
      </dgm:t>
    </dgm:pt>
    <dgm:pt modelId="{A1D4388E-4E1A-4D8C-8B1E-9F6AEEC01461}" type="pres">
      <dgm:prSet presAssocID="{0A7DE4C1-653A-4FA5-8862-0F03C298779E}" presName="vert0" presStyleCnt="0">
        <dgm:presLayoutVars>
          <dgm:dir/>
          <dgm:animOne val="branch"/>
          <dgm:animLvl val="lvl"/>
        </dgm:presLayoutVars>
      </dgm:prSet>
      <dgm:spPr/>
    </dgm:pt>
    <dgm:pt modelId="{04ABC3AD-8C14-4107-8EF0-CAABBF91D946}" type="pres">
      <dgm:prSet presAssocID="{F4DE1E1F-1F2D-4164-A822-749782B42B04}" presName="thickLine" presStyleLbl="alignNode1" presStyleIdx="0" presStyleCnt="3"/>
      <dgm:spPr/>
    </dgm:pt>
    <dgm:pt modelId="{14B3F240-0308-474F-B1C7-216546C09311}" type="pres">
      <dgm:prSet presAssocID="{F4DE1E1F-1F2D-4164-A822-749782B42B04}" presName="horz1" presStyleCnt="0"/>
      <dgm:spPr/>
    </dgm:pt>
    <dgm:pt modelId="{CC412075-99B0-417C-B8DA-F1A0C2035369}" type="pres">
      <dgm:prSet presAssocID="{F4DE1E1F-1F2D-4164-A822-749782B42B04}" presName="tx1" presStyleLbl="revTx" presStyleIdx="0" presStyleCnt="3"/>
      <dgm:spPr/>
    </dgm:pt>
    <dgm:pt modelId="{46C786F2-538C-47D5-9E2B-A41FD17585FB}" type="pres">
      <dgm:prSet presAssocID="{F4DE1E1F-1F2D-4164-A822-749782B42B04}" presName="vert1" presStyleCnt="0"/>
      <dgm:spPr/>
    </dgm:pt>
    <dgm:pt modelId="{61877771-4ABE-4359-B931-96202F2DDBF7}" type="pres">
      <dgm:prSet presAssocID="{6BB7C95C-B937-4BC5-9608-5EA18DC97D5A}" presName="thickLine" presStyleLbl="alignNode1" presStyleIdx="1" presStyleCnt="3"/>
      <dgm:spPr/>
    </dgm:pt>
    <dgm:pt modelId="{C76F5EC2-FC02-4258-8EAC-7912A6B6EAB5}" type="pres">
      <dgm:prSet presAssocID="{6BB7C95C-B937-4BC5-9608-5EA18DC97D5A}" presName="horz1" presStyleCnt="0"/>
      <dgm:spPr/>
    </dgm:pt>
    <dgm:pt modelId="{1BB3B4F4-77D4-40C7-A765-F29650B68B88}" type="pres">
      <dgm:prSet presAssocID="{6BB7C95C-B937-4BC5-9608-5EA18DC97D5A}" presName="tx1" presStyleLbl="revTx" presStyleIdx="1" presStyleCnt="3"/>
      <dgm:spPr/>
    </dgm:pt>
    <dgm:pt modelId="{80D63601-B391-48ED-9EA0-D8DCDD7077B6}" type="pres">
      <dgm:prSet presAssocID="{6BB7C95C-B937-4BC5-9608-5EA18DC97D5A}" presName="vert1" presStyleCnt="0"/>
      <dgm:spPr/>
    </dgm:pt>
    <dgm:pt modelId="{2B7051C4-EB37-42B4-9D4D-F5E59B25C39A}" type="pres">
      <dgm:prSet presAssocID="{3AB4CE01-04EB-44C4-B09E-2E5E57ABBA64}" presName="thickLine" presStyleLbl="alignNode1" presStyleIdx="2" presStyleCnt="3"/>
      <dgm:spPr/>
    </dgm:pt>
    <dgm:pt modelId="{9CF31F7B-8666-43BF-AC50-5A58B2E94A04}" type="pres">
      <dgm:prSet presAssocID="{3AB4CE01-04EB-44C4-B09E-2E5E57ABBA64}" presName="horz1" presStyleCnt="0"/>
      <dgm:spPr/>
    </dgm:pt>
    <dgm:pt modelId="{6A89C423-700B-4D57-910A-DB76AEABF7A5}" type="pres">
      <dgm:prSet presAssocID="{3AB4CE01-04EB-44C4-B09E-2E5E57ABBA64}" presName="tx1" presStyleLbl="revTx" presStyleIdx="2" presStyleCnt="3"/>
      <dgm:spPr/>
    </dgm:pt>
    <dgm:pt modelId="{C55F00BE-1490-41C0-B528-D5B489275FC5}" type="pres">
      <dgm:prSet presAssocID="{3AB4CE01-04EB-44C4-B09E-2E5E57ABBA64}" presName="vert1" presStyleCnt="0"/>
      <dgm:spPr/>
    </dgm:pt>
  </dgm:ptLst>
  <dgm:cxnLst>
    <dgm:cxn modelId="{37808C03-147D-4C2E-A7C1-4ABE8A921911}" type="presOf" srcId="{0A7DE4C1-653A-4FA5-8862-0F03C298779E}" destId="{A1D4388E-4E1A-4D8C-8B1E-9F6AEEC01461}" srcOrd="0" destOrd="0" presId="urn:microsoft.com/office/officeart/2008/layout/LinedList"/>
    <dgm:cxn modelId="{E2B51025-AA13-4FC2-88A3-99B520EE2CD0}" type="presOf" srcId="{F4DE1E1F-1F2D-4164-A822-749782B42B04}" destId="{CC412075-99B0-417C-B8DA-F1A0C2035369}" srcOrd="0" destOrd="0" presId="urn:microsoft.com/office/officeart/2008/layout/LinedList"/>
    <dgm:cxn modelId="{1081A56A-3EED-4123-963E-B783A10D911C}" srcId="{0A7DE4C1-653A-4FA5-8862-0F03C298779E}" destId="{F4DE1E1F-1F2D-4164-A822-749782B42B04}" srcOrd="0" destOrd="0" parTransId="{49D3CCE4-4C01-4B5C-9B0A-A70921EE1E89}" sibTransId="{AD7A0B95-3EBB-4693-A6ED-3D748A6623C4}"/>
    <dgm:cxn modelId="{5A7BF86C-37C9-4EE9-842C-0B769255F23A}" srcId="{0A7DE4C1-653A-4FA5-8862-0F03C298779E}" destId="{6BB7C95C-B937-4BC5-9608-5EA18DC97D5A}" srcOrd="1" destOrd="0" parTransId="{5C0F624A-97E8-4AE8-A0E8-4732A4E54A9E}" sibTransId="{E48FD266-9B2C-4DA2-9EAF-B151AA60B695}"/>
    <dgm:cxn modelId="{625A4E8A-5A14-4AF1-81F2-EB4CEC41E745}" srcId="{0A7DE4C1-653A-4FA5-8862-0F03C298779E}" destId="{3AB4CE01-04EB-44C4-B09E-2E5E57ABBA64}" srcOrd="2" destOrd="0" parTransId="{4B99DC64-78A8-4EFE-A0B1-C79987E1B2F5}" sibTransId="{511A2C34-FE22-4304-9CDA-7047A6BC300D}"/>
    <dgm:cxn modelId="{1ACBE495-D5D7-4CD2-9AA5-80B5122ACD7D}" type="presOf" srcId="{6BB7C95C-B937-4BC5-9608-5EA18DC97D5A}" destId="{1BB3B4F4-77D4-40C7-A765-F29650B68B88}" srcOrd="0" destOrd="0" presId="urn:microsoft.com/office/officeart/2008/layout/LinedList"/>
    <dgm:cxn modelId="{EA77CDA9-36EE-4492-AB90-A901092B1B0E}" type="presOf" srcId="{3AB4CE01-04EB-44C4-B09E-2E5E57ABBA64}" destId="{6A89C423-700B-4D57-910A-DB76AEABF7A5}" srcOrd="0" destOrd="0" presId="urn:microsoft.com/office/officeart/2008/layout/LinedList"/>
    <dgm:cxn modelId="{B694D474-196E-466E-92E7-536A4D85B1CF}" type="presParOf" srcId="{A1D4388E-4E1A-4D8C-8B1E-9F6AEEC01461}" destId="{04ABC3AD-8C14-4107-8EF0-CAABBF91D946}" srcOrd="0" destOrd="0" presId="urn:microsoft.com/office/officeart/2008/layout/LinedList"/>
    <dgm:cxn modelId="{A5BFB27F-ADAC-40DF-A4E5-B70F14E32133}" type="presParOf" srcId="{A1D4388E-4E1A-4D8C-8B1E-9F6AEEC01461}" destId="{14B3F240-0308-474F-B1C7-216546C09311}" srcOrd="1" destOrd="0" presId="urn:microsoft.com/office/officeart/2008/layout/LinedList"/>
    <dgm:cxn modelId="{FE380674-0DC6-4728-AAE1-8E78C580C6CA}" type="presParOf" srcId="{14B3F240-0308-474F-B1C7-216546C09311}" destId="{CC412075-99B0-417C-B8DA-F1A0C2035369}" srcOrd="0" destOrd="0" presId="urn:microsoft.com/office/officeart/2008/layout/LinedList"/>
    <dgm:cxn modelId="{5DA254C2-27AD-4F71-8EB6-BE145253527E}" type="presParOf" srcId="{14B3F240-0308-474F-B1C7-216546C09311}" destId="{46C786F2-538C-47D5-9E2B-A41FD17585FB}" srcOrd="1" destOrd="0" presId="urn:microsoft.com/office/officeart/2008/layout/LinedList"/>
    <dgm:cxn modelId="{AAE4251A-91FE-43E7-B14E-A448FDAEB559}" type="presParOf" srcId="{A1D4388E-4E1A-4D8C-8B1E-9F6AEEC01461}" destId="{61877771-4ABE-4359-B931-96202F2DDBF7}" srcOrd="2" destOrd="0" presId="urn:microsoft.com/office/officeart/2008/layout/LinedList"/>
    <dgm:cxn modelId="{5BEA1AB0-AD72-4CDA-910A-F3327041C713}" type="presParOf" srcId="{A1D4388E-4E1A-4D8C-8B1E-9F6AEEC01461}" destId="{C76F5EC2-FC02-4258-8EAC-7912A6B6EAB5}" srcOrd="3" destOrd="0" presId="urn:microsoft.com/office/officeart/2008/layout/LinedList"/>
    <dgm:cxn modelId="{CC96B16C-F9AE-436B-872D-E8CCF2601E1B}" type="presParOf" srcId="{C76F5EC2-FC02-4258-8EAC-7912A6B6EAB5}" destId="{1BB3B4F4-77D4-40C7-A765-F29650B68B88}" srcOrd="0" destOrd="0" presId="urn:microsoft.com/office/officeart/2008/layout/LinedList"/>
    <dgm:cxn modelId="{14A295C3-C1BB-4830-841B-078A65878829}" type="presParOf" srcId="{C76F5EC2-FC02-4258-8EAC-7912A6B6EAB5}" destId="{80D63601-B391-48ED-9EA0-D8DCDD7077B6}" srcOrd="1" destOrd="0" presId="urn:microsoft.com/office/officeart/2008/layout/LinedList"/>
    <dgm:cxn modelId="{5B3250A5-6BB4-42C7-9CED-7EFDC76EBF47}" type="presParOf" srcId="{A1D4388E-4E1A-4D8C-8B1E-9F6AEEC01461}" destId="{2B7051C4-EB37-42B4-9D4D-F5E59B25C39A}" srcOrd="4" destOrd="0" presId="urn:microsoft.com/office/officeart/2008/layout/LinedList"/>
    <dgm:cxn modelId="{C23733CC-CA26-4556-94B1-9E4A81DFE8B4}" type="presParOf" srcId="{A1D4388E-4E1A-4D8C-8B1E-9F6AEEC01461}" destId="{9CF31F7B-8666-43BF-AC50-5A58B2E94A04}" srcOrd="5" destOrd="0" presId="urn:microsoft.com/office/officeart/2008/layout/LinedList"/>
    <dgm:cxn modelId="{35E4F6CF-5F2A-4D80-989A-CCB24C1D594D}" type="presParOf" srcId="{9CF31F7B-8666-43BF-AC50-5A58B2E94A04}" destId="{6A89C423-700B-4D57-910A-DB76AEABF7A5}" srcOrd="0" destOrd="0" presId="urn:microsoft.com/office/officeart/2008/layout/LinedList"/>
    <dgm:cxn modelId="{46557D6C-04EB-40FA-9E06-16FD0BC0C563}" type="presParOf" srcId="{9CF31F7B-8666-43BF-AC50-5A58B2E94A04}" destId="{C55F00BE-1490-41C0-B528-D5B489275FC5}"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BC3AD-8C14-4107-8EF0-CAABBF91D946}">
      <dsp:nvSpPr>
        <dsp:cNvPr id="0" name=""/>
        <dsp:cNvSpPr/>
      </dsp:nvSpPr>
      <dsp:spPr>
        <a:xfrm>
          <a:off x="0" y="2209"/>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12075-99B0-417C-B8DA-F1A0C2035369}">
      <dsp:nvSpPr>
        <dsp:cNvPr id="0" name=""/>
        <dsp:cNvSpPr/>
      </dsp:nvSpPr>
      <dsp:spPr>
        <a:xfrm>
          <a:off x="0" y="2209"/>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UY" sz="3000" b="1" kern="1200" dirty="0"/>
            <a:t>Jenette Prince – Director &amp; Miss </a:t>
          </a:r>
          <a:r>
            <a:rPr lang="es-UY" sz="3000" b="1" kern="1200" dirty="0" err="1"/>
            <a:t>Moneypenny</a:t>
          </a:r>
          <a:endParaRPr lang="en-US" sz="3000" kern="1200" dirty="0"/>
        </a:p>
      </dsp:txBody>
      <dsp:txXfrm>
        <a:off x="0" y="2209"/>
        <a:ext cx="4038600" cy="1507181"/>
      </dsp:txXfrm>
    </dsp:sp>
    <dsp:sp modelId="{61877771-4ABE-4359-B931-96202F2DDBF7}">
      <dsp:nvSpPr>
        <dsp:cNvPr id="0" name=""/>
        <dsp:cNvSpPr/>
      </dsp:nvSpPr>
      <dsp:spPr>
        <a:xfrm>
          <a:off x="0" y="1509390"/>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3B4F4-77D4-40C7-A765-F29650B68B88}">
      <dsp:nvSpPr>
        <dsp:cNvPr id="0" name=""/>
        <dsp:cNvSpPr/>
      </dsp:nvSpPr>
      <dsp:spPr>
        <a:xfrm>
          <a:off x="0" y="1509390"/>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UY" sz="3000" b="1" kern="1200" dirty="0"/>
            <a:t>Jose (JD) Gonzalez – </a:t>
          </a:r>
          <a:r>
            <a:rPr lang="es-UY" sz="3000" b="1" kern="1200" dirty="0" err="1"/>
            <a:t>Screenplay</a:t>
          </a:r>
          <a:r>
            <a:rPr lang="es-UY" sz="3000" b="1" kern="1200" dirty="0"/>
            <a:t> &amp; </a:t>
          </a:r>
          <a:r>
            <a:rPr lang="es-UY" sz="3000" b="1" kern="1200" dirty="0" err="1"/>
            <a:t>Agent</a:t>
          </a:r>
          <a:r>
            <a:rPr lang="es-UY" sz="3000" b="1" kern="1200" dirty="0"/>
            <a:t> 008</a:t>
          </a:r>
          <a:endParaRPr lang="en-US" sz="3000" kern="1200" dirty="0"/>
        </a:p>
      </dsp:txBody>
      <dsp:txXfrm>
        <a:off x="0" y="1509390"/>
        <a:ext cx="4038600" cy="1507181"/>
      </dsp:txXfrm>
    </dsp:sp>
    <dsp:sp modelId="{2B7051C4-EB37-42B4-9D4D-F5E59B25C39A}">
      <dsp:nvSpPr>
        <dsp:cNvPr id="0" name=""/>
        <dsp:cNvSpPr/>
      </dsp:nvSpPr>
      <dsp:spPr>
        <a:xfrm>
          <a:off x="0" y="3016572"/>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9C423-700B-4D57-910A-DB76AEABF7A5}">
      <dsp:nvSpPr>
        <dsp:cNvPr id="0" name=""/>
        <dsp:cNvSpPr/>
      </dsp:nvSpPr>
      <dsp:spPr>
        <a:xfrm>
          <a:off x="0" y="3016572"/>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UY" sz="3000" b="1" kern="1200" dirty="0"/>
            <a:t>Jerrod Nutt – Producer &amp; </a:t>
          </a:r>
          <a:r>
            <a:rPr lang="es-UY" sz="3000" b="1" kern="1200" dirty="0" err="1"/>
            <a:t>Agent</a:t>
          </a:r>
          <a:r>
            <a:rPr lang="es-UY" sz="3000" b="1" kern="1200" dirty="0"/>
            <a:t> 009</a:t>
          </a:r>
          <a:endParaRPr lang="en-US" sz="3000" kern="1200" dirty="0"/>
        </a:p>
      </dsp:txBody>
      <dsp:txXfrm>
        <a:off x="0" y="3016572"/>
        <a:ext cx="4038600" cy="15071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22732-C526-4A65-B9AB-CE666C928B1E}" type="datetimeFigureOut">
              <a:rPr lang="en-US" smtClean="0"/>
              <a:t>4/7/2025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05D5A-CC43-4B41-AB65-5ADF145344E0}" type="slidenum">
              <a:rPr lang="en-US" smtClean="0"/>
              <a:t>‹#›</a:t>
            </a:fld>
            <a:endParaRPr lang="en-US"/>
          </a:p>
        </p:txBody>
      </p:sp>
    </p:spTree>
    <p:extLst>
      <p:ext uri="{BB962C8B-B14F-4D97-AF65-F5344CB8AC3E}">
        <p14:creationId xmlns:p14="http://schemas.microsoft.com/office/powerpoint/2010/main" val="350123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114800"/>
          </a:xfrm>
        </p:spPr>
        <p:txBody>
          <a:bodyPr/>
          <a:lstStyle/>
          <a:p>
            <a:endParaRPr lang="en-GB" dirty="0"/>
          </a:p>
        </p:txBody>
      </p:sp>
      <p:sp>
        <p:nvSpPr>
          <p:cNvPr id="4" name="Foliennummernplatzhalter 3"/>
          <p:cNvSpPr>
            <a:spLocks noGrp="1"/>
          </p:cNvSpPr>
          <p:nvPr>
            <p:ph type="sldNum" sz="quarter" idx="10"/>
          </p:nvPr>
        </p:nvSpPr>
        <p:spPr/>
        <p:txBody>
          <a:bodyPr/>
          <a:lstStyle/>
          <a:p>
            <a:fld id="{EF53F649-AF8F-4764-AC62-E28FBA72042C}" type="slidenum">
              <a:rPr lang="en-GB"/>
              <a:t>2</a:t>
            </a:fld>
            <a:endParaRPr lang="en-GB" dirty="0"/>
          </a:p>
        </p:txBody>
      </p:sp>
    </p:spTree>
    <p:extLst>
      <p:ext uri="{BB962C8B-B14F-4D97-AF65-F5344CB8AC3E}">
        <p14:creationId xmlns:p14="http://schemas.microsoft.com/office/powerpoint/2010/main" val="50063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success message confirms the authorized partner has been successfully removed from the In-Bond Authorization list.
Original Content:
The Success message displays.
The authorized partner is removed from the In-Bond Authorization list.
</a:t>
            </a:r>
          </a:p>
        </p:txBody>
      </p:sp>
      <p:sp>
        <p:nvSpPr>
          <p:cNvPr id="4" name="Slide Number Placeholder 3"/>
          <p:cNvSpPr>
            <a:spLocks noGrp="1"/>
          </p:cNvSpPr>
          <p:nvPr>
            <p:ph type="sldNum" sz="quarter" idx="5"/>
          </p:nvPr>
        </p:nvSpPr>
        <p:spPr/>
        <p:txBody>
          <a:bodyPr/>
          <a:lstStyle/>
          <a:p>
            <a:fld id="{E05625B9-64A1-44DA-83CD-1646079663CA}" type="slidenum">
              <a:rPr lang="en-US" smtClean="0"/>
              <a:t>32</a:t>
            </a:fld>
            <a:endParaRPr lang="en-US"/>
          </a:p>
        </p:txBody>
      </p:sp>
    </p:spTree>
    <p:extLst>
      <p:ext uri="{BB962C8B-B14F-4D97-AF65-F5344CB8AC3E}">
        <p14:creationId xmlns:p14="http://schemas.microsoft.com/office/powerpoint/2010/main" val="335411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Authorized partners can have their bond usage restricted to specific ports and date ranges. The restriction fields include Origin Port, Destination Port, Effective Begin Date, and Effective End Date. Default settings apply when a new partner is added, but specific port authorizations require setting the Effective End Date of the default All port authorization to the current date.
Original Content:
The carrier can restrict an authorized partner’s use of their bond to specific ports and date ranges.
The restriction fields are:
•       Origin Port - The port from which the goods are being requested to depart.
•       Destination Port - The port to which the goods are being requested to be transported.
•       Effective Begin Date - The start date of the authorized bond usage.
•       Effective End Date - The end date of the authorized bond usage. If no end date is entered there will be no date restrictions on the use of the bond.
A new port authorization is automatically added when a new authorized partner is added. The Origin Port and Destination Port fields default to All. The Effective Begin Date field defaults to the date the authorized partner was added. The Effective End Date field is not entered, indicating no end date restriction.
IMPORTANT: Before specific port authorizations can be added, the Effective End Date of the default All port authorization must be set to the current date. Use the Remove feature or edit the Effective End Date field.
</a:t>
            </a:r>
          </a:p>
        </p:txBody>
      </p:sp>
      <p:sp>
        <p:nvSpPr>
          <p:cNvPr id="4" name="Slide Number Placeholder 3"/>
          <p:cNvSpPr>
            <a:spLocks noGrp="1"/>
          </p:cNvSpPr>
          <p:nvPr>
            <p:ph type="sldNum" sz="quarter" idx="5"/>
          </p:nvPr>
        </p:nvSpPr>
        <p:spPr/>
        <p:txBody>
          <a:bodyPr/>
          <a:lstStyle/>
          <a:p>
            <a:fld id="{E05625B9-64A1-44DA-83CD-1646079663CA}" type="slidenum">
              <a:rPr lang="en-US" smtClean="0"/>
              <a:t>33</a:t>
            </a:fld>
            <a:endParaRPr lang="en-US"/>
          </a:p>
        </p:txBody>
      </p:sp>
    </p:spTree>
    <p:extLst>
      <p:ext uri="{BB962C8B-B14F-4D97-AF65-F5344CB8AC3E}">
        <p14:creationId xmlns:p14="http://schemas.microsoft.com/office/powerpoint/2010/main" val="41463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set the end date for the default All port authorization, select the authorized partner hyperlink. In the Port Authorizations section, remove the All port authorization and confirm the action. The end date will be updated to the current date.
Original Content:
1.    In the In-Bond Authorization tab, in the Name column, select the authorized partner hyperlink.
The In-Bond Authorization Information pane displays.
NOTE: The generated port authorization defaults to All when a new authorized partner is added. To add specific ports, the Effective End Date of the All port must be set to the current date.
2.    To set the end date of the default All port authorization, in the Port Authorizations section:
a.                                                              In the                                                              All                                                              port row, to the far      right, select the down arrow actions icon                                                              .                                                              b.                                                              In the drop-down menu, select the                                                              Remove                                                              option.                                                              The                                                              Confirm                                                              dialog box displays.                                                              c.                                                              Select the                                                              OK                                                              button.
The Success message displays.
The Effective End Date of the authorized port is automatically updated to the current date.
</a:t>
            </a:r>
          </a:p>
        </p:txBody>
      </p:sp>
      <p:sp>
        <p:nvSpPr>
          <p:cNvPr id="4" name="Slide Number Placeholder 3"/>
          <p:cNvSpPr>
            <a:spLocks noGrp="1"/>
          </p:cNvSpPr>
          <p:nvPr>
            <p:ph type="sldNum" sz="quarter" idx="5"/>
          </p:nvPr>
        </p:nvSpPr>
        <p:spPr/>
        <p:txBody>
          <a:bodyPr/>
          <a:lstStyle/>
          <a:p>
            <a:fld id="{E05625B9-64A1-44DA-83CD-1646079663CA}" type="slidenum">
              <a:rPr lang="en-US" smtClean="0"/>
              <a:t>34</a:t>
            </a:fld>
            <a:endParaRPr lang="en-US"/>
          </a:p>
        </p:txBody>
      </p:sp>
    </p:spTree>
    <p:extLst>
      <p:ext uri="{BB962C8B-B14F-4D97-AF65-F5344CB8AC3E}">
        <p14:creationId xmlns:p14="http://schemas.microsoft.com/office/powerpoint/2010/main" val="205729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 a specific port authorization, first select the Edit drop-down menu and enter the current date in the Effective End Date field. Then, go to the Port Authorizations section, click the Add Port Authorization button, uncheck the All Ports checkbox, and select a specific port. The Effective Begin Date will default to the current date.
Original Content:
TIP                                                             :                                                              You can also select the                                                                   Edit                                                              drop-down menu option,      type the                                                              current      date                                                                                                                           in the                                                              Effective      End Date                                                              field, and select the                                                              Submit                                                              button.                                                              3                                                             .                                                              To add a specific port authorization, in the                                                              Port      Authorizations                                                              section:
a. Select the Add Port Authorization button.
The Add New Port Authorization dialog box displays.
NOTE                                                             :                                                              Uncheck the default All      Ports checkbox to enable selecting a specific                                                              port. The                                                              Effective      Begin Date                                                              defaults to the current      date.                                                              b.                                                              To add a port of origin authorization:
i.      Uncheck the All Origin Ports checkbox.
ii.    In the Port of Origin field, type a complete or partial port code or name and select it from the drop-down menu.
c.     To add a destination port authorization:
i.      Uncheck the All Destination Ports checkbox.
ii.    In the Destination Port field, type a complete or partial port code or name and select it from the drop-down menu.
d.    If applicable, to edit the default date in the *Effective Begin Date field, type a begin date or select it using the Calendar icon.
e.    If applicable, in the Effective End Date field, type an end date or select it using the Calendar icon.
f.      Select the Submit button.
The Save Successful message displays.
</a:t>
            </a:r>
          </a:p>
        </p:txBody>
      </p:sp>
      <p:sp>
        <p:nvSpPr>
          <p:cNvPr id="4" name="Slide Number Placeholder 3"/>
          <p:cNvSpPr>
            <a:spLocks noGrp="1"/>
          </p:cNvSpPr>
          <p:nvPr>
            <p:ph type="sldNum" sz="quarter" idx="5"/>
          </p:nvPr>
        </p:nvSpPr>
        <p:spPr/>
        <p:txBody>
          <a:bodyPr/>
          <a:lstStyle/>
          <a:p>
            <a:fld id="{E05625B9-64A1-44DA-83CD-1646079663CA}" type="slidenum">
              <a:rPr lang="en-US" smtClean="0"/>
              <a:t>35</a:t>
            </a:fld>
            <a:endParaRPr lang="en-US"/>
          </a:p>
        </p:txBody>
      </p:sp>
    </p:spTree>
    <p:extLst>
      <p:ext uri="{BB962C8B-B14F-4D97-AF65-F5344CB8AC3E}">
        <p14:creationId xmlns:p14="http://schemas.microsoft.com/office/powerpoint/2010/main" val="2665653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Carriers can use the ACE Modernized Portal to create in-bond authorized partners. This feature helps carriers manage who can obligate their Type 2 custodial bonds, providing better control and management.
Original Content:
Carriers can create in-bond authorized partners in their ACE Modernized Portal account. This functionality allows the carrier to control who obligates their Type 2 custodial bonds.
</a:t>
            </a:r>
          </a:p>
        </p:txBody>
      </p:sp>
      <p:sp>
        <p:nvSpPr>
          <p:cNvPr id="4" name="Slide Number Placeholder 3"/>
          <p:cNvSpPr>
            <a:spLocks noGrp="1"/>
          </p:cNvSpPr>
          <p:nvPr>
            <p:ph type="sldNum" sz="quarter" idx="5"/>
          </p:nvPr>
        </p:nvSpPr>
        <p:spPr/>
        <p:txBody>
          <a:bodyPr/>
          <a:lstStyle/>
          <a:p>
            <a:fld id="{E05625B9-64A1-44DA-83CD-1646079663CA}" type="slidenum">
              <a:rPr lang="en-US" smtClean="0"/>
              <a:t>36</a:t>
            </a:fld>
            <a:endParaRPr lang="en-US"/>
          </a:p>
        </p:txBody>
      </p:sp>
    </p:spTree>
    <p:extLst>
      <p:ext uri="{BB962C8B-B14F-4D97-AF65-F5344CB8AC3E}">
        <p14:creationId xmlns:p14="http://schemas.microsoft.com/office/powerpoint/2010/main" val="353635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edit an authorized port, you can only change the begin and end dates. To change the port itself, remove the existing authorization and add a new one. When you remove a port, the Effective End Date updates automatically to the current date, but the port is not deleted.
Original Content:
Only the begin and end dates of an authorized port are editable. To change the authorized port, remove the existing port authorization entry and add a new port authorization.
Removing an authorized port automatically updates the Effective End Date to the current date. It does not delete the authorized port.
</a:t>
            </a:r>
          </a:p>
        </p:txBody>
      </p:sp>
      <p:sp>
        <p:nvSpPr>
          <p:cNvPr id="4" name="Slide Number Placeholder 3"/>
          <p:cNvSpPr>
            <a:spLocks noGrp="1"/>
          </p:cNvSpPr>
          <p:nvPr>
            <p:ph type="sldNum" sz="quarter" idx="5"/>
          </p:nvPr>
        </p:nvSpPr>
        <p:spPr/>
        <p:txBody>
          <a:bodyPr/>
          <a:lstStyle/>
          <a:p>
            <a:fld id="{E05625B9-64A1-44DA-83CD-1646079663CA}" type="slidenum">
              <a:rPr lang="en-US" smtClean="0"/>
              <a:t>37</a:t>
            </a:fld>
            <a:endParaRPr lang="en-US"/>
          </a:p>
        </p:txBody>
      </p:sp>
    </p:spTree>
    <p:extLst>
      <p:ext uri="{BB962C8B-B14F-4D97-AF65-F5344CB8AC3E}">
        <p14:creationId xmlns:p14="http://schemas.microsoft.com/office/powerpoint/2010/main" val="50775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edit port authorizations, select the down arrow actions icon in the port row and choose the Edit option. In the Edit Port Authorization dialog box, only the Effective Begin Date can be edited.
Original Content:
.                                                              1                                                             In the                                                              Port      Authorizations                                                              section:                                                                                                                    a.                                                              In the port row, to the far right, select the down arrow actions      icon                                                              .                                                              b.                                                              In the drop-down menu, select the                                                              Edit                                                              option.                                                              2                                                             .                                                              In the                                                              Edit      Port Authorization                                                              dialog box:                                                                                                                            NOTE                                                             :                                                              Only the                                                              Effective      Begin Date                                                              and                                                              Effective      End Date                                                              fields are editable.
a.    If applicable, in the *Effective Begin Date field, type a begin date or select it using the Calendar icon.
b.    If applicable, in the Effective End Date field, type an end date or select it using the Calendar icon.
c.     Select the Submit button.
</a:t>
            </a:r>
          </a:p>
        </p:txBody>
      </p:sp>
      <p:sp>
        <p:nvSpPr>
          <p:cNvPr id="4" name="Slide Number Placeholder 3"/>
          <p:cNvSpPr>
            <a:spLocks noGrp="1"/>
          </p:cNvSpPr>
          <p:nvPr>
            <p:ph type="sldNum" sz="quarter" idx="5"/>
          </p:nvPr>
        </p:nvSpPr>
        <p:spPr/>
        <p:txBody>
          <a:bodyPr/>
          <a:lstStyle/>
          <a:p>
            <a:fld id="{E05625B9-64A1-44DA-83CD-1646079663CA}" type="slidenum">
              <a:rPr lang="en-US" smtClean="0"/>
              <a:t>38</a:t>
            </a:fld>
            <a:endParaRPr lang="en-US"/>
          </a:p>
        </p:txBody>
      </p:sp>
    </p:spTree>
    <p:extLst>
      <p:ext uri="{BB962C8B-B14F-4D97-AF65-F5344CB8AC3E}">
        <p14:creationId xmlns:p14="http://schemas.microsoft.com/office/powerpoint/2010/main" val="124275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remove an authorized port, go to the Port Authorizations section and select the down arrow actions icon. From the drop-down menu, choose the Remove option. A confirmation dialog box will appear. Click OK to finalize the removal.
Original Content:
1. In the Port Authorizations section, in a port authorization row, to the far right, select the
down arrow actions icon                                                              .                                                                                                                                                                                                                                          2                                                             .                                                              In the drop-down menu, select the                                                              Remove                                                              option.                                                              The                                                              Confirm                                                              dialog box displays.
3. Select the OK button to remove the authorized port.
</a:t>
            </a:r>
          </a:p>
        </p:txBody>
      </p:sp>
      <p:sp>
        <p:nvSpPr>
          <p:cNvPr id="4" name="Slide Number Placeholder 3"/>
          <p:cNvSpPr>
            <a:spLocks noGrp="1"/>
          </p:cNvSpPr>
          <p:nvPr>
            <p:ph type="sldNum" sz="quarter" idx="5"/>
          </p:nvPr>
        </p:nvSpPr>
        <p:spPr/>
        <p:txBody>
          <a:bodyPr/>
          <a:lstStyle/>
          <a:p>
            <a:fld id="{E05625B9-64A1-44DA-83CD-1646079663CA}" type="slidenum">
              <a:rPr lang="en-US" smtClean="0"/>
              <a:t>39</a:t>
            </a:fld>
            <a:endParaRPr lang="en-US"/>
          </a:p>
        </p:txBody>
      </p:sp>
    </p:spTree>
    <p:extLst>
      <p:ext uri="{BB962C8B-B14F-4D97-AF65-F5344CB8AC3E}">
        <p14:creationId xmlns:p14="http://schemas.microsoft.com/office/powerpoint/2010/main" val="379516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an authorized partner is added, a success message is displayed. An entry is automatically created for all ports of origin and destination ports, with the begin date set to the date of partner addition and no end date.
Original Content:
The Success message displays.
The Success message displays.
Adding an authorized partner automatically creates an entry for All ports of origin and destination ports with a begin date of when the authorized partner was added and no end date.
</a:t>
            </a:r>
          </a:p>
        </p:txBody>
      </p:sp>
      <p:sp>
        <p:nvSpPr>
          <p:cNvPr id="4" name="Slide Number Placeholder 3"/>
          <p:cNvSpPr>
            <a:spLocks noGrp="1"/>
          </p:cNvSpPr>
          <p:nvPr>
            <p:ph type="sldNum" sz="quarter" idx="5"/>
          </p:nvPr>
        </p:nvSpPr>
        <p:spPr/>
        <p:txBody>
          <a:bodyPr/>
          <a:lstStyle/>
          <a:p>
            <a:fld id="{E05625B9-64A1-44DA-83CD-1646079663CA}" type="slidenum">
              <a:rPr lang="en-US" smtClean="0"/>
              <a:t>40</a:t>
            </a:fld>
            <a:endParaRPr lang="en-US"/>
          </a:p>
        </p:txBody>
      </p:sp>
    </p:spTree>
    <p:extLst>
      <p:ext uri="{BB962C8B-B14F-4D97-AF65-F5344CB8AC3E}">
        <p14:creationId xmlns:p14="http://schemas.microsoft.com/office/powerpoint/2010/main" val="190446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restrict bond usage to your company, add yourself as an authorized partner. This prevents unauthorized use and ensures exclusive bond usage by your company.
Original Content:
IMPORTANT: If you do not add an authorized partner, ACE will not restrict the use of your bond by other parties. Add yourself as an authorized partner to limit bond usage to only your company. This will exclude all other parties from utilizing your bond.
</a:t>
            </a:r>
          </a:p>
        </p:txBody>
      </p:sp>
      <p:sp>
        <p:nvSpPr>
          <p:cNvPr id="4" name="Slide Number Placeholder 3"/>
          <p:cNvSpPr>
            <a:spLocks noGrp="1"/>
          </p:cNvSpPr>
          <p:nvPr>
            <p:ph type="sldNum" sz="quarter" idx="5"/>
          </p:nvPr>
        </p:nvSpPr>
        <p:spPr/>
        <p:txBody>
          <a:bodyPr/>
          <a:lstStyle/>
          <a:p>
            <a:fld id="{E05625B9-64A1-44DA-83CD-1646079663CA}" type="slidenum">
              <a:rPr lang="en-US" smtClean="0"/>
              <a:t>24</a:t>
            </a:fld>
            <a:endParaRPr lang="en-US"/>
          </a:p>
        </p:txBody>
      </p:sp>
    </p:spTree>
    <p:extLst>
      <p:ext uri="{BB962C8B-B14F-4D97-AF65-F5344CB8AC3E}">
        <p14:creationId xmlns:p14="http://schemas.microsoft.com/office/powerpoint/2010/main" val="2079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manage authorized partners for in-bond authorization, you must first remove yourself before adding others. Identify carriers by SCAC and brokers by filer code. Note that authorized partners are not notified of their entry. Adding a partner creates an entry for all ports with a start date and no end date.
Original Content:
You must remove yourself as an authorized partner before adding other authorized partners. Identify authorized carriers by SCAC and organizational brokers by filer code. Authorized partners will not be notified that they are entered in your in-bond authorization list.
Adding an authorized partner automatically creates an entry for All ports of origin and destination ports with a begin date of when the authorized partner was added and no end date.
</a:t>
            </a:r>
          </a:p>
        </p:txBody>
      </p:sp>
      <p:sp>
        <p:nvSpPr>
          <p:cNvPr id="4" name="Slide Number Placeholder 3"/>
          <p:cNvSpPr>
            <a:spLocks noGrp="1"/>
          </p:cNvSpPr>
          <p:nvPr>
            <p:ph type="sldNum" sz="quarter" idx="5"/>
          </p:nvPr>
        </p:nvSpPr>
        <p:spPr/>
        <p:txBody>
          <a:bodyPr/>
          <a:lstStyle/>
          <a:p>
            <a:fld id="{E05625B9-64A1-44DA-83CD-1646079663CA}" type="slidenum">
              <a:rPr lang="en-US" smtClean="0"/>
              <a:t>25</a:t>
            </a:fld>
            <a:endParaRPr lang="en-US"/>
          </a:p>
        </p:txBody>
      </p:sp>
    </p:spTree>
    <p:extLst>
      <p:ext uri="{BB962C8B-B14F-4D97-AF65-F5344CB8AC3E}">
        <p14:creationId xmlns:p14="http://schemas.microsoft.com/office/powerpoint/2010/main" val="368400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 authorized partners for the Type 2 custodial bond, first locate the carrier account. This step is crucial for proper bond management.
Original Content:
1. Locate the carrier account to add authorized partners for the Type 2 custodial bond.
</a:t>
            </a:r>
          </a:p>
        </p:txBody>
      </p:sp>
      <p:sp>
        <p:nvSpPr>
          <p:cNvPr id="4" name="Slide Number Placeholder 3"/>
          <p:cNvSpPr>
            <a:spLocks noGrp="1"/>
          </p:cNvSpPr>
          <p:nvPr>
            <p:ph type="sldNum" sz="quarter" idx="5"/>
          </p:nvPr>
        </p:nvSpPr>
        <p:spPr/>
        <p:txBody>
          <a:bodyPr/>
          <a:lstStyle/>
          <a:p>
            <a:fld id="{E05625B9-64A1-44DA-83CD-1646079663CA}" type="slidenum">
              <a:rPr lang="en-US" smtClean="0"/>
              <a:t>26</a:t>
            </a:fld>
            <a:endParaRPr lang="en-US"/>
          </a:p>
        </p:txBody>
      </p:sp>
    </p:spTree>
    <p:extLst>
      <p:ext uri="{BB962C8B-B14F-4D97-AF65-F5344CB8AC3E}">
        <p14:creationId xmlns:p14="http://schemas.microsoft.com/office/powerpoint/2010/main" val="71289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 a new authorized partner, select the Add Authorized Partner button. This will display the Add New Partner Authorization dialog box. Follow the steps in the dialog box to complete the authorization process.
Original Content:
3.    Select the Add Authorized Partner button.
The Add New Partner Authorization dialog box displays.
4.    In the Add New Partner Authorization dialog box:
</a:t>
            </a:r>
          </a:p>
        </p:txBody>
      </p:sp>
      <p:sp>
        <p:nvSpPr>
          <p:cNvPr id="4" name="Slide Number Placeholder 3"/>
          <p:cNvSpPr>
            <a:spLocks noGrp="1"/>
          </p:cNvSpPr>
          <p:nvPr>
            <p:ph type="sldNum" sz="quarter" idx="5"/>
          </p:nvPr>
        </p:nvSpPr>
        <p:spPr/>
        <p:txBody>
          <a:bodyPr/>
          <a:lstStyle/>
          <a:p>
            <a:fld id="{E05625B9-64A1-44DA-83CD-1646079663CA}" type="slidenum">
              <a:rPr lang="en-US" smtClean="0"/>
              <a:t>27</a:t>
            </a:fld>
            <a:endParaRPr lang="en-US"/>
          </a:p>
        </p:txBody>
      </p:sp>
    </p:spTree>
    <p:extLst>
      <p:ext uri="{BB962C8B-B14F-4D97-AF65-F5344CB8AC3E}">
        <p14:creationId xmlns:p14="http://schemas.microsoft.com/office/powerpoint/2010/main" val="392548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search for a partner, first select the SCAC or Filer Code radio button. Then, enter the SCAC or filer code of the partner and click the Search button to locate them.
Original Content:
a.    For *Search for Partner:
i.      Select the SCAC radio button to add an authorized carrier.
OR
ii.    Select the Filer Code radio button to add an authorized broker.
b.    In the *SCAC or *Filer Code field, type the SCAC or filer code of the partner to authorize.
c.     Select the Search button to locate the partner to authorize.
</a:t>
            </a:r>
          </a:p>
        </p:txBody>
      </p:sp>
      <p:sp>
        <p:nvSpPr>
          <p:cNvPr id="4" name="Slide Number Placeholder 3"/>
          <p:cNvSpPr>
            <a:spLocks noGrp="1"/>
          </p:cNvSpPr>
          <p:nvPr>
            <p:ph type="sldNum" sz="quarter" idx="5"/>
          </p:nvPr>
        </p:nvSpPr>
        <p:spPr/>
        <p:txBody>
          <a:bodyPr/>
          <a:lstStyle/>
          <a:p>
            <a:fld id="{E05625B9-64A1-44DA-83CD-1646079663CA}" type="slidenum">
              <a:rPr lang="en-US" smtClean="0"/>
              <a:t>28</a:t>
            </a:fld>
            <a:endParaRPr lang="en-US"/>
          </a:p>
        </p:txBody>
      </p:sp>
    </p:spTree>
    <p:extLst>
      <p:ext uri="{BB962C8B-B14F-4D97-AF65-F5344CB8AC3E}">
        <p14:creationId xmlns:p14="http://schemas.microsoft.com/office/powerpoint/2010/main" val="308461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Partner to Authorize section shows the partner's Name, ID, and ID #. Click the Submit button to add the new authorized partner. A message will confirm successful authorization.
Original Content:
The Partner to Authorize section displays the Name, ID, and ID # of the partner.
d.    Select the Submit button to add the new authorized partner.
The Authorization Successful message displays.
</a:t>
            </a:r>
          </a:p>
        </p:txBody>
      </p:sp>
      <p:sp>
        <p:nvSpPr>
          <p:cNvPr id="4" name="Slide Number Placeholder 3"/>
          <p:cNvSpPr>
            <a:spLocks noGrp="1"/>
          </p:cNvSpPr>
          <p:nvPr>
            <p:ph type="sldNum" sz="quarter" idx="5"/>
          </p:nvPr>
        </p:nvSpPr>
        <p:spPr/>
        <p:txBody>
          <a:bodyPr/>
          <a:lstStyle/>
          <a:p>
            <a:fld id="{E05625B9-64A1-44DA-83CD-1646079663CA}" type="slidenum">
              <a:rPr lang="en-US" smtClean="0"/>
              <a:t>29</a:t>
            </a:fld>
            <a:endParaRPr lang="en-US"/>
          </a:p>
        </p:txBody>
      </p:sp>
    </p:spTree>
    <p:extLst>
      <p:ext uri="{BB962C8B-B14F-4D97-AF65-F5344CB8AC3E}">
        <p14:creationId xmlns:p14="http://schemas.microsoft.com/office/powerpoint/2010/main" val="306140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Carriers can terminate an In-Bond Authorization relationship by removing the authorized partner from the list. However, if there is only one authorized partner, another must be added before removal.
Original Content:
Carriers may terminate an In-Bond Authorization relationship at any time by removing the authorized partner. The carrier or broker is removed from the In-Bond Authorization list in the In-Bond Authorization tab.
IMPORTANT: If there is only one authorized partner, another authorized partner must be added before the solo authorized partner can be removed.
</a:t>
            </a:r>
          </a:p>
        </p:txBody>
      </p:sp>
      <p:sp>
        <p:nvSpPr>
          <p:cNvPr id="4" name="Slide Number Placeholder 3"/>
          <p:cNvSpPr>
            <a:spLocks noGrp="1"/>
          </p:cNvSpPr>
          <p:nvPr>
            <p:ph type="sldNum" sz="quarter" idx="5"/>
          </p:nvPr>
        </p:nvSpPr>
        <p:spPr/>
        <p:txBody>
          <a:bodyPr/>
          <a:lstStyle/>
          <a:p>
            <a:fld id="{E05625B9-64A1-44DA-83CD-1646079663CA}" type="slidenum">
              <a:rPr lang="en-US" smtClean="0"/>
              <a:t>30</a:t>
            </a:fld>
            <a:endParaRPr lang="en-US"/>
          </a:p>
        </p:txBody>
      </p:sp>
    </p:spTree>
    <p:extLst>
      <p:ext uri="{BB962C8B-B14F-4D97-AF65-F5344CB8AC3E}">
        <p14:creationId xmlns:p14="http://schemas.microsoft.com/office/powerpoint/2010/main" val="270387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manage authorized partners, access the In-Bond Authorization tab. To remove a partner, select 'Remove' from the drop-down menu and confirm. If only one partner exists, add another before removing.
Original Content:
1. In the In-Bond Authorization tab, in the In-Bond Authorization list, to the right of the row                                     .                                                                                                                                                                                                2                                                             .                                                              In the drop-down menu, select the                                                              Remove                                                              option.                                                              The                                                              Confirm                                                              dialog box displays.                                                                                                                            NOTE                                                             :                                                              If only one authorized      partner exists, an                                                              Invalid      Operation                                                              message                                                              displays.                                                                                            for the authorized partner to remove, select the down arrow actions icon
Use the Add Authorized Partner button to add another authorized partner prior to removing the only existing authorized partner.
TABLE
 OF CONTENTS
Topic 1: Add an
 Authorized Partner............................................................................................................ 2
Topic 2: Remove
 an Authorized Partner...................................................................................................... 5
Topic 3: Add a
 Port Authorization and Date Range..................................................................................... 7
Topic 4: Edit
 Date Range and Remove a Port Authorization...................................................................... 10
</a:t>
            </a:r>
          </a:p>
        </p:txBody>
      </p:sp>
      <p:sp>
        <p:nvSpPr>
          <p:cNvPr id="4" name="Slide Number Placeholder 3"/>
          <p:cNvSpPr>
            <a:spLocks noGrp="1"/>
          </p:cNvSpPr>
          <p:nvPr>
            <p:ph type="sldNum" sz="quarter" idx="5"/>
          </p:nvPr>
        </p:nvSpPr>
        <p:spPr/>
        <p:txBody>
          <a:bodyPr/>
          <a:lstStyle/>
          <a:p>
            <a:fld id="{E05625B9-64A1-44DA-83CD-1646079663CA}" type="slidenum">
              <a:rPr lang="en-US" smtClean="0"/>
              <a:t>31</a:t>
            </a:fld>
            <a:endParaRPr lang="en-US"/>
          </a:p>
        </p:txBody>
      </p:sp>
    </p:spTree>
    <p:extLst>
      <p:ext uri="{BB962C8B-B14F-4D97-AF65-F5344CB8AC3E}">
        <p14:creationId xmlns:p14="http://schemas.microsoft.com/office/powerpoint/2010/main" val="351271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F25FE13C-2C7E-4F35-AFCB-8E1C64C93FEE}" type="slidenum">
              <a:rPr lang="es-ES" altLang="en-US" smtClean="0"/>
              <a:pPr/>
              <a:t>‹#›</a:t>
            </a:fld>
            <a:endParaRPr lang="es-ES" altLang="en-US"/>
          </a:p>
        </p:txBody>
      </p:sp>
    </p:spTree>
    <p:extLst>
      <p:ext uri="{BB962C8B-B14F-4D97-AF65-F5344CB8AC3E}">
        <p14:creationId xmlns:p14="http://schemas.microsoft.com/office/powerpoint/2010/main" val="244341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99BED2F2-D440-4B7A-B365-4744487C4D28}" type="slidenum">
              <a:rPr lang="es-ES" altLang="en-US" smtClean="0"/>
              <a:pPr/>
              <a:t>‹#›</a:t>
            </a:fld>
            <a:endParaRPr lang="es-ES" altLang="en-US"/>
          </a:p>
        </p:txBody>
      </p:sp>
    </p:spTree>
    <p:extLst>
      <p:ext uri="{BB962C8B-B14F-4D97-AF65-F5344CB8AC3E}">
        <p14:creationId xmlns:p14="http://schemas.microsoft.com/office/powerpoint/2010/main" val="357400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5385BEC4-120F-4C76-B36A-6F51C0056940}" type="slidenum">
              <a:rPr lang="es-ES" altLang="en-US" smtClean="0"/>
              <a:pPr/>
              <a:t>‹#›</a:t>
            </a:fld>
            <a:endParaRPr lang="es-ES" altLang="en-US"/>
          </a:p>
        </p:txBody>
      </p:sp>
    </p:spTree>
    <p:extLst>
      <p:ext uri="{BB962C8B-B14F-4D97-AF65-F5344CB8AC3E}">
        <p14:creationId xmlns:p14="http://schemas.microsoft.com/office/powerpoint/2010/main" val="238844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right_light_image1">
    <p:spTree>
      <p:nvGrpSpPr>
        <p:cNvPr id="1" name=""/>
        <p:cNvGrpSpPr/>
        <p:nvPr/>
      </p:nvGrpSpPr>
      <p:grpSpPr>
        <a:xfrm>
          <a:off x="0" y="0"/>
          <a:ext cx="0" cy="0"/>
          <a:chOff x="0" y="0"/>
          <a:chExt cx="0" cy="0"/>
        </a:xfrm>
      </p:grpSpPr>
      <p:sp>
        <p:nvSpPr>
          <p:cNvPr id="5" name="Picture Placeholder 3"/>
          <p:cNvSpPr>
            <a:spLocks noGrp="1"/>
          </p:cNvSpPr>
          <p:nvPr>
            <p:ph type="pic" sz="quarter" idx="10" hasCustomPrompt="1"/>
          </p:nvPr>
        </p:nvSpPr>
        <p:spPr>
          <a:xfrm>
            <a:off x="4570629" y="0"/>
            <a:ext cx="4571100" cy="6858000"/>
          </a:xfrm>
          <a:prstGeom prst="rect">
            <a:avLst/>
          </a:prstGeom>
          <a:solidFill>
            <a:schemeClr val="bg2"/>
          </a:solidFill>
        </p:spPr>
        <p:txBody>
          <a:bodyPr tIns="2664000" anchor="t"/>
          <a:lstStyle>
            <a:lvl1pPr marL="0" indent="0" algn="ctr">
              <a:buNone/>
              <a:defRPr>
                <a:solidFill>
                  <a:srgbClr val="000000"/>
                </a:solidFill>
              </a:defRPr>
            </a:lvl1pPr>
          </a:lstStyle>
          <a:p>
            <a:r>
              <a:rPr lang="en-CA" dirty="0"/>
              <a:t>Click icon to add image</a:t>
            </a:r>
            <a:endParaRPr lang="en-US" dirty="0"/>
          </a:p>
        </p:txBody>
      </p:sp>
      <p:sp>
        <p:nvSpPr>
          <p:cNvPr id="10" name="Slide Number Placeholder 3"/>
          <p:cNvSpPr>
            <a:spLocks noGrp="1"/>
          </p:cNvSpPr>
          <p:nvPr>
            <p:ph type="sldNum" sz="quarter" idx="12"/>
          </p:nvPr>
        </p:nvSpPr>
        <p:spPr>
          <a:xfrm>
            <a:off x="7180736" y="6308727"/>
            <a:ext cx="1543050" cy="274637"/>
          </a:xfrm>
          <a:prstGeom prst="rect">
            <a:avLst/>
          </a:prstGeom>
        </p:spPr>
        <p:txBody>
          <a:bodyPr/>
          <a:lstStyle>
            <a:lvl1pPr algn="r">
              <a:defRPr sz="750">
                <a:solidFill>
                  <a:srgbClr val="000000"/>
                </a:solidFill>
              </a:defRPr>
            </a:lvl1pPr>
          </a:lstStyle>
          <a:p>
            <a:fld id="{233A6FC5-1036-43C3-853B-572AC8189C00}" type="slidenum">
              <a:rPr lang="en-GB" noProof="0"/>
              <a:pPr/>
              <a:t>‹#›</a:t>
            </a:fld>
            <a:endParaRPr lang="en-GB" noProof="0" dirty="0"/>
          </a:p>
        </p:txBody>
      </p:sp>
      <p:sp>
        <p:nvSpPr>
          <p:cNvPr id="7" name="Rectangle 6">
            <a:extLst>
              <a:ext uri="{FF2B5EF4-FFF2-40B4-BE49-F238E27FC236}">
                <a16:creationId xmlns:a16="http://schemas.microsoft.com/office/drawing/2014/main" id="{5A8FB721-BDDF-FB48-90B8-55481CA2A338}"/>
              </a:ext>
            </a:extLst>
          </p:cNvPr>
          <p:cNvSpPr/>
          <p:nvPr userDrawn="1"/>
        </p:nvSpPr>
        <p:spPr>
          <a:xfrm>
            <a:off x="4746" y="0"/>
            <a:ext cx="45711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013"/>
          </a:p>
        </p:txBody>
      </p:sp>
      <p:sp>
        <p:nvSpPr>
          <p:cNvPr id="9" name="Kn Logo"/>
          <p:cNvSpPr>
            <a:spLocks noGrp="1"/>
          </p:cNvSpPr>
          <p:nvPr>
            <p:ph type="body" sz="quarter" idx="16" hasCustomPrompt="1"/>
          </p:nvPr>
        </p:nvSpPr>
        <p:spPr>
          <a:xfrm>
            <a:off x="7291559" y="560699"/>
            <a:ext cx="1431000" cy="378000"/>
          </a:xfrm>
          <a:prstGeom prst="rect">
            <a:avLst/>
          </a:prstGeom>
          <a:blipFill rotWithShape="1">
            <a:blip r:embed="rId2"/>
            <a:stretch>
              <a:fillRect/>
            </a:stretch>
          </a:blipFill>
        </p:spPr>
        <p:txBody>
          <a:bodyPr/>
          <a:lstStyle>
            <a:lvl1pPr marL="0" indent="0">
              <a:buNone/>
              <a:defRPr/>
            </a:lvl1pPr>
          </a:lstStyle>
          <a:p>
            <a:pPr lvl="0"/>
            <a:r>
              <a:rPr lang="en-US" dirty="0"/>
              <a:t> </a:t>
            </a:r>
          </a:p>
        </p:txBody>
      </p:sp>
      <p:sp>
        <p:nvSpPr>
          <p:cNvPr id="12" name="Titel 1">
            <a:extLst>
              <a:ext uri="{FF2B5EF4-FFF2-40B4-BE49-F238E27FC236}">
                <a16:creationId xmlns:a16="http://schemas.microsoft.com/office/drawing/2014/main" id="{1387524F-E4A5-41BB-AB1F-42C0BAE0F512}"/>
              </a:ext>
            </a:extLst>
          </p:cNvPr>
          <p:cNvSpPr>
            <a:spLocks noGrp="1"/>
          </p:cNvSpPr>
          <p:nvPr>
            <p:ph type="title" hasCustomPrompt="1"/>
          </p:nvPr>
        </p:nvSpPr>
        <p:spPr>
          <a:xfrm>
            <a:off x="414989" y="550779"/>
            <a:ext cx="2970000" cy="864136"/>
          </a:xfrm>
        </p:spPr>
        <p:txBody>
          <a:bodyPr/>
          <a:lstStyle>
            <a:lvl1pPr>
              <a:defRPr>
                <a:solidFill>
                  <a:schemeClr val="bg1"/>
                </a:solidFill>
              </a:defRPr>
            </a:lvl1pPr>
          </a:lstStyle>
          <a:p>
            <a:r>
              <a:rPr lang="de-DE" dirty="0"/>
              <a:t>Agenda</a:t>
            </a:r>
          </a:p>
        </p:txBody>
      </p:sp>
    </p:spTree>
    <p:extLst>
      <p:ext uri="{BB962C8B-B14F-4D97-AF65-F5344CB8AC3E}">
        <p14:creationId xmlns:p14="http://schemas.microsoft.com/office/powerpoint/2010/main" val="361542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E2BB2E4A-7B84-4FC0-8143-14D0E6C326F1}" type="slidenum">
              <a:rPr lang="es-ES" altLang="en-US" smtClean="0"/>
              <a:pPr/>
              <a:t>‹#›</a:t>
            </a:fld>
            <a:endParaRPr lang="es-ES" altLang="en-US"/>
          </a:p>
        </p:txBody>
      </p:sp>
    </p:spTree>
    <p:extLst>
      <p:ext uri="{BB962C8B-B14F-4D97-AF65-F5344CB8AC3E}">
        <p14:creationId xmlns:p14="http://schemas.microsoft.com/office/powerpoint/2010/main" val="202396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altLang="en-US"/>
          </a:p>
        </p:txBody>
      </p:sp>
      <p:sp>
        <p:nvSpPr>
          <p:cNvPr id="5" name="Footer Placeholder 4"/>
          <p:cNvSpPr>
            <a:spLocks noGrp="1"/>
          </p:cNvSpPr>
          <p:nvPr>
            <p:ph type="ftr" sz="quarter" idx="11"/>
          </p:nvPr>
        </p:nvSpPr>
        <p:spPr/>
        <p:txBody>
          <a:bodyPr/>
          <a:lstStyle/>
          <a:p>
            <a:pPr>
              <a:defRPr/>
            </a:pPr>
            <a:endParaRPr lang="es-ES" altLang="en-US"/>
          </a:p>
        </p:txBody>
      </p:sp>
      <p:sp>
        <p:nvSpPr>
          <p:cNvPr id="6" name="Slide Number Placeholder 5"/>
          <p:cNvSpPr>
            <a:spLocks noGrp="1"/>
          </p:cNvSpPr>
          <p:nvPr>
            <p:ph type="sldNum" sz="quarter" idx="12"/>
          </p:nvPr>
        </p:nvSpPr>
        <p:spPr/>
        <p:txBody>
          <a:bodyPr/>
          <a:lstStyle/>
          <a:p>
            <a:fld id="{B60F3D07-8388-471E-B559-603A8ED6E760}" type="slidenum">
              <a:rPr lang="es-ES" altLang="en-US" smtClean="0"/>
              <a:pPr/>
              <a:t>‹#›</a:t>
            </a:fld>
            <a:endParaRPr lang="es-ES" altLang="en-US"/>
          </a:p>
        </p:txBody>
      </p:sp>
    </p:spTree>
    <p:extLst>
      <p:ext uri="{BB962C8B-B14F-4D97-AF65-F5344CB8AC3E}">
        <p14:creationId xmlns:p14="http://schemas.microsoft.com/office/powerpoint/2010/main" val="97541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37F97710-6694-4D0C-9714-7A05F418FB10}" type="slidenum">
              <a:rPr lang="es-ES" altLang="en-US" smtClean="0"/>
              <a:pPr/>
              <a:t>‹#›</a:t>
            </a:fld>
            <a:endParaRPr lang="es-ES" altLang="en-US"/>
          </a:p>
        </p:txBody>
      </p:sp>
    </p:spTree>
    <p:extLst>
      <p:ext uri="{BB962C8B-B14F-4D97-AF65-F5344CB8AC3E}">
        <p14:creationId xmlns:p14="http://schemas.microsoft.com/office/powerpoint/2010/main" val="5404257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s-ES" altLang="en-US"/>
          </a:p>
        </p:txBody>
      </p:sp>
      <p:sp>
        <p:nvSpPr>
          <p:cNvPr id="8" name="Footer Placeholder 7"/>
          <p:cNvSpPr>
            <a:spLocks noGrp="1"/>
          </p:cNvSpPr>
          <p:nvPr>
            <p:ph type="ftr" sz="quarter" idx="11"/>
          </p:nvPr>
        </p:nvSpPr>
        <p:spPr/>
        <p:txBody>
          <a:bodyPr/>
          <a:lstStyle/>
          <a:p>
            <a:pPr>
              <a:defRPr/>
            </a:pPr>
            <a:endParaRPr lang="es-ES" altLang="en-US"/>
          </a:p>
        </p:txBody>
      </p:sp>
      <p:sp>
        <p:nvSpPr>
          <p:cNvPr id="9" name="Slide Number Placeholder 8"/>
          <p:cNvSpPr>
            <a:spLocks noGrp="1"/>
          </p:cNvSpPr>
          <p:nvPr>
            <p:ph type="sldNum" sz="quarter" idx="12"/>
          </p:nvPr>
        </p:nvSpPr>
        <p:spPr/>
        <p:txBody>
          <a:bodyPr/>
          <a:lstStyle/>
          <a:p>
            <a:fld id="{DEDCDEFC-3B81-44C5-9258-B779AFE405B1}" type="slidenum">
              <a:rPr lang="es-ES" altLang="en-US" smtClean="0"/>
              <a:pPr/>
              <a:t>‹#›</a:t>
            </a:fld>
            <a:endParaRPr lang="es-ES" altLang="en-US"/>
          </a:p>
        </p:txBody>
      </p:sp>
    </p:spTree>
    <p:extLst>
      <p:ext uri="{BB962C8B-B14F-4D97-AF65-F5344CB8AC3E}">
        <p14:creationId xmlns:p14="http://schemas.microsoft.com/office/powerpoint/2010/main" val="18916052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s-ES" altLang="en-US"/>
          </a:p>
        </p:txBody>
      </p:sp>
      <p:sp>
        <p:nvSpPr>
          <p:cNvPr id="4" name="Footer Placeholder 3"/>
          <p:cNvSpPr>
            <a:spLocks noGrp="1"/>
          </p:cNvSpPr>
          <p:nvPr>
            <p:ph type="ftr" sz="quarter" idx="11"/>
          </p:nvPr>
        </p:nvSpPr>
        <p:spPr/>
        <p:txBody>
          <a:bodyPr/>
          <a:lstStyle/>
          <a:p>
            <a:pPr>
              <a:defRPr/>
            </a:pPr>
            <a:endParaRPr lang="es-ES" altLang="en-US"/>
          </a:p>
        </p:txBody>
      </p:sp>
      <p:sp>
        <p:nvSpPr>
          <p:cNvPr id="5" name="Slide Number Placeholder 4"/>
          <p:cNvSpPr>
            <a:spLocks noGrp="1"/>
          </p:cNvSpPr>
          <p:nvPr>
            <p:ph type="sldNum" sz="quarter" idx="12"/>
          </p:nvPr>
        </p:nvSpPr>
        <p:spPr/>
        <p:txBody>
          <a:bodyPr/>
          <a:lstStyle/>
          <a:p>
            <a:fld id="{7AA33191-F223-470C-B69C-AFAAF7472E3F}" type="slidenum">
              <a:rPr lang="es-ES" altLang="en-US" smtClean="0"/>
              <a:pPr/>
              <a:t>‹#›</a:t>
            </a:fld>
            <a:endParaRPr lang="es-ES" altLang="en-US"/>
          </a:p>
        </p:txBody>
      </p:sp>
    </p:spTree>
    <p:extLst>
      <p:ext uri="{BB962C8B-B14F-4D97-AF65-F5344CB8AC3E}">
        <p14:creationId xmlns:p14="http://schemas.microsoft.com/office/powerpoint/2010/main" val="17908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en-US"/>
          </a:p>
        </p:txBody>
      </p:sp>
      <p:sp>
        <p:nvSpPr>
          <p:cNvPr id="3" name="Footer Placeholder 2"/>
          <p:cNvSpPr>
            <a:spLocks noGrp="1"/>
          </p:cNvSpPr>
          <p:nvPr>
            <p:ph type="ftr" sz="quarter" idx="11"/>
          </p:nvPr>
        </p:nvSpPr>
        <p:spPr/>
        <p:txBody>
          <a:bodyPr/>
          <a:lstStyle/>
          <a:p>
            <a:pPr>
              <a:defRPr/>
            </a:pPr>
            <a:endParaRPr lang="es-ES" altLang="en-US"/>
          </a:p>
        </p:txBody>
      </p:sp>
      <p:sp>
        <p:nvSpPr>
          <p:cNvPr id="4" name="Slide Number Placeholder 3"/>
          <p:cNvSpPr>
            <a:spLocks noGrp="1"/>
          </p:cNvSpPr>
          <p:nvPr>
            <p:ph type="sldNum" sz="quarter" idx="12"/>
          </p:nvPr>
        </p:nvSpPr>
        <p:spPr/>
        <p:txBody>
          <a:bodyPr/>
          <a:lstStyle/>
          <a:p>
            <a:fld id="{357E165E-6231-42CF-B5A6-7603AD846BF1}" type="slidenum">
              <a:rPr lang="es-ES" altLang="en-US" smtClean="0"/>
              <a:pPr/>
              <a:t>‹#›</a:t>
            </a:fld>
            <a:endParaRPr lang="es-ES" altLang="en-US"/>
          </a:p>
        </p:txBody>
      </p:sp>
    </p:spTree>
    <p:extLst>
      <p:ext uri="{BB962C8B-B14F-4D97-AF65-F5344CB8AC3E}">
        <p14:creationId xmlns:p14="http://schemas.microsoft.com/office/powerpoint/2010/main" val="350095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5FFE8B37-7436-4EF5-89C6-63F33BC76295}" type="slidenum">
              <a:rPr lang="es-ES" altLang="en-US" smtClean="0"/>
              <a:pPr/>
              <a:t>‹#›</a:t>
            </a:fld>
            <a:endParaRPr lang="es-ES" altLang="en-US"/>
          </a:p>
        </p:txBody>
      </p:sp>
    </p:spTree>
    <p:extLst>
      <p:ext uri="{BB962C8B-B14F-4D97-AF65-F5344CB8AC3E}">
        <p14:creationId xmlns:p14="http://schemas.microsoft.com/office/powerpoint/2010/main" val="15337024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altLang="en-US"/>
          </a:p>
        </p:txBody>
      </p:sp>
      <p:sp>
        <p:nvSpPr>
          <p:cNvPr id="6" name="Footer Placeholder 5"/>
          <p:cNvSpPr>
            <a:spLocks noGrp="1"/>
          </p:cNvSpPr>
          <p:nvPr>
            <p:ph type="ftr" sz="quarter" idx="11"/>
          </p:nvPr>
        </p:nvSpPr>
        <p:spPr/>
        <p:txBody>
          <a:bodyPr/>
          <a:lstStyle/>
          <a:p>
            <a:pPr>
              <a:defRPr/>
            </a:pPr>
            <a:endParaRPr lang="es-ES" altLang="en-US"/>
          </a:p>
        </p:txBody>
      </p:sp>
      <p:sp>
        <p:nvSpPr>
          <p:cNvPr id="7" name="Slide Number Placeholder 6"/>
          <p:cNvSpPr>
            <a:spLocks noGrp="1"/>
          </p:cNvSpPr>
          <p:nvPr>
            <p:ph type="sldNum" sz="quarter" idx="12"/>
          </p:nvPr>
        </p:nvSpPr>
        <p:spPr/>
        <p:txBody>
          <a:bodyPr/>
          <a:lstStyle/>
          <a:p>
            <a:fld id="{B19ED10E-539A-4F06-AFE6-4DE1F69E6AD0}" type="slidenum">
              <a:rPr lang="es-ES" altLang="en-US" smtClean="0"/>
              <a:pPr/>
              <a:t>‹#›</a:t>
            </a:fld>
            <a:endParaRPr lang="es-ES" altLang="en-US"/>
          </a:p>
        </p:txBody>
      </p:sp>
    </p:spTree>
    <p:extLst>
      <p:ext uri="{BB962C8B-B14F-4D97-AF65-F5344CB8AC3E}">
        <p14:creationId xmlns:p14="http://schemas.microsoft.com/office/powerpoint/2010/main" val="164577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B4A87-E1FD-4E41-B49E-9894010A3D8A}" type="slidenum">
              <a:rPr lang="es-ES" altLang="en-US" smtClean="0"/>
              <a:pPr/>
              <a:t>‹#›</a:t>
            </a:fld>
            <a:endParaRPr lang="es-ES" altLang="en-US"/>
          </a:p>
        </p:txBody>
      </p:sp>
    </p:spTree>
    <p:extLst>
      <p:ext uri="{BB962C8B-B14F-4D97-AF65-F5344CB8AC3E}">
        <p14:creationId xmlns:p14="http://schemas.microsoft.com/office/powerpoint/2010/main" val="3547120909"/>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s://aplicacionesc.mat.sat.gob.mx/SOIANET/oia_consultarap_cep.aspx"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plicacionesc.mat.sat.gob.mx/SOIANET/oia_consultarap_cep.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8.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bp.gov/trade/ace/training-and-reference-guide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ace.cbp.gov/s/login/?ec=302&amp;startURL=%2Fs%2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bp.gov/sites/default/files/assets/documents/2019-Aug/IN-BONDPROCESSDOCUMENT%20v2.1_0.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A9CCC-A9E3-D3B5-40B0-A2EE77323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 y="0"/>
            <a:ext cx="9135901" cy="6858000"/>
          </a:xfrm>
          <a:prstGeom prst="rect">
            <a:avLst/>
          </a:prstGeom>
        </p:spPr>
      </p:pic>
      <p:sp>
        <p:nvSpPr>
          <p:cNvPr id="1027" name="Rectangle 3"/>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19"/>
          <p:cNvSpPr>
            <a:spLocks noChangeArrowheads="1"/>
          </p:cNvSpPr>
          <p:nvPr/>
        </p:nvSpPr>
        <p:spPr bwMode="auto">
          <a:xfrm>
            <a:off x="3437301" y="5760047"/>
            <a:ext cx="2880319" cy="630756"/>
          </a:xfrm>
          <a:prstGeom prst="rect">
            <a:avLst/>
          </a:prstGeom>
          <a:noFill/>
          <a:ln w="9525">
            <a:noFill/>
            <a:miter lim="800000"/>
            <a:headEnd/>
            <a:tailEnd/>
          </a:ln>
          <a:effectLst/>
        </p:spPr>
        <p:txBody>
          <a:bodyPr anchor="ctr"/>
          <a:lstStyle/>
          <a:p>
            <a:pPr eaLnBrk="1" hangingPunct="1"/>
            <a:r>
              <a:rPr lang="es-UY" altLang="en-US" sz="2400" b="1" dirty="0">
                <a:solidFill>
                  <a:srgbClr val="000099"/>
                </a:solidFill>
              </a:rPr>
              <a:t>    </a:t>
            </a:r>
            <a:endParaRPr lang="es-ES" altLang="en-US" sz="2400" b="1" dirty="0">
              <a:solidFill>
                <a:srgbClr val="000099"/>
              </a:solidFill>
            </a:endParaRPr>
          </a:p>
        </p:txBody>
      </p:sp>
      <p:sp>
        <p:nvSpPr>
          <p:cNvPr id="8" name="Title 7">
            <a:extLst>
              <a:ext uri="{FF2B5EF4-FFF2-40B4-BE49-F238E27FC236}">
                <a16:creationId xmlns:a16="http://schemas.microsoft.com/office/drawing/2014/main" id="{881590C0-ADDA-1E6C-4495-E9500EAAF3FE}"/>
              </a:ext>
            </a:extLst>
          </p:cNvPr>
          <p:cNvSpPr>
            <a:spLocks noGrp="1"/>
          </p:cNvSpPr>
          <p:nvPr>
            <p:ph type="ctrTitle"/>
          </p:nvPr>
        </p:nvSpPr>
        <p:spPr/>
        <p:txBody>
          <a:bodyPr>
            <a:normAutofit/>
          </a:bodyPr>
          <a:lstStyle/>
          <a:p>
            <a:r>
              <a:rPr lang="en-US" b="1" dirty="0">
                <a:solidFill>
                  <a:srgbClr val="FF0000"/>
                </a:solidFill>
                <a:effectLst/>
                <a:latin typeface="Aptos" panose="020B0004020202020204" pitchFamily="34" charset="0"/>
                <a:ea typeface="Aptos" panose="020B0004020202020204" pitchFamily="34" charset="0"/>
                <a:cs typeface="Calibri" panose="020F0502020204030204" pitchFamily="34" charset="0"/>
              </a:rPr>
              <a:t>Shaken, Not Stirred: Protect Your In-Bonds Like 007</a:t>
            </a:r>
            <a:endParaRPr lang="en-US" dirty="0">
              <a:solidFill>
                <a:srgbClr val="FF0000"/>
              </a:solidFill>
            </a:endParaRPr>
          </a:p>
        </p:txBody>
      </p:sp>
      <p:sp>
        <p:nvSpPr>
          <p:cNvPr id="9" name="Subtitle 8">
            <a:extLst>
              <a:ext uri="{FF2B5EF4-FFF2-40B4-BE49-F238E27FC236}">
                <a16:creationId xmlns:a16="http://schemas.microsoft.com/office/drawing/2014/main" id="{5AD17804-BF24-313D-58D2-C6EECFFE9CDF}"/>
              </a:ext>
            </a:extLst>
          </p:cNvPr>
          <p:cNvSpPr>
            <a:spLocks noGrp="1"/>
          </p:cNvSpPr>
          <p:nvPr>
            <p:ph type="subTitle" idx="1"/>
          </p:nvPr>
        </p:nvSpPr>
        <p:spPr>
          <a:xfrm>
            <a:off x="1371599" y="3755974"/>
            <a:ext cx="6400800" cy="1752600"/>
          </a:xfrm>
        </p:spPr>
        <p:txBody>
          <a:bodyPr/>
          <a:lstStyle/>
          <a:p>
            <a:r>
              <a:rPr lang="en-US" b="1" i="0" dirty="0">
                <a:solidFill>
                  <a:srgbClr val="242424"/>
                </a:solidFill>
                <a:effectLst/>
                <a:latin typeface="Segoe UI" panose="020B0502040204020203" pitchFamily="34" charset="0"/>
              </a:rPr>
              <a:t>Securing Your Carrier Bonds and Navigating Customs Holds with Precision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F6CF10-BD8A-4392-23CE-DCAFA0149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31F6CF4C-AD06-1D6A-CC60-4299818FFF61}"/>
              </a:ext>
            </a:extLst>
          </p:cNvPr>
          <p:cNvSpPr>
            <a:spLocks noGrp="1"/>
          </p:cNvSpPr>
          <p:nvPr>
            <p:ph type="title"/>
          </p:nvPr>
        </p:nvSpPr>
        <p:spPr>
          <a:xfrm>
            <a:off x="571031" y="382385"/>
            <a:ext cx="8001469" cy="886375"/>
          </a:xfrm>
        </p:spPr>
        <p:txBody>
          <a:bodyPr/>
          <a:lstStyle/>
          <a:p>
            <a:r>
              <a:rPr lang="en-US" sz="4400" b="1" dirty="0">
                <a:solidFill>
                  <a:srgbClr val="FF0000"/>
                </a:solidFill>
              </a:rPr>
              <a:t>In-bond Process (Cont.)</a:t>
            </a:r>
            <a:endParaRPr lang="en-US" b="1" dirty="0">
              <a:solidFill>
                <a:srgbClr val="FF0000"/>
              </a:solidFill>
            </a:endParaRPr>
          </a:p>
        </p:txBody>
      </p:sp>
      <p:sp>
        <p:nvSpPr>
          <p:cNvPr id="3" name="Content Placeholder 2">
            <a:extLst>
              <a:ext uri="{FF2B5EF4-FFF2-40B4-BE49-F238E27FC236}">
                <a16:creationId xmlns:a16="http://schemas.microsoft.com/office/drawing/2014/main" id="{F2AB80A7-F966-5DE0-2CEC-8BC06E33D0B8}"/>
              </a:ext>
            </a:extLst>
          </p:cNvPr>
          <p:cNvSpPr>
            <a:spLocks noGrp="1"/>
          </p:cNvSpPr>
          <p:nvPr>
            <p:ph idx="1"/>
          </p:nvPr>
        </p:nvSpPr>
        <p:spPr>
          <a:xfrm>
            <a:off x="571031" y="1632204"/>
            <a:ext cx="8020103" cy="3885028"/>
          </a:xfrm>
        </p:spPr>
        <p:txBody>
          <a:bodyPr>
            <a:normAutofit/>
          </a:bodyPr>
          <a:lstStyle/>
          <a:p>
            <a:pPr marL="0" indent="0">
              <a:buNone/>
            </a:pPr>
            <a:r>
              <a:rPr lang="en-US" sz="2400" b="1" dirty="0">
                <a:solidFill>
                  <a:schemeClr val="tx1"/>
                </a:solidFill>
              </a:rPr>
              <a:t>Liability and When Does it Transfer </a:t>
            </a:r>
          </a:p>
          <a:p>
            <a:r>
              <a:rPr lang="en-US" sz="1800" dirty="0">
                <a:solidFill>
                  <a:schemeClr val="tx1"/>
                </a:solidFill>
              </a:rPr>
              <a:t>Per 19 CFR 18.8(a), the party whose bond is obligated on the transportation entry will be liable for breach of any of the requirements found in 19 CFR 18.8(a), any other regulations governing the movement of merchandise in bond, and any of the other conditions specified in the bond. This includes, but is not limited to, shortages, irregular delivery, or non-delivery, at the port of destination or port of exportation of the merchandise transported in-bond; Any loss found to exist at the port of destination or port of exportation will be presumed to have occurred while the merchandise was in the possession of the party whose bond was obligated under the transportation entry, unless conclusive evidence to the contrary is produced.</a:t>
            </a:r>
          </a:p>
        </p:txBody>
      </p:sp>
    </p:spTree>
    <p:extLst>
      <p:ext uri="{BB962C8B-B14F-4D97-AF65-F5344CB8AC3E}">
        <p14:creationId xmlns:p14="http://schemas.microsoft.com/office/powerpoint/2010/main" val="204693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6FB11-08D2-5ECB-42B9-DEF851A7B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2FF30577-5B11-E3DB-AE66-11E308E4FEC5}"/>
              </a:ext>
            </a:extLst>
          </p:cNvPr>
          <p:cNvSpPr>
            <a:spLocks noGrp="1"/>
          </p:cNvSpPr>
          <p:nvPr>
            <p:ph type="title"/>
          </p:nvPr>
        </p:nvSpPr>
        <p:spPr/>
        <p:txBody>
          <a:bodyPr/>
          <a:lstStyle/>
          <a:p>
            <a:r>
              <a:rPr lang="en-US" dirty="0">
                <a:solidFill>
                  <a:srgbClr val="FF0000"/>
                </a:solidFill>
              </a:rPr>
              <a:t>Critical Time Restrictions</a:t>
            </a:r>
          </a:p>
        </p:txBody>
      </p:sp>
      <p:graphicFrame>
        <p:nvGraphicFramePr>
          <p:cNvPr id="72" name="01 Gridlines">
            <a:extLst>
              <a:ext uri="{FF2B5EF4-FFF2-40B4-BE49-F238E27FC236}">
                <a16:creationId xmlns:a16="http://schemas.microsoft.com/office/drawing/2014/main" id="{B39B211E-7B96-44E2-2A85-91737DE7F37F}"/>
              </a:ext>
            </a:extLst>
          </p:cNvPr>
          <p:cNvGraphicFramePr>
            <a:graphicFrameLocks noGrp="1"/>
          </p:cNvGraphicFramePr>
          <p:nvPr>
            <p:ph idx="1"/>
            <p:custDataLst>
              <p:tags r:id="rId1"/>
            </p:custDataLst>
            <p:extLst>
              <p:ext uri="{D42A27DB-BD31-4B8C-83A1-F6EECF244321}">
                <p14:modId xmlns:p14="http://schemas.microsoft.com/office/powerpoint/2010/main" val="4254026150"/>
              </p:ext>
            </p:extLst>
          </p:nvPr>
        </p:nvGraphicFramePr>
        <p:xfrm>
          <a:off x="285749" y="1648403"/>
          <a:ext cx="8401051" cy="3402690"/>
        </p:xfrm>
        <a:graphic>
          <a:graphicData uri="http://schemas.openxmlformats.org/drawingml/2006/table">
            <a:tbl>
              <a:tblPr firstRow="1" bandRow="1">
                <a:tableStyleId>{69012ECD-51FC-41F1-AA8D-1B2483CD663E}</a:tableStyleId>
              </a:tblPr>
              <a:tblGrid>
                <a:gridCol w="3779355">
                  <a:extLst>
                    <a:ext uri="{9D8B030D-6E8A-4147-A177-3AD203B41FA5}">
                      <a16:colId xmlns:a16="http://schemas.microsoft.com/office/drawing/2014/main" val="2522202568"/>
                    </a:ext>
                  </a:extLst>
                </a:gridCol>
                <a:gridCol w="4621696">
                  <a:extLst>
                    <a:ext uri="{9D8B030D-6E8A-4147-A177-3AD203B41FA5}">
                      <a16:colId xmlns:a16="http://schemas.microsoft.com/office/drawing/2014/main" val="4128315522"/>
                    </a:ext>
                  </a:extLst>
                </a:gridCol>
              </a:tblGrid>
              <a:tr h="567115">
                <a:tc>
                  <a:txBody>
                    <a:bodyPr/>
                    <a:lstStyle/>
                    <a:p>
                      <a:r>
                        <a:rPr lang="en-US" sz="1400" dirty="0">
                          <a:latin typeface="Arial" panose="020B0604020202020204" pitchFamily="34" charset="0"/>
                        </a:rPr>
                        <a:t>Action Required</a:t>
                      </a:r>
                    </a:p>
                  </a:txBody>
                  <a:tcPr marL="92193" marR="92193" anchor="ctr"/>
                </a:tc>
                <a:tc>
                  <a:txBody>
                    <a:bodyPr/>
                    <a:lstStyle/>
                    <a:p>
                      <a:pPr algn="r"/>
                      <a:r>
                        <a:rPr lang="en-US" sz="1400" dirty="0">
                          <a:latin typeface="Arial" panose="020B0604020202020204" pitchFamily="34" charset="0"/>
                        </a:rPr>
                        <a:t>Timeframe</a:t>
                      </a:r>
                    </a:p>
                  </a:txBody>
                  <a:tcPr marL="92193" marR="92193" anchor="ctr"/>
                </a:tc>
                <a:extLst>
                  <a:ext uri="{0D108BD9-81ED-4DB2-BD59-A6C34878D82A}">
                    <a16:rowId xmlns:a16="http://schemas.microsoft.com/office/drawing/2014/main" val="79256006"/>
                  </a:ext>
                </a:extLst>
              </a:tr>
              <a:tr h="567115">
                <a:tc>
                  <a:txBody>
                    <a:bodyPr/>
                    <a:lstStyle/>
                    <a:p>
                      <a:r>
                        <a:rPr lang="en-US" sz="1400" dirty="0"/>
                        <a:t>Movement to final destination Port</a:t>
                      </a:r>
                    </a:p>
                  </a:txBody>
                  <a:tcPr marL="92193" marR="92193" anchor="ctr"/>
                </a:tc>
                <a:tc>
                  <a:txBody>
                    <a:bodyPr/>
                    <a:lstStyle/>
                    <a:p>
                      <a:pPr algn="r"/>
                      <a:r>
                        <a:rPr lang="en-US" sz="1400" dirty="0"/>
                        <a:t>30 Calendar Days</a:t>
                      </a:r>
                    </a:p>
                  </a:txBody>
                  <a:tcPr marL="92193" marR="92193" anchor="ctr"/>
                </a:tc>
                <a:extLst>
                  <a:ext uri="{0D108BD9-81ED-4DB2-BD59-A6C34878D82A}">
                    <a16:rowId xmlns:a16="http://schemas.microsoft.com/office/drawing/2014/main" val="893396720"/>
                  </a:ext>
                </a:extLst>
              </a:tr>
              <a:tr h="567115">
                <a:tc>
                  <a:txBody>
                    <a:bodyPr/>
                    <a:lstStyle/>
                    <a:p>
                      <a:r>
                        <a:rPr lang="en-US" sz="1400" dirty="0"/>
                        <a:t>Electronic Notification to CBP of arrival at Port</a:t>
                      </a:r>
                    </a:p>
                  </a:txBody>
                  <a:tcPr marL="92193" marR="92193" anchor="ctr"/>
                </a:tc>
                <a:tc>
                  <a:txBody>
                    <a:bodyPr/>
                    <a:lstStyle/>
                    <a:p>
                      <a:pPr algn="r"/>
                      <a:r>
                        <a:rPr lang="en-US" sz="1400" dirty="0"/>
                        <a:t>2 Business Days</a:t>
                      </a:r>
                    </a:p>
                  </a:txBody>
                  <a:tcPr marL="92193" marR="92193" anchor="ctr"/>
                </a:tc>
                <a:extLst>
                  <a:ext uri="{0D108BD9-81ED-4DB2-BD59-A6C34878D82A}">
                    <a16:rowId xmlns:a16="http://schemas.microsoft.com/office/drawing/2014/main" val="2904709291"/>
                  </a:ext>
                </a:extLst>
              </a:tr>
              <a:tr h="567115">
                <a:tc>
                  <a:txBody>
                    <a:bodyPr/>
                    <a:lstStyle/>
                    <a:p>
                      <a:r>
                        <a:rPr lang="en-US" sz="1400" dirty="0"/>
                        <a:t>Time allowed at port after arrival</a:t>
                      </a:r>
                    </a:p>
                  </a:txBody>
                  <a:tcPr marL="92193" marR="92193" anchor="ctr"/>
                </a:tc>
                <a:tc>
                  <a:txBody>
                    <a:bodyPr/>
                    <a:lstStyle/>
                    <a:p>
                      <a:pPr algn="r"/>
                      <a:r>
                        <a:rPr lang="en-US" sz="1400" dirty="0"/>
                        <a:t>15 Calendar Days</a:t>
                      </a:r>
                    </a:p>
                  </a:txBody>
                  <a:tcPr marL="92193" marR="92193" anchor="ctr"/>
                </a:tc>
                <a:extLst>
                  <a:ext uri="{0D108BD9-81ED-4DB2-BD59-A6C34878D82A}">
                    <a16:rowId xmlns:a16="http://schemas.microsoft.com/office/drawing/2014/main" val="3866162687"/>
                  </a:ext>
                </a:extLst>
              </a:tr>
              <a:tr h="567115">
                <a:tc>
                  <a:txBody>
                    <a:bodyPr/>
                    <a:lstStyle/>
                    <a:p>
                      <a:r>
                        <a:rPr lang="en-US" sz="1400" dirty="0"/>
                        <a:t>Report to General Order (G.O) applies after arrival at port (see above)</a:t>
                      </a:r>
                    </a:p>
                  </a:txBody>
                  <a:tcPr marL="92193" marR="92193" anchor="ctr"/>
                </a:tc>
                <a:tc>
                  <a:txBody>
                    <a:bodyPr/>
                    <a:lstStyle/>
                    <a:p>
                      <a:pPr algn="r"/>
                      <a:r>
                        <a:rPr lang="en-US" sz="1400" dirty="0"/>
                        <a:t>5 Calendar Days</a:t>
                      </a:r>
                    </a:p>
                  </a:txBody>
                  <a:tcPr marL="92193" marR="92193" anchor="ctr"/>
                </a:tc>
                <a:extLst>
                  <a:ext uri="{0D108BD9-81ED-4DB2-BD59-A6C34878D82A}">
                    <a16:rowId xmlns:a16="http://schemas.microsoft.com/office/drawing/2014/main" val="2733483222"/>
                  </a:ext>
                </a:extLst>
              </a:tr>
              <a:tr h="567115">
                <a:tc>
                  <a:txBody>
                    <a:bodyPr/>
                    <a:lstStyle/>
                    <a:p>
                      <a:r>
                        <a:rPr lang="en-US" sz="1400" dirty="0"/>
                        <a:t>Electronic Notification to CBP of Export at port</a:t>
                      </a:r>
                    </a:p>
                  </a:txBody>
                  <a:tcPr marL="92193" marR="92193" anchor="ctr"/>
                </a:tc>
                <a:tc>
                  <a:txBody>
                    <a:bodyPr/>
                    <a:lstStyle/>
                    <a:p>
                      <a:pPr algn="r"/>
                      <a:r>
                        <a:rPr lang="en-US" sz="1400" dirty="0"/>
                        <a:t>2 Business Days</a:t>
                      </a:r>
                    </a:p>
                  </a:txBody>
                  <a:tcPr marL="92193" marR="92193" anchor="ctr"/>
                </a:tc>
                <a:extLst>
                  <a:ext uri="{0D108BD9-81ED-4DB2-BD59-A6C34878D82A}">
                    <a16:rowId xmlns:a16="http://schemas.microsoft.com/office/drawing/2014/main" val="2422944368"/>
                  </a:ext>
                </a:extLst>
              </a:tr>
            </a:tbl>
          </a:graphicData>
        </a:graphic>
      </p:graphicFrame>
    </p:spTree>
    <p:extLst>
      <p:ext uri="{BB962C8B-B14F-4D97-AF65-F5344CB8AC3E}">
        <p14:creationId xmlns:p14="http://schemas.microsoft.com/office/powerpoint/2010/main" val="227725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BDEAD-A5AC-4FF2-23B2-0DC2DB302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E9363790-E239-9AB0-45A3-AF38329BAEBE}"/>
              </a:ext>
            </a:extLst>
          </p:cNvPr>
          <p:cNvSpPr>
            <a:spLocks noGrp="1"/>
          </p:cNvSpPr>
          <p:nvPr>
            <p:ph type="title"/>
          </p:nvPr>
        </p:nvSpPr>
        <p:spPr>
          <a:xfrm>
            <a:off x="683568" y="382385"/>
            <a:ext cx="7900552" cy="958383"/>
          </a:xfrm>
        </p:spPr>
        <p:txBody>
          <a:bodyPr/>
          <a:lstStyle/>
          <a:p>
            <a:r>
              <a:rPr lang="en-US" dirty="0"/>
              <a:t>  </a:t>
            </a:r>
            <a:r>
              <a:rPr lang="en-US" sz="4400" b="1" dirty="0">
                <a:solidFill>
                  <a:srgbClr val="FF0000"/>
                </a:solidFill>
              </a:rPr>
              <a:t>In-bond Process (Cont.)</a:t>
            </a:r>
            <a:endParaRPr lang="en-US" dirty="0">
              <a:solidFill>
                <a:srgbClr val="FF0000"/>
              </a:solidFill>
            </a:endParaRPr>
          </a:p>
        </p:txBody>
      </p:sp>
      <p:sp>
        <p:nvSpPr>
          <p:cNvPr id="3" name="Content Placeholder 2">
            <a:extLst>
              <a:ext uri="{FF2B5EF4-FFF2-40B4-BE49-F238E27FC236}">
                <a16:creationId xmlns:a16="http://schemas.microsoft.com/office/drawing/2014/main" id="{24D07203-C2ED-AF09-B105-E73B6BFDECFD}"/>
              </a:ext>
            </a:extLst>
          </p:cNvPr>
          <p:cNvSpPr>
            <a:spLocks noGrp="1"/>
          </p:cNvSpPr>
          <p:nvPr>
            <p:ph idx="1"/>
          </p:nvPr>
        </p:nvSpPr>
        <p:spPr>
          <a:xfrm>
            <a:off x="683568" y="1632204"/>
            <a:ext cx="7900552" cy="3593591"/>
          </a:xfrm>
        </p:spPr>
        <p:txBody>
          <a:bodyPr>
            <a:normAutofit/>
          </a:bodyPr>
          <a:lstStyle/>
          <a:p>
            <a:r>
              <a:rPr lang="en-US" sz="1800" dirty="0">
                <a:solidFill>
                  <a:schemeClr val="tx1"/>
                </a:solidFill>
              </a:rPr>
              <a:t>Timeframe for updates and amending the in-bond record will be within </a:t>
            </a:r>
            <a:r>
              <a:rPr lang="en-US" sz="1800" b="1" dirty="0"/>
              <a:t>2 business</a:t>
            </a:r>
            <a:r>
              <a:rPr lang="en-US" sz="1800" dirty="0">
                <a:solidFill>
                  <a:schemeClr val="tx1"/>
                </a:solidFill>
              </a:rPr>
              <a:t> days of the event that requires amendment.</a:t>
            </a:r>
          </a:p>
          <a:p>
            <a:endParaRPr lang="en-US" sz="1800" dirty="0">
              <a:solidFill>
                <a:schemeClr val="tx1"/>
              </a:solidFill>
            </a:endParaRPr>
          </a:p>
          <a:p>
            <a:r>
              <a:rPr lang="en-US" sz="1800" dirty="0">
                <a:solidFill>
                  <a:schemeClr val="tx1"/>
                </a:solidFill>
              </a:rPr>
              <a:t>In-Bond Amendment - Updates or corrections required to an in-bond application must be done electronically; however, a specific amendment function does not exist. In order to correct or amend information provided on an in-bond application, the in-bond must be deleted and re-added providing the corrected information using the same in-bond number.</a:t>
            </a:r>
          </a:p>
        </p:txBody>
      </p:sp>
    </p:spTree>
    <p:extLst>
      <p:ext uri="{BB962C8B-B14F-4D97-AF65-F5344CB8AC3E}">
        <p14:creationId xmlns:p14="http://schemas.microsoft.com/office/powerpoint/2010/main" val="819501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BB71EA-8F89-A179-8A11-808933C1E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B7EFCE9A-2789-0F16-8AE9-34A2B66781B2}"/>
              </a:ext>
            </a:extLst>
          </p:cNvPr>
          <p:cNvSpPr>
            <a:spLocks noGrp="1"/>
          </p:cNvSpPr>
          <p:nvPr>
            <p:ph type="title"/>
          </p:nvPr>
        </p:nvSpPr>
        <p:spPr>
          <a:xfrm>
            <a:off x="542239" y="382385"/>
            <a:ext cx="7918193" cy="1102399"/>
          </a:xfrm>
        </p:spPr>
        <p:txBody>
          <a:bodyPr/>
          <a:lstStyle/>
          <a:p>
            <a:r>
              <a:rPr lang="en-US" dirty="0">
                <a:solidFill>
                  <a:srgbClr val="FF0000"/>
                </a:solidFill>
              </a:rPr>
              <a:t>In-bond Exams and Audits</a:t>
            </a:r>
          </a:p>
        </p:txBody>
      </p:sp>
      <p:sp>
        <p:nvSpPr>
          <p:cNvPr id="3" name="Content Placeholder 2">
            <a:extLst>
              <a:ext uri="{FF2B5EF4-FFF2-40B4-BE49-F238E27FC236}">
                <a16:creationId xmlns:a16="http://schemas.microsoft.com/office/drawing/2014/main" id="{C3476F46-0F6D-3E55-EADE-CD8D56E3E8C3}"/>
              </a:ext>
            </a:extLst>
          </p:cNvPr>
          <p:cNvSpPr>
            <a:spLocks noGrp="1"/>
          </p:cNvSpPr>
          <p:nvPr>
            <p:ph idx="1"/>
          </p:nvPr>
        </p:nvSpPr>
        <p:spPr>
          <a:xfrm>
            <a:off x="536654" y="1628799"/>
            <a:ext cx="8065107" cy="4131021"/>
          </a:xfrm>
        </p:spPr>
        <p:txBody>
          <a:bodyPr>
            <a:normAutofit/>
          </a:bodyPr>
          <a:lstStyle/>
          <a:p>
            <a:r>
              <a:rPr lang="en-US" sz="1800" dirty="0">
                <a:solidFill>
                  <a:schemeClr val="tx1"/>
                </a:solidFill>
              </a:rPr>
              <a:t>Ports will continue to conduct examinations of in-bond shipments to ensure the accurate reporting of information is as filed on the in-bond entry. In-bond compliance examinations are primarily concerned with the quantity, merchandise description, and proper entry/export resolution. </a:t>
            </a:r>
          </a:p>
          <a:p>
            <a:endParaRPr lang="en-US" sz="1800" dirty="0">
              <a:solidFill>
                <a:schemeClr val="tx1"/>
              </a:solidFill>
            </a:endParaRPr>
          </a:p>
          <a:p>
            <a:r>
              <a:rPr lang="en-US" sz="1800" dirty="0">
                <a:solidFill>
                  <a:schemeClr val="tx1"/>
                </a:solidFill>
              </a:rPr>
              <a:t>Enforcement, Trade Compliance, or other examinations may be conducted simultaneously with these examinations. There are documents (or the electronic equivalent) that need to be made available by the carrier for review upon the request of the Port Director. These documents are related to manifests or bills that are being audited. </a:t>
            </a:r>
          </a:p>
          <a:p>
            <a:endParaRPr lang="en-US" sz="1800" dirty="0">
              <a:solidFill>
                <a:schemeClr val="tx1"/>
              </a:solidFill>
            </a:endParaRPr>
          </a:p>
          <a:p>
            <a:r>
              <a:rPr lang="en-US" sz="1800" dirty="0">
                <a:solidFill>
                  <a:schemeClr val="tx1"/>
                </a:solidFill>
              </a:rPr>
              <a:t>These include but are not limited to those on the following slide.</a:t>
            </a:r>
          </a:p>
        </p:txBody>
      </p:sp>
    </p:spTree>
    <p:extLst>
      <p:ext uri="{BB962C8B-B14F-4D97-AF65-F5344CB8AC3E}">
        <p14:creationId xmlns:p14="http://schemas.microsoft.com/office/powerpoint/2010/main" val="4401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555971-7BF1-C385-07E6-60AFE1AE6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042C38B7-2994-78FF-7A63-4CE603F36694}"/>
              </a:ext>
            </a:extLst>
          </p:cNvPr>
          <p:cNvSpPr>
            <a:spLocks noGrp="1"/>
          </p:cNvSpPr>
          <p:nvPr>
            <p:ph type="title"/>
          </p:nvPr>
        </p:nvSpPr>
        <p:spPr>
          <a:xfrm>
            <a:off x="611560" y="116632"/>
            <a:ext cx="8065790" cy="958383"/>
          </a:xfrm>
        </p:spPr>
        <p:txBody>
          <a:bodyPr>
            <a:normAutofit/>
          </a:bodyPr>
          <a:lstStyle/>
          <a:p>
            <a:r>
              <a:rPr lang="en-US" sz="2800" dirty="0">
                <a:solidFill>
                  <a:srgbClr val="FF0000"/>
                </a:solidFill>
              </a:rPr>
              <a:t>Documents (or the electronic equivalent) for proof of export  </a:t>
            </a:r>
          </a:p>
        </p:txBody>
      </p:sp>
      <p:sp>
        <p:nvSpPr>
          <p:cNvPr id="3" name="Content Placeholder 2">
            <a:extLst>
              <a:ext uri="{FF2B5EF4-FFF2-40B4-BE49-F238E27FC236}">
                <a16:creationId xmlns:a16="http://schemas.microsoft.com/office/drawing/2014/main" id="{78F397D4-4F3F-1B18-8BCE-807AA2734452}"/>
              </a:ext>
            </a:extLst>
          </p:cNvPr>
          <p:cNvSpPr>
            <a:spLocks noGrp="1"/>
          </p:cNvSpPr>
          <p:nvPr>
            <p:ph idx="1"/>
          </p:nvPr>
        </p:nvSpPr>
        <p:spPr>
          <a:xfrm>
            <a:off x="592410" y="1191647"/>
            <a:ext cx="8065790" cy="4541609"/>
          </a:xfrm>
        </p:spPr>
        <p:txBody>
          <a:bodyPr>
            <a:normAutofit fontScale="92500" lnSpcReduction="20000"/>
          </a:bodyPr>
          <a:lstStyle/>
          <a:p>
            <a:r>
              <a:rPr lang="en-US" sz="2100" dirty="0">
                <a:solidFill>
                  <a:schemeClr val="tx1"/>
                </a:solidFill>
              </a:rPr>
              <a:t>Bills of lading (master, house, etc.)</a:t>
            </a:r>
          </a:p>
          <a:p>
            <a:r>
              <a:rPr lang="en-US" sz="2100" dirty="0">
                <a:solidFill>
                  <a:schemeClr val="tx1"/>
                </a:solidFill>
              </a:rPr>
              <a:t>Delivery authorized documents</a:t>
            </a:r>
          </a:p>
          <a:p>
            <a:r>
              <a:rPr lang="en-US" sz="2100" dirty="0">
                <a:solidFill>
                  <a:schemeClr val="tx1"/>
                </a:solidFill>
              </a:rPr>
              <a:t>Delivery and pick-up orders</a:t>
            </a:r>
          </a:p>
          <a:p>
            <a:r>
              <a:rPr lang="en-US" sz="2100" dirty="0">
                <a:solidFill>
                  <a:schemeClr val="tx1"/>
                </a:solidFill>
              </a:rPr>
              <a:t>Manifest discrepancy reports</a:t>
            </a:r>
          </a:p>
          <a:p>
            <a:r>
              <a:rPr lang="en-US" sz="2100" dirty="0">
                <a:solidFill>
                  <a:schemeClr val="tx1"/>
                </a:solidFill>
              </a:rPr>
              <a:t>Vessel out-turns or tally sheets</a:t>
            </a:r>
          </a:p>
          <a:p>
            <a:r>
              <a:rPr lang="en-US" sz="2100" dirty="0">
                <a:solidFill>
                  <a:schemeClr val="tx1"/>
                </a:solidFill>
              </a:rPr>
              <a:t>General Order documents</a:t>
            </a:r>
          </a:p>
          <a:p>
            <a:r>
              <a:rPr lang="en-US" sz="2100" dirty="0">
                <a:solidFill>
                  <a:schemeClr val="tx1"/>
                </a:solidFill>
              </a:rPr>
              <a:t>Permits to transfer</a:t>
            </a:r>
          </a:p>
          <a:p>
            <a:r>
              <a:rPr lang="en-US" sz="2100" dirty="0">
                <a:solidFill>
                  <a:schemeClr val="tx1"/>
                </a:solidFill>
              </a:rPr>
              <a:t>Surveyor’s reports</a:t>
            </a:r>
          </a:p>
          <a:p>
            <a:r>
              <a:rPr lang="en-US" sz="2100" dirty="0">
                <a:solidFill>
                  <a:schemeClr val="tx1"/>
                </a:solidFill>
              </a:rPr>
              <a:t>Carrier’s automated reports</a:t>
            </a:r>
          </a:p>
          <a:p>
            <a:r>
              <a:rPr lang="en-US" sz="2100" dirty="0">
                <a:solidFill>
                  <a:schemeClr val="tx1"/>
                </a:solidFill>
              </a:rPr>
              <a:t>Foreign country entry documents or the electronic equivalent</a:t>
            </a:r>
          </a:p>
          <a:p>
            <a:r>
              <a:rPr lang="en-US" sz="2100" dirty="0">
                <a:solidFill>
                  <a:schemeClr val="tx1"/>
                </a:solidFill>
              </a:rPr>
              <a:t>Foreign country transportation documentation</a:t>
            </a:r>
          </a:p>
          <a:p>
            <a:r>
              <a:rPr lang="en-US" sz="2100" dirty="0">
                <a:solidFill>
                  <a:schemeClr val="tx1"/>
                </a:solidFill>
              </a:rPr>
              <a:t>A date-stamped CBPF 7512 provided at a CBP supervised export (upon Request at Some ports) </a:t>
            </a:r>
          </a:p>
          <a:p>
            <a:r>
              <a:rPr lang="en-US" sz="2100" dirty="0">
                <a:solidFill>
                  <a:schemeClr val="tx1"/>
                </a:solidFill>
              </a:rPr>
              <a:t>Ports will continue to conduct in-bond audits to ensure that the Inbond  merchandise is properly accounted for.</a:t>
            </a:r>
          </a:p>
          <a:p>
            <a:endParaRPr lang="en-US" dirty="0"/>
          </a:p>
        </p:txBody>
      </p:sp>
    </p:spTree>
    <p:extLst>
      <p:ext uri="{BB962C8B-B14F-4D97-AF65-F5344CB8AC3E}">
        <p14:creationId xmlns:p14="http://schemas.microsoft.com/office/powerpoint/2010/main" val="106355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28546-ABCA-3289-FAF7-384E2812C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5" name="Content Placeholder 4">
            <a:extLst>
              <a:ext uri="{FF2B5EF4-FFF2-40B4-BE49-F238E27FC236}">
                <a16:creationId xmlns:a16="http://schemas.microsoft.com/office/drawing/2014/main" id="{0FF30A7A-3BF0-4660-3695-BE2472383546}"/>
              </a:ext>
            </a:extLst>
          </p:cNvPr>
          <p:cNvPicPr>
            <a:picLocks noGrp="1" noChangeAspect="1"/>
          </p:cNvPicPr>
          <p:nvPr>
            <p:ph idx="4294967295"/>
          </p:nvPr>
        </p:nvPicPr>
        <p:blipFill>
          <a:blip r:embed="rId3"/>
          <a:stretch>
            <a:fillRect/>
          </a:stretch>
        </p:blipFill>
        <p:spPr>
          <a:xfrm>
            <a:off x="251520" y="260649"/>
            <a:ext cx="8640960" cy="5616624"/>
          </a:xfrm>
        </p:spPr>
      </p:pic>
    </p:spTree>
    <p:extLst>
      <p:ext uri="{BB962C8B-B14F-4D97-AF65-F5344CB8AC3E}">
        <p14:creationId xmlns:p14="http://schemas.microsoft.com/office/powerpoint/2010/main" val="290438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AF7738-B4FA-C934-DFB3-5CB27CAB5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 y="0"/>
            <a:ext cx="9135901" cy="6858000"/>
          </a:xfrm>
          <a:prstGeom prst="rect">
            <a:avLst/>
          </a:prstGeom>
        </p:spPr>
      </p:pic>
      <p:sp>
        <p:nvSpPr>
          <p:cNvPr id="2" name="Title 1">
            <a:extLst>
              <a:ext uri="{FF2B5EF4-FFF2-40B4-BE49-F238E27FC236}">
                <a16:creationId xmlns:a16="http://schemas.microsoft.com/office/drawing/2014/main" id="{C9050F1E-9805-7BDD-1BBA-D319A76237D4}"/>
              </a:ext>
            </a:extLst>
          </p:cNvPr>
          <p:cNvSpPr>
            <a:spLocks noGrp="1"/>
          </p:cNvSpPr>
          <p:nvPr>
            <p:ph type="title"/>
          </p:nvPr>
        </p:nvSpPr>
        <p:spPr>
          <a:xfrm>
            <a:off x="868680" y="53657"/>
            <a:ext cx="7406640" cy="1356360"/>
          </a:xfrm>
        </p:spPr>
        <p:txBody>
          <a:bodyPr>
            <a:normAutofit fontScale="90000"/>
          </a:bodyPr>
          <a:lstStyle/>
          <a:p>
            <a:pPr algn="ctr"/>
            <a:r>
              <a:rPr lang="en-US" b="1" dirty="0">
                <a:solidFill>
                  <a:srgbClr val="FF0000"/>
                </a:solidFill>
              </a:rPr>
              <a:t>Best Practices &amp; Northern        Border Considerations</a:t>
            </a:r>
          </a:p>
        </p:txBody>
      </p:sp>
      <p:sp>
        <p:nvSpPr>
          <p:cNvPr id="3" name="Content Placeholder 2">
            <a:extLst>
              <a:ext uri="{FF2B5EF4-FFF2-40B4-BE49-F238E27FC236}">
                <a16:creationId xmlns:a16="http://schemas.microsoft.com/office/drawing/2014/main" id="{7BB4B8DF-0F54-52C3-5557-03A559D601D4}"/>
              </a:ext>
            </a:extLst>
          </p:cNvPr>
          <p:cNvSpPr>
            <a:spLocks noGrp="1"/>
          </p:cNvSpPr>
          <p:nvPr>
            <p:ph idx="1"/>
          </p:nvPr>
        </p:nvSpPr>
        <p:spPr>
          <a:xfrm>
            <a:off x="683568" y="2060848"/>
            <a:ext cx="7920880" cy="3456384"/>
          </a:xfrm>
        </p:spPr>
        <p:txBody>
          <a:bodyPr>
            <a:normAutofit/>
          </a:bodyPr>
          <a:lstStyle/>
          <a:p>
            <a:pPr marL="377190" indent="-342900"/>
            <a:r>
              <a:rPr lang="en-US" sz="2000" dirty="0"/>
              <a:t>Transportation Entry Filing by Authorized Agents (Brokers, Forwarders, etc.)</a:t>
            </a:r>
          </a:p>
          <a:p>
            <a:pPr marL="834390" lvl="1" indent="-342900"/>
            <a:r>
              <a:rPr lang="en-US" sz="1600" dirty="0"/>
              <a:t>Power of Attorney or Letter of Authorization – 19 CFR 18.1(c)(3)</a:t>
            </a:r>
          </a:p>
          <a:p>
            <a:pPr marL="834390" lvl="1" indent="-342900"/>
            <a:endParaRPr lang="en-US" sz="1600" dirty="0"/>
          </a:p>
          <a:p>
            <a:pPr marL="377190" indent="-342900"/>
            <a:r>
              <a:rPr lang="en-US" sz="2000" dirty="0"/>
              <a:t>Initiating Electronic Arrival and Export</a:t>
            </a:r>
          </a:p>
          <a:p>
            <a:pPr marL="834390" lvl="1" indent="-342900"/>
            <a:r>
              <a:rPr lang="en-US" sz="1600" dirty="0"/>
              <a:t>Set expectations in advance. Will the bonded carrier manage in ACE or have the agent send the electronic arrival/export upon notification from the carrier?</a:t>
            </a:r>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p:txBody>
      </p:sp>
    </p:spTree>
    <p:extLst>
      <p:ext uri="{BB962C8B-B14F-4D97-AF65-F5344CB8AC3E}">
        <p14:creationId xmlns:p14="http://schemas.microsoft.com/office/powerpoint/2010/main" val="223426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AF7738-B4FA-C934-DFB3-5CB27CAB5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 y="0"/>
            <a:ext cx="9135901" cy="6858000"/>
          </a:xfrm>
          <a:prstGeom prst="rect">
            <a:avLst/>
          </a:prstGeom>
        </p:spPr>
      </p:pic>
      <p:sp>
        <p:nvSpPr>
          <p:cNvPr id="2" name="Title 1">
            <a:extLst>
              <a:ext uri="{FF2B5EF4-FFF2-40B4-BE49-F238E27FC236}">
                <a16:creationId xmlns:a16="http://schemas.microsoft.com/office/drawing/2014/main" id="{C9050F1E-9805-7BDD-1BBA-D319A76237D4}"/>
              </a:ext>
            </a:extLst>
          </p:cNvPr>
          <p:cNvSpPr>
            <a:spLocks noGrp="1"/>
          </p:cNvSpPr>
          <p:nvPr>
            <p:ph type="title"/>
          </p:nvPr>
        </p:nvSpPr>
        <p:spPr>
          <a:xfrm>
            <a:off x="868680" y="53657"/>
            <a:ext cx="7406640" cy="1356360"/>
          </a:xfrm>
        </p:spPr>
        <p:txBody>
          <a:bodyPr>
            <a:normAutofit fontScale="90000"/>
          </a:bodyPr>
          <a:lstStyle/>
          <a:p>
            <a:pPr algn="ctr"/>
            <a:r>
              <a:rPr lang="en-US" b="1" dirty="0">
                <a:solidFill>
                  <a:srgbClr val="FF0000"/>
                </a:solidFill>
              </a:rPr>
              <a:t>Best Practices &amp; Northern        Border Considerations</a:t>
            </a:r>
          </a:p>
        </p:txBody>
      </p:sp>
      <p:sp>
        <p:nvSpPr>
          <p:cNvPr id="3" name="Content Placeholder 2">
            <a:extLst>
              <a:ext uri="{FF2B5EF4-FFF2-40B4-BE49-F238E27FC236}">
                <a16:creationId xmlns:a16="http://schemas.microsoft.com/office/drawing/2014/main" id="{7BB4B8DF-0F54-52C3-5557-03A559D601D4}"/>
              </a:ext>
            </a:extLst>
          </p:cNvPr>
          <p:cNvSpPr>
            <a:spLocks noGrp="1"/>
          </p:cNvSpPr>
          <p:nvPr>
            <p:ph idx="1"/>
          </p:nvPr>
        </p:nvSpPr>
        <p:spPr>
          <a:xfrm>
            <a:off x="647564" y="1873292"/>
            <a:ext cx="7848872" cy="3716712"/>
          </a:xfrm>
        </p:spPr>
        <p:txBody>
          <a:bodyPr>
            <a:normAutofit/>
          </a:bodyPr>
          <a:lstStyle/>
          <a:p>
            <a:pPr marL="834390" lvl="1" indent="-342900"/>
            <a:endParaRPr lang="en-US" sz="1600" dirty="0"/>
          </a:p>
          <a:p>
            <a:pPr marL="377190" indent="-342900"/>
            <a:r>
              <a:rPr lang="en-US" sz="2000" dirty="0"/>
              <a:t>IT preferred in most cases for shipments going to the southern border for export to Mexico.</a:t>
            </a:r>
          </a:p>
          <a:p>
            <a:pPr marL="834390" lvl="1" indent="-342900"/>
            <a:endParaRPr lang="en-US" sz="1600" dirty="0"/>
          </a:p>
          <a:p>
            <a:pPr marL="377190" indent="-342900"/>
            <a:r>
              <a:rPr lang="en-US" sz="2000" dirty="0"/>
              <a:t>Immediate Exportation Bonds – Refused Shipments</a:t>
            </a:r>
          </a:p>
          <a:p>
            <a:pPr marL="834390" lvl="1" indent="-342900"/>
            <a:r>
              <a:rPr lang="en-US" sz="1600" dirty="0"/>
              <a:t>Is the importing carrier bonded?</a:t>
            </a:r>
          </a:p>
          <a:p>
            <a:pPr marL="834390" lvl="1" indent="-342900"/>
            <a:r>
              <a:rPr lang="en-US" sz="1600" dirty="0"/>
              <a:t>Electronic Export – Port specific procedures</a:t>
            </a:r>
          </a:p>
          <a:p>
            <a:pPr marL="834390" lvl="1" indent="-342900"/>
            <a:r>
              <a:rPr lang="en-US" sz="1600" dirty="0"/>
              <a:t>Obtain a stamped copy of the 7512 as proof of export</a:t>
            </a:r>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p:txBody>
      </p:sp>
    </p:spTree>
    <p:extLst>
      <p:ext uri="{BB962C8B-B14F-4D97-AF65-F5344CB8AC3E}">
        <p14:creationId xmlns:p14="http://schemas.microsoft.com/office/powerpoint/2010/main" val="356142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AF7738-B4FA-C934-DFB3-5CB27CAB5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 y="0"/>
            <a:ext cx="9135901" cy="6858000"/>
          </a:xfrm>
          <a:prstGeom prst="rect">
            <a:avLst/>
          </a:prstGeom>
        </p:spPr>
      </p:pic>
      <p:sp>
        <p:nvSpPr>
          <p:cNvPr id="2" name="Title 1">
            <a:extLst>
              <a:ext uri="{FF2B5EF4-FFF2-40B4-BE49-F238E27FC236}">
                <a16:creationId xmlns:a16="http://schemas.microsoft.com/office/drawing/2014/main" id="{C9050F1E-9805-7BDD-1BBA-D319A76237D4}"/>
              </a:ext>
            </a:extLst>
          </p:cNvPr>
          <p:cNvSpPr>
            <a:spLocks noGrp="1"/>
          </p:cNvSpPr>
          <p:nvPr>
            <p:ph type="title"/>
          </p:nvPr>
        </p:nvSpPr>
        <p:spPr>
          <a:xfrm>
            <a:off x="868680" y="53657"/>
            <a:ext cx="7406640" cy="1356360"/>
          </a:xfrm>
        </p:spPr>
        <p:txBody>
          <a:bodyPr>
            <a:normAutofit/>
          </a:bodyPr>
          <a:lstStyle/>
          <a:p>
            <a:pPr algn="ctr"/>
            <a:r>
              <a:rPr lang="en-US" b="1">
                <a:solidFill>
                  <a:srgbClr val="FF0000"/>
                </a:solidFill>
              </a:rPr>
              <a:t>Tariff </a:t>
            </a:r>
            <a:r>
              <a:rPr lang="en-US" b="1" dirty="0">
                <a:solidFill>
                  <a:srgbClr val="FF0000"/>
                </a:solidFill>
              </a:rPr>
              <a:t>Impacts on In Bonds</a:t>
            </a:r>
          </a:p>
        </p:txBody>
      </p:sp>
      <p:sp>
        <p:nvSpPr>
          <p:cNvPr id="3" name="Content Placeholder 2">
            <a:extLst>
              <a:ext uri="{FF2B5EF4-FFF2-40B4-BE49-F238E27FC236}">
                <a16:creationId xmlns:a16="http://schemas.microsoft.com/office/drawing/2014/main" id="{7BB4B8DF-0F54-52C3-5557-03A559D601D4}"/>
              </a:ext>
            </a:extLst>
          </p:cNvPr>
          <p:cNvSpPr>
            <a:spLocks noGrp="1"/>
          </p:cNvSpPr>
          <p:nvPr>
            <p:ph idx="1"/>
          </p:nvPr>
        </p:nvSpPr>
        <p:spPr>
          <a:xfrm>
            <a:off x="683568" y="1700808"/>
            <a:ext cx="7920880" cy="4292776"/>
          </a:xfrm>
        </p:spPr>
        <p:txBody>
          <a:bodyPr>
            <a:normAutofit/>
          </a:bodyPr>
          <a:lstStyle/>
          <a:p>
            <a:pPr marL="834390" lvl="1" indent="-342900"/>
            <a:endParaRPr lang="en-US" sz="1600" dirty="0"/>
          </a:p>
          <a:p>
            <a:pPr marL="377190" indent="-342900"/>
            <a:r>
              <a:rPr lang="en-US" sz="2000" dirty="0"/>
              <a:t>Increase in IT and T &amp; E Bonds. </a:t>
            </a:r>
          </a:p>
          <a:p>
            <a:pPr marL="834390" lvl="1" indent="-342900"/>
            <a:r>
              <a:rPr lang="en-US" sz="1600" dirty="0"/>
              <a:t>Shipments previously cleared as consumption entries.</a:t>
            </a:r>
          </a:p>
          <a:p>
            <a:pPr marL="834390" lvl="1" indent="-342900"/>
            <a:r>
              <a:rPr lang="en-US" sz="1600" dirty="0"/>
              <a:t>Export declaration required for goods exported from Canada and moved in bond through the US.</a:t>
            </a:r>
          </a:p>
          <a:p>
            <a:pPr marL="377190" indent="-342900"/>
            <a:endParaRPr lang="en-US" sz="2000" dirty="0"/>
          </a:p>
          <a:p>
            <a:pPr marL="377190" indent="-342900"/>
            <a:r>
              <a:rPr lang="en-US" sz="2000" dirty="0"/>
              <a:t>Timing of Duty Calculation</a:t>
            </a:r>
          </a:p>
          <a:p>
            <a:pPr marL="834390" lvl="1" indent="-342900"/>
            <a:r>
              <a:rPr lang="en-US" sz="1600" dirty="0"/>
              <a:t>Subject to duty rates in effect when the IT was accepted at the port of original importation – 19 CFR 141.69(b)</a:t>
            </a:r>
          </a:p>
          <a:p>
            <a:pPr marL="834390" lvl="1" indent="-342900"/>
            <a:endParaRPr lang="en-US" sz="1600" dirty="0"/>
          </a:p>
          <a:p>
            <a:pPr marL="377190" indent="-342900"/>
            <a:endParaRPr lang="en-US" sz="2000" dirty="0"/>
          </a:p>
          <a:p>
            <a:pPr marL="377190" indent="-342900"/>
            <a:endParaRPr lang="en-US" sz="20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a:p>
            <a:pPr marL="834390" lvl="1" indent="-342900"/>
            <a:endParaRPr lang="en-US" sz="1600" dirty="0"/>
          </a:p>
        </p:txBody>
      </p:sp>
    </p:spTree>
    <p:extLst>
      <p:ext uri="{BB962C8B-B14F-4D97-AF65-F5344CB8AC3E}">
        <p14:creationId xmlns:p14="http://schemas.microsoft.com/office/powerpoint/2010/main" val="154703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BF6395-25E1-CA11-739E-7E56E2923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5DE2792A-517E-6AF1-BF7B-ADCB30326C03}"/>
              </a:ext>
            </a:extLst>
          </p:cNvPr>
          <p:cNvSpPr>
            <a:spLocks noGrp="1"/>
          </p:cNvSpPr>
          <p:nvPr>
            <p:ph type="title"/>
          </p:nvPr>
        </p:nvSpPr>
        <p:spPr>
          <a:xfrm>
            <a:off x="467544" y="232341"/>
            <a:ext cx="8245362" cy="1492132"/>
          </a:xfrm>
        </p:spPr>
        <p:txBody>
          <a:bodyPr>
            <a:noAutofit/>
          </a:bodyPr>
          <a:lstStyle/>
          <a:p>
            <a:r>
              <a:rPr lang="es-ES" sz="3600" dirty="0" err="1">
                <a:solidFill>
                  <a:srgbClr val="FF0000"/>
                </a:solidFill>
              </a:rPr>
              <a:t>Mexican</a:t>
            </a:r>
            <a:r>
              <a:rPr lang="es-ES" sz="3600" dirty="0">
                <a:solidFill>
                  <a:srgbClr val="FF0000"/>
                </a:solidFill>
              </a:rPr>
              <a:t> Customs SOIA </a:t>
            </a:r>
            <a:r>
              <a:rPr lang="es-ES" sz="3600" dirty="0" err="1">
                <a:solidFill>
                  <a:srgbClr val="FF0000"/>
                </a:solidFill>
              </a:rPr>
              <a:t>System</a:t>
            </a:r>
            <a:r>
              <a:rPr lang="es-ES" sz="3600" dirty="0">
                <a:solidFill>
                  <a:srgbClr val="FF0000"/>
                </a:solidFill>
              </a:rPr>
              <a:t> “Sistema de Operación Integral Aduanera                </a:t>
            </a:r>
            <a:endParaRPr lang="en-US" sz="3600" dirty="0">
              <a:solidFill>
                <a:srgbClr val="FF0000"/>
              </a:solidFill>
            </a:endParaRPr>
          </a:p>
        </p:txBody>
      </p:sp>
      <p:sp>
        <p:nvSpPr>
          <p:cNvPr id="3" name="Content Placeholder 2">
            <a:extLst>
              <a:ext uri="{FF2B5EF4-FFF2-40B4-BE49-F238E27FC236}">
                <a16:creationId xmlns:a16="http://schemas.microsoft.com/office/drawing/2014/main" id="{2564DC54-D7B7-1832-13A2-C62A42529239}"/>
              </a:ext>
            </a:extLst>
          </p:cNvPr>
          <p:cNvSpPr>
            <a:spLocks noGrp="1"/>
          </p:cNvSpPr>
          <p:nvPr>
            <p:ph idx="1"/>
          </p:nvPr>
        </p:nvSpPr>
        <p:spPr>
          <a:xfrm>
            <a:off x="467544" y="1844824"/>
            <a:ext cx="8245363" cy="4032448"/>
          </a:xfrm>
        </p:spPr>
        <p:txBody>
          <a:bodyPr>
            <a:normAutofit/>
          </a:bodyPr>
          <a:lstStyle/>
          <a:p>
            <a:r>
              <a:rPr lang="en-US" sz="1800" dirty="0">
                <a:solidFill>
                  <a:schemeClr val="tx1"/>
                </a:solidFill>
              </a:rPr>
              <a:t>SOIA is a Mexican government web page that cannot be manipulated by a broker or importer.</a:t>
            </a:r>
          </a:p>
          <a:p>
            <a:endParaRPr lang="en-US" sz="1800" dirty="0"/>
          </a:p>
          <a:p>
            <a:r>
              <a:rPr lang="en-US" sz="1800" dirty="0">
                <a:solidFill>
                  <a:schemeClr val="tx1"/>
                </a:solidFill>
              </a:rPr>
              <a:t>Only Mexican Customs System can populate the information that is loaded into the system.</a:t>
            </a:r>
          </a:p>
          <a:p>
            <a:endParaRPr lang="en-US" sz="1800" dirty="0">
              <a:solidFill>
                <a:schemeClr val="tx1"/>
              </a:solidFill>
            </a:endParaRPr>
          </a:p>
          <a:p>
            <a:r>
              <a:rPr lang="en-US" sz="1800" dirty="0">
                <a:solidFill>
                  <a:schemeClr val="tx1"/>
                </a:solidFill>
              </a:rPr>
              <a:t>This information is uploaded in the MX Custom system when the shipment arrives in the primary booth at Mexican Customs with the DODA, Mexican Customs scan the bar code of the DODA and at that time the information is uploaded into the SOIA</a:t>
            </a:r>
          </a:p>
          <a:p>
            <a:endParaRPr lang="en-US" sz="1800" dirty="0">
              <a:solidFill>
                <a:schemeClr val="tx1"/>
              </a:solidFill>
            </a:endParaRPr>
          </a:p>
          <a:p>
            <a:r>
              <a:rPr lang="en-US" sz="1800" dirty="0">
                <a:solidFill>
                  <a:schemeClr val="tx1"/>
                </a:solidFill>
              </a:rPr>
              <a:t>DODA, is an acronym for Documento de Operacion para Despacho Aduanero (Customs Clearance Operation Document)</a:t>
            </a:r>
          </a:p>
        </p:txBody>
      </p:sp>
    </p:spTree>
    <p:extLst>
      <p:ext uri="{BB962C8B-B14F-4D97-AF65-F5344CB8AC3E}">
        <p14:creationId xmlns:p14="http://schemas.microsoft.com/office/powerpoint/2010/main" val="399383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6CFA0CA-91CB-5209-09DE-F30BCEE26D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13" name="Title 12">
            <a:extLst>
              <a:ext uri="{FF2B5EF4-FFF2-40B4-BE49-F238E27FC236}">
                <a16:creationId xmlns:a16="http://schemas.microsoft.com/office/drawing/2014/main" id="{E243DC22-07AD-5A60-71BB-B1B86ACC8DC0}"/>
              </a:ext>
            </a:extLst>
          </p:cNvPr>
          <p:cNvSpPr>
            <a:spLocks noGrp="1"/>
          </p:cNvSpPr>
          <p:nvPr>
            <p:ph type="title"/>
            <p:custDataLst>
              <p:tags r:id="rId2"/>
            </p:custDataLst>
          </p:nvPr>
        </p:nvSpPr>
        <p:spPr/>
        <p:txBody>
          <a:bodyPr/>
          <a:lstStyle/>
          <a:p>
            <a:r>
              <a:rPr lang="en-US" dirty="0">
                <a:solidFill>
                  <a:schemeClr val="tx1"/>
                </a:solidFill>
              </a:rPr>
              <a:t>Agenda</a:t>
            </a:r>
          </a:p>
        </p:txBody>
      </p:sp>
      <p:sp>
        <p:nvSpPr>
          <p:cNvPr id="25" name="Content Placeholder 24">
            <a:extLst>
              <a:ext uri="{FF2B5EF4-FFF2-40B4-BE49-F238E27FC236}">
                <a16:creationId xmlns:a16="http://schemas.microsoft.com/office/drawing/2014/main" id="{CDA65384-4FF6-7A95-EC47-E3F5275C9F84}"/>
              </a:ext>
            </a:extLst>
          </p:cNvPr>
          <p:cNvSpPr>
            <a:spLocks noGrp="1"/>
          </p:cNvSpPr>
          <p:nvPr>
            <p:ph idx="1"/>
          </p:nvPr>
        </p:nvSpPr>
        <p:spPr/>
        <p:txBody>
          <a:bodyPr>
            <a:normAutofit fontScale="85000" lnSpcReduction="20000"/>
          </a:bodyPr>
          <a:lstStyle/>
          <a:p>
            <a:r>
              <a:rPr lang="en-US" dirty="0"/>
              <a:t>History of Key Dates for Enforcement</a:t>
            </a:r>
          </a:p>
          <a:p>
            <a:r>
              <a:rPr lang="en-US" dirty="0"/>
              <a:t>Electronic Reporting Requirements</a:t>
            </a:r>
          </a:p>
          <a:p>
            <a:r>
              <a:rPr lang="en-US" dirty="0"/>
              <a:t>Local Port Procedures</a:t>
            </a:r>
          </a:p>
          <a:p>
            <a:r>
              <a:rPr lang="en-US" dirty="0"/>
              <a:t>Basic In-bond Process</a:t>
            </a:r>
          </a:p>
          <a:p>
            <a:r>
              <a:rPr lang="en-US" dirty="0"/>
              <a:t>Important Time Limits for Action</a:t>
            </a:r>
          </a:p>
          <a:p>
            <a:r>
              <a:rPr lang="en-US" dirty="0"/>
              <a:t>Northern Border Considerations</a:t>
            </a:r>
          </a:p>
          <a:p>
            <a:r>
              <a:rPr lang="en-US" dirty="0"/>
              <a:t>Southern Border Considerations</a:t>
            </a:r>
          </a:p>
          <a:p>
            <a:r>
              <a:rPr lang="en-US" dirty="0"/>
              <a:t>Using the ACE Portal</a:t>
            </a:r>
          </a:p>
          <a:p>
            <a:r>
              <a:rPr lang="en-US" dirty="0"/>
              <a:t>Most Common Message Statuses</a:t>
            </a:r>
          </a:p>
          <a:p>
            <a:r>
              <a:rPr lang="en-US" dirty="0"/>
              <a:t>Questions &amp; Comments</a:t>
            </a:r>
          </a:p>
        </p:txBody>
      </p:sp>
    </p:spTree>
    <p:custDataLst>
      <p:tags r:id="rId1"/>
    </p:custDataLst>
    <p:extLst>
      <p:ext uri="{BB962C8B-B14F-4D97-AF65-F5344CB8AC3E}">
        <p14:creationId xmlns:p14="http://schemas.microsoft.com/office/powerpoint/2010/main" val="218378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CD4F4-C660-3723-F570-B49D4CACA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AC94EB26-723F-906D-E69D-FFBDC959DB5E}"/>
              </a:ext>
            </a:extLst>
          </p:cNvPr>
          <p:cNvSpPr>
            <a:spLocks noGrp="1"/>
          </p:cNvSpPr>
          <p:nvPr>
            <p:ph type="title"/>
          </p:nvPr>
        </p:nvSpPr>
        <p:spPr>
          <a:xfrm>
            <a:off x="457200" y="382385"/>
            <a:ext cx="8229600" cy="1492132"/>
          </a:xfrm>
        </p:spPr>
        <p:txBody>
          <a:bodyPr>
            <a:normAutofit/>
          </a:bodyPr>
          <a:lstStyle/>
          <a:p>
            <a:r>
              <a:rPr lang="en-US" sz="3600" dirty="0">
                <a:solidFill>
                  <a:srgbClr val="FF0000"/>
                </a:solidFill>
              </a:rPr>
              <a:t>    Link to Access SOIA Page</a:t>
            </a:r>
            <a:br>
              <a:rPr lang="en-US" sz="3600" dirty="0">
                <a:solidFill>
                  <a:srgbClr val="FF0000"/>
                </a:solidFill>
              </a:rPr>
            </a:br>
            <a:r>
              <a:rPr lang="en-US" sz="1600" dirty="0">
                <a:solidFill>
                  <a:srgbClr val="FF0000"/>
                </a:solidFill>
                <a:hlinkClick r:id="rId3">
                  <a:extLst>
                    <a:ext uri="{A12FA001-AC4F-418D-AE19-62706E023703}">
                      <ahyp:hlinkClr xmlns:ahyp="http://schemas.microsoft.com/office/drawing/2018/hyperlinkcolor" val="tx"/>
                    </a:ext>
                  </a:extLst>
                </a:hlinkClick>
              </a:rPr>
              <a:t>https://aplicacionesc.mat.sat.gob.mx/SOIANET/oia_consultarap_cep.aspx</a:t>
            </a:r>
            <a:br>
              <a:rPr lang="en-US" sz="3100" dirty="0">
                <a:solidFill>
                  <a:srgbClr val="FF0000"/>
                </a:solidFill>
              </a:rPr>
            </a:br>
            <a:endParaRPr lang="en-US" sz="3100" dirty="0">
              <a:solidFill>
                <a:srgbClr val="FF0000"/>
              </a:solidFill>
            </a:endParaRPr>
          </a:p>
        </p:txBody>
      </p:sp>
      <p:pic>
        <p:nvPicPr>
          <p:cNvPr id="5" name="Content Placeholder 4">
            <a:extLst>
              <a:ext uri="{FF2B5EF4-FFF2-40B4-BE49-F238E27FC236}">
                <a16:creationId xmlns:a16="http://schemas.microsoft.com/office/drawing/2014/main" id="{DCD8643B-0144-02FB-046C-CF93A10AE921}"/>
              </a:ext>
            </a:extLst>
          </p:cNvPr>
          <p:cNvPicPr>
            <a:picLocks noGrp="1" noChangeAspect="1"/>
          </p:cNvPicPr>
          <p:nvPr>
            <p:ph idx="1"/>
          </p:nvPr>
        </p:nvPicPr>
        <p:blipFill>
          <a:blip r:embed="rId4"/>
          <a:stretch>
            <a:fillRect/>
          </a:stretch>
        </p:blipFill>
        <p:spPr>
          <a:xfrm>
            <a:off x="457200" y="2801609"/>
            <a:ext cx="8229600" cy="2123144"/>
          </a:xfrm>
        </p:spPr>
      </p:pic>
    </p:spTree>
    <p:extLst>
      <p:ext uri="{BB962C8B-B14F-4D97-AF65-F5344CB8AC3E}">
        <p14:creationId xmlns:p14="http://schemas.microsoft.com/office/powerpoint/2010/main" val="32013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4265C-878C-7383-2B48-9C46CD8C7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51CFFAF8-B8ED-44D8-BC43-8FA16CE3E209}"/>
              </a:ext>
            </a:extLst>
          </p:cNvPr>
          <p:cNvSpPr>
            <a:spLocks noGrp="1"/>
          </p:cNvSpPr>
          <p:nvPr>
            <p:ph type="title"/>
          </p:nvPr>
        </p:nvSpPr>
        <p:spPr>
          <a:xfrm>
            <a:off x="663625" y="76035"/>
            <a:ext cx="8012831" cy="1120717"/>
          </a:xfrm>
        </p:spPr>
        <p:txBody>
          <a:bodyPr>
            <a:normAutofit/>
          </a:bodyPr>
          <a:lstStyle/>
          <a:p>
            <a:r>
              <a:rPr lang="es-MX" sz="4000" dirty="0">
                <a:solidFill>
                  <a:srgbClr val="FF0000"/>
                </a:solidFill>
              </a:rPr>
              <a:t>Export </a:t>
            </a:r>
            <a:r>
              <a:rPr lang="es-MX" sz="4000" dirty="0" err="1">
                <a:solidFill>
                  <a:srgbClr val="FF0000"/>
                </a:solidFill>
              </a:rPr>
              <a:t>Southbound</a:t>
            </a:r>
            <a:r>
              <a:rPr lang="es-MX" sz="4000" dirty="0">
                <a:solidFill>
                  <a:srgbClr val="FF0000"/>
                </a:solidFill>
              </a:rPr>
              <a:t> Inbond </a:t>
            </a:r>
            <a:r>
              <a:rPr lang="es-MX" sz="4000" dirty="0" err="1">
                <a:solidFill>
                  <a:srgbClr val="FF0000"/>
                </a:solidFill>
              </a:rPr>
              <a:t>Arrival</a:t>
            </a:r>
            <a:r>
              <a:rPr lang="es-MX" sz="4000" dirty="0">
                <a:solidFill>
                  <a:srgbClr val="FF0000"/>
                </a:solidFill>
              </a:rPr>
              <a:t> </a:t>
            </a:r>
            <a:endParaRPr lang="en-US" sz="4000" dirty="0">
              <a:solidFill>
                <a:srgbClr val="FF0000"/>
              </a:solidFill>
            </a:endParaRPr>
          </a:p>
        </p:txBody>
      </p:sp>
      <p:sp>
        <p:nvSpPr>
          <p:cNvPr id="3" name="Content Placeholder 2">
            <a:extLst>
              <a:ext uri="{FF2B5EF4-FFF2-40B4-BE49-F238E27FC236}">
                <a16:creationId xmlns:a16="http://schemas.microsoft.com/office/drawing/2014/main" id="{A6B72FD3-B21E-493F-A1FB-CDFEF1FAB327}"/>
              </a:ext>
            </a:extLst>
          </p:cNvPr>
          <p:cNvSpPr>
            <a:spLocks noGrp="1"/>
          </p:cNvSpPr>
          <p:nvPr>
            <p:ph idx="1"/>
          </p:nvPr>
        </p:nvSpPr>
        <p:spPr>
          <a:xfrm>
            <a:off x="668282" y="1196752"/>
            <a:ext cx="4273141" cy="4915775"/>
          </a:xfrm>
        </p:spPr>
        <p:txBody>
          <a:bodyPr>
            <a:normAutofit/>
          </a:bodyPr>
          <a:lstStyle/>
          <a:p>
            <a:pPr marL="0" indent="0">
              <a:buNone/>
            </a:pPr>
            <a:r>
              <a:rPr lang="en-US" sz="1400" b="1" dirty="0"/>
              <a:t>	</a:t>
            </a:r>
            <a:r>
              <a:rPr lang="en-US" sz="1400" b="1" u="sng" dirty="0">
                <a:solidFill>
                  <a:schemeClr val="tx1"/>
                </a:solidFill>
              </a:rPr>
              <a:t>Current Procedures</a:t>
            </a:r>
            <a:endParaRPr lang="en-US" sz="1400" dirty="0">
              <a:solidFill>
                <a:schemeClr val="tx1"/>
              </a:solidFill>
            </a:endParaRPr>
          </a:p>
          <a:p>
            <a:r>
              <a:rPr lang="en-US" sz="1400" dirty="0">
                <a:solidFill>
                  <a:schemeClr val="tx1"/>
                </a:solidFill>
              </a:rPr>
              <a:t>7512 Inbond has a delivery address at the southern border port where the merchandise is delivered. Usually, a Forwarding Agency warehouse or carrier terminal  </a:t>
            </a:r>
          </a:p>
          <a:p>
            <a:r>
              <a:rPr lang="en-US" sz="1400" dirty="0">
                <a:solidFill>
                  <a:schemeClr val="tx1"/>
                </a:solidFill>
              </a:rPr>
              <a:t>Carrier notifies Consignee’s agent usually Forwarding Agency of arrival of merchandise</a:t>
            </a:r>
          </a:p>
          <a:p>
            <a:r>
              <a:rPr lang="en-US" sz="1400" dirty="0">
                <a:solidFill>
                  <a:schemeClr val="tx1"/>
                </a:solidFill>
              </a:rPr>
              <a:t>Forwarding Agent notifies US Broker acting as bonded carrier of arrival of merchandise</a:t>
            </a:r>
          </a:p>
          <a:p>
            <a:r>
              <a:rPr lang="en-US" sz="1400" dirty="0">
                <a:solidFill>
                  <a:schemeClr val="tx1"/>
                </a:solidFill>
              </a:rPr>
              <a:t>Exporting Carrier/Broker prepares 7512 (I.E.) which activates Type 2 Custodian of bonded merchandise by transferring liability of importing carrier and gives copy of 7512 to local carrier so Merchandise can be delivered to forwarding agent.</a:t>
            </a:r>
          </a:p>
          <a:p>
            <a:pPr lvl="0"/>
            <a:r>
              <a:rPr lang="en-US" sz="1400" dirty="0">
                <a:solidFill>
                  <a:schemeClr val="tx1"/>
                </a:solidFill>
              </a:rPr>
              <a:t>If importing carrier has no terminal, bonded merchandise is delivered to forwarding agent and 7512 prepared unless 7512 is T&amp;E and some forwarders use same 7512 T&amp;E for export  </a:t>
            </a:r>
          </a:p>
          <a:p>
            <a:pPr lvl="0"/>
            <a:r>
              <a:rPr lang="en-US" sz="1400" dirty="0">
                <a:solidFill>
                  <a:schemeClr val="tx1"/>
                </a:solidFill>
              </a:rPr>
              <a:t>Merchandise is physically reviewed for accuracy as per guidelines provided in the Laredo trade bulletin TRD10-006 (Only in Laredo) </a:t>
            </a:r>
          </a:p>
          <a:p>
            <a:pPr marL="0" lvl="0" indent="0">
              <a:buNone/>
            </a:pPr>
            <a:endParaRPr lang="en-US" dirty="0"/>
          </a:p>
        </p:txBody>
      </p:sp>
      <p:sp>
        <p:nvSpPr>
          <p:cNvPr id="4" name="Rectangle 3">
            <a:extLst>
              <a:ext uri="{FF2B5EF4-FFF2-40B4-BE49-F238E27FC236}">
                <a16:creationId xmlns:a16="http://schemas.microsoft.com/office/drawing/2014/main" id="{CE25F9C8-C0A5-4032-8F44-E2551C56C45B}"/>
              </a:ext>
            </a:extLst>
          </p:cNvPr>
          <p:cNvSpPr/>
          <p:nvPr/>
        </p:nvSpPr>
        <p:spPr>
          <a:xfrm>
            <a:off x="4940816" y="1407420"/>
            <a:ext cx="3935771" cy="3970318"/>
          </a:xfrm>
          <a:prstGeom prst="rect">
            <a:avLst/>
          </a:prstGeom>
        </p:spPr>
        <p:txBody>
          <a:bodyPr wrap="square">
            <a:spAutoFit/>
          </a:bodyPr>
          <a:lstStyle/>
          <a:p>
            <a:r>
              <a:rPr lang="en-US" sz="1400" b="1" dirty="0"/>
              <a:t>	</a:t>
            </a:r>
            <a:r>
              <a:rPr lang="en-US" sz="1400" b="1" u="sng" dirty="0"/>
              <a:t>Areas of Concern </a:t>
            </a:r>
            <a:endParaRPr lang="en-US" sz="1400" dirty="0"/>
          </a:p>
          <a:p>
            <a:pPr marL="342900" indent="-342900">
              <a:buAutoNum type="arabicPeriod"/>
            </a:pPr>
            <a:r>
              <a:rPr lang="en-US" sz="1400" dirty="0"/>
              <a:t>Review of merchandise is an issue, as merchandise has to be verified for accuracy prior to export into Mexico. CBP enforcement on the permitted review/manipulation needs to be defined in order to expedite the flow of legitimate trade. Penalties incurred for opening more than 1 box unless authorized by CBP. </a:t>
            </a:r>
          </a:p>
          <a:p>
            <a:pPr marL="342900" indent="-342900">
              <a:buAutoNum type="arabicPeriod"/>
            </a:pPr>
            <a:r>
              <a:rPr lang="en-US" sz="1400" dirty="0"/>
              <a:t>Current procedures (Trade notice) allows review of outermost package and open one box, more than one box requires CBP approval, many times CBP declines request. (See next Slide) </a:t>
            </a:r>
          </a:p>
          <a:p>
            <a:pPr marL="342900" indent="-342900">
              <a:buAutoNum type="arabicPeriod"/>
            </a:pPr>
            <a:r>
              <a:rPr lang="en-US" sz="1400" dirty="0"/>
              <a:t>Arrival of 7512 delays as some broker arrive 7512 to transfer liability as courtesy to carrier and some wait for carrier to arrive as requirements under 19 CFR § 18.25(f)</a:t>
            </a:r>
          </a:p>
        </p:txBody>
      </p:sp>
    </p:spTree>
    <p:extLst>
      <p:ext uri="{BB962C8B-B14F-4D97-AF65-F5344CB8AC3E}">
        <p14:creationId xmlns:p14="http://schemas.microsoft.com/office/powerpoint/2010/main" val="189048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F00F0C-BBAF-0D20-2858-D5E62FA0A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5319BB70-8A7D-49C8-AD7C-5297848A6198}"/>
              </a:ext>
            </a:extLst>
          </p:cNvPr>
          <p:cNvSpPr>
            <a:spLocks noGrp="1"/>
          </p:cNvSpPr>
          <p:nvPr>
            <p:ph type="title"/>
          </p:nvPr>
        </p:nvSpPr>
        <p:spPr>
          <a:xfrm>
            <a:off x="683568" y="2988"/>
            <a:ext cx="7776864" cy="1337780"/>
          </a:xfrm>
        </p:spPr>
        <p:txBody>
          <a:bodyPr>
            <a:normAutofit/>
          </a:bodyPr>
          <a:lstStyle/>
          <a:p>
            <a:r>
              <a:rPr lang="es-MX" sz="4000" dirty="0">
                <a:solidFill>
                  <a:srgbClr val="FF0000"/>
                </a:solidFill>
              </a:rPr>
              <a:t>Export </a:t>
            </a:r>
            <a:r>
              <a:rPr lang="es-MX" sz="4000" dirty="0" err="1">
                <a:solidFill>
                  <a:srgbClr val="FF0000"/>
                </a:solidFill>
              </a:rPr>
              <a:t>Southbound</a:t>
            </a:r>
            <a:r>
              <a:rPr lang="es-MX" sz="4000" dirty="0">
                <a:solidFill>
                  <a:srgbClr val="FF0000"/>
                </a:solidFill>
              </a:rPr>
              <a:t> Inbond  Export</a:t>
            </a:r>
            <a:endParaRPr lang="en-US" sz="4000" dirty="0">
              <a:solidFill>
                <a:srgbClr val="FF0000"/>
              </a:solidFill>
            </a:endParaRPr>
          </a:p>
        </p:txBody>
      </p:sp>
      <p:sp>
        <p:nvSpPr>
          <p:cNvPr id="3" name="Content Placeholder 2">
            <a:extLst>
              <a:ext uri="{FF2B5EF4-FFF2-40B4-BE49-F238E27FC236}">
                <a16:creationId xmlns:a16="http://schemas.microsoft.com/office/drawing/2014/main" id="{74EDC1FB-B1EA-4C9C-B70E-74D3B40E91F9}"/>
              </a:ext>
            </a:extLst>
          </p:cNvPr>
          <p:cNvSpPr>
            <a:spLocks noGrp="1"/>
          </p:cNvSpPr>
          <p:nvPr>
            <p:ph idx="1"/>
          </p:nvPr>
        </p:nvSpPr>
        <p:spPr>
          <a:xfrm>
            <a:off x="707847" y="1340768"/>
            <a:ext cx="4008547" cy="4769931"/>
          </a:xfrm>
        </p:spPr>
        <p:txBody>
          <a:bodyPr>
            <a:normAutofit lnSpcReduction="10000"/>
          </a:bodyPr>
          <a:lstStyle/>
          <a:p>
            <a:pPr marL="0" lvl="0" indent="0">
              <a:buNone/>
            </a:pPr>
            <a:r>
              <a:rPr lang="en-US" sz="1400" b="1" dirty="0"/>
              <a:t>	</a:t>
            </a:r>
            <a:r>
              <a:rPr lang="en-US" sz="1400" b="1" u="sng" dirty="0">
                <a:solidFill>
                  <a:schemeClr val="tx1"/>
                </a:solidFill>
              </a:rPr>
              <a:t>Current Procedures</a:t>
            </a:r>
            <a:endParaRPr lang="en-US" sz="1400" dirty="0">
              <a:solidFill>
                <a:schemeClr val="tx1"/>
              </a:solidFill>
            </a:endParaRPr>
          </a:p>
          <a:p>
            <a:pPr lvl="0"/>
            <a:r>
              <a:rPr lang="en-US" sz="1400" dirty="0">
                <a:solidFill>
                  <a:schemeClr val="tx1"/>
                </a:solidFill>
              </a:rPr>
              <a:t>Once merchandise has been reviewed and MX Import document are prepared (Pedimento), Drayage company picks-up merchandise at Forwarder’s warehouse either LTL or complete truckload. </a:t>
            </a:r>
          </a:p>
          <a:p>
            <a:pPr lvl="0"/>
            <a:r>
              <a:rPr lang="en-US" sz="1400" dirty="0">
                <a:solidFill>
                  <a:schemeClr val="tx1"/>
                </a:solidFill>
              </a:rPr>
              <a:t>Bonded Carrier or Broker must query BOL on the 7512 to see if there is an Inbond message </a:t>
            </a:r>
            <a:r>
              <a:rPr lang="en-US" sz="1400" b="1" dirty="0">
                <a:solidFill>
                  <a:schemeClr val="tx1"/>
                </a:solidFill>
              </a:rPr>
              <a:t>HOLD</a:t>
            </a:r>
            <a:r>
              <a:rPr lang="en-US" sz="1400" dirty="0">
                <a:solidFill>
                  <a:schemeClr val="tx1"/>
                </a:solidFill>
              </a:rPr>
              <a:t> or </a:t>
            </a:r>
            <a:r>
              <a:rPr lang="en-US" sz="1400" b="1" dirty="0">
                <a:solidFill>
                  <a:schemeClr val="tx1"/>
                </a:solidFill>
              </a:rPr>
              <a:t>1J Inbond Movement Authorized. </a:t>
            </a:r>
          </a:p>
          <a:p>
            <a:pPr lvl="0"/>
            <a:r>
              <a:rPr lang="en-US" sz="1400" dirty="0">
                <a:solidFill>
                  <a:schemeClr val="tx1"/>
                </a:solidFill>
              </a:rPr>
              <a:t>If there is a HOLD you must </a:t>
            </a:r>
            <a:r>
              <a:rPr lang="en-US" sz="1400" b="1" dirty="0">
                <a:solidFill>
                  <a:schemeClr val="tx1"/>
                </a:solidFill>
              </a:rPr>
              <a:t>stop</a:t>
            </a:r>
            <a:r>
              <a:rPr lang="en-US" sz="1400" dirty="0">
                <a:solidFill>
                  <a:schemeClr val="tx1"/>
                </a:solidFill>
              </a:rPr>
              <a:t> and have merchandise inspected by CBP prior to export at the CBP Export lot. </a:t>
            </a:r>
          </a:p>
          <a:p>
            <a:pPr lvl="0"/>
            <a:r>
              <a:rPr lang="en-US" sz="1400" dirty="0">
                <a:solidFill>
                  <a:schemeClr val="tx1"/>
                </a:solidFill>
              </a:rPr>
              <a:t>Driver proceeds to Mexico and completes import process with US &amp; Mexican customs, and once released delivers freight to Mexican carrier terminal </a:t>
            </a:r>
          </a:p>
          <a:p>
            <a:pPr lvl="0"/>
            <a:r>
              <a:rPr lang="en-US" sz="1400" dirty="0">
                <a:solidFill>
                  <a:schemeClr val="tx1"/>
                </a:solidFill>
              </a:rPr>
              <a:t>Carrier/Broker closes out 7512 IE within 2 business days based on date query of MX pedimento: </a:t>
            </a:r>
            <a:r>
              <a:rPr lang="en-US" sz="1400" b="1" dirty="0">
                <a:solidFill>
                  <a:srgbClr val="FF0000"/>
                </a:solidFill>
                <a:hlinkClick r:id="rId3">
                  <a:extLst>
                    <a:ext uri="{A12FA001-AC4F-418D-AE19-62706E023703}">
                      <ahyp:hlinkClr xmlns:ahyp="http://schemas.microsoft.com/office/drawing/2018/hyperlinkcolor" val="tx"/>
                    </a:ext>
                  </a:extLst>
                </a:hlinkClick>
              </a:rPr>
              <a:t>Consultas rápidas de SOIA </a:t>
            </a:r>
            <a:r>
              <a:rPr lang="en-US" sz="1400" dirty="0">
                <a:solidFill>
                  <a:schemeClr val="tx1"/>
                </a:solidFill>
                <a:hlinkClick r:id="rId3">
                  <a:extLst>
                    <a:ext uri="{A12FA001-AC4F-418D-AE19-62706E023703}">
                      <ahyp:hlinkClr xmlns:ahyp="http://schemas.microsoft.com/office/drawing/2018/hyperlinkcolor" val="tx"/>
                    </a:ext>
                  </a:extLst>
                </a:hlinkClick>
              </a:rPr>
              <a:t>(</a:t>
            </a:r>
            <a:r>
              <a:rPr lang="en-US" sz="1400" b="1" dirty="0">
                <a:solidFill>
                  <a:srgbClr val="3366FF"/>
                </a:solidFill>
                <a:hlinkClick r:id="rId3">
                  <a:extLst>
                    <a:ext uri="{A12FA001-AC4F-418D-AE19-62706E023703}">
                      <ahyp:hlinkClr xmlns:ahyp="http://schemas.microsoft.com/office/drawing/2018/hyperlinkcolor" val="tx"/>
                    </a:ext>
                  </a:extLst>
                </a:hlinkClick>
              </a:rPr>
              <a:t>sat.gob.mx</a:t>
            </a:r>
            <a:r>
              <a:rPr lang="en-US" sz="1400" dirty="0">
                <a:solidFill>
                  <a:schemeClr val="tx1"/>
                </a:solidFill>
                <a:hlinkClick r:id="rId3">
                  <a:extLst>
                    <a:ext uri="{A12FA001-AC4F-418D-AE19-62706E023703}">
                      <ahyp:hlinkClr xmlns:ahyp="http://schemas.microsoft.com/office/drawing/2018/hyperlinkcolor" val="tx"/>
                    </a:ext>
                  </a:extLst>
                </a:hlinkClick>
              </a:rPr>
              <a:t>)</a:t>
            </a:r>
            <a:r>
              <a:rPr lang="en-US" sz="1400" dirty="0">
                <a:solidFill>
                  <a:schemeClr val="tx1"/>
                </a:solidFill>
              </a:rPr>
              <a:t>  as per 19 CFR § 113.55</a:t>
            </a:r>
          </a:p>
          <a:p>
            <a:pPr lvl="0"/>
            <a:r>
              <a:rPr lang="en-US" sz="1400" dirty="0">
                <a:solidFill>
                  <a:schemeClr val="tx1"/>
                </a:solidFill>
              </a:rPr>
              <a:t>Carrier/Broker should request copy of Pedimento &amp; DODA for audit requirements </a:t>
            </a:r>
          </a:p>
          <a:p>
            <a:pPr lvl="0"/>
            <a:endParaRPr lang="en-US" sz="1400" dirty="0"/>
          </a:p>
        </p:txBody>
      </p:sp>
      <p:sp>
        <p:nvSpPr>
          <p:cNvPr id="4" name="Rectangle 3">
            <a:extLst>
              <a:ext uri="{FF2B5EF4-FFF2-40B4-BE49-F238E27FC236}">
                <a16:creationId xmlns:a16="http://schemas.microsoft.com/office/drawing/2014/main" id="{428C02B6-6DC8-4E0F-923D-CF6987416BAE}"/>
              </a:ext>
            </a:extLst>
          </p:cNvPr>
          <p:cNvSpPr/>
          <p:nvPr/>
        </p:nvSpPr>
        <p:spPr>
          <a:xfrm>
            <a:off x="4877722" y="1772816"/>
            <a:ext cx="3582709" cy="3108543"/>
          </a:xfrm>
          <a:prstGeom prst="rect">
            <a:avLst/>
          </a:prstGeom>
        </p:spPr>
        <p:txBody>
          <a:bodyPr wrap="square">
            <a:spAutoFit/>
          </a:bodyPr>
          <a:lstStyle/>
          <a:p>
            <a:r>
              <a:rPr lang="en-US" sz="1400" b="1" dirty="0"/>
              <a:t>	</a:t>
            </a:r>
            <a:r>
              <a:rPr lang="en-US" sz="1400" b="1" u="sng" dirty="0"/>
              <a:t>Areas of Concern </a:t>
            </a:r>
            <a:endParaRPr lang="en-US" sz="1400" dirty="0"/>
          </a:p>
          <a:p>
            <a:pPr marL="342900" indent="-342900">
              <a:buAutoNum type="arabicPeriod"/>
            </a:pPr>
            <a:r>
              <a:rPr lang="en-US" sz="1400" dirty="0"/>
              <a:t>CBP is presenting liquidated damages to the carriers that are not updating the date of export/ arrival with 2 business days as described in 19 CFR § 18.25(f)</a:t>
            </a:r>
          </a:p>
          <a:p>
            <a:pPr marL="342900" indent="-342900">
              <a:buFontTx/>
              <a:buAutoNum type="arabicPeriod"/>
            </a:pPr>
            <a:r>
              <a:rPr lang="en-US" sz="1400" dirty="0"/>
              <a:t>Carriers with no terminal that allow Forwarder to export under carrier T&amp;E must rely on Forwarder/ or partner person (Preferably a Broker) who can timely arrive or export T&amp;E 7512 within required time frame or be subject to liquidated damages.  </a:t>
            </a:r>
          </a:p>
          <a:p>
            <a:pPr marL="342900" indent="-342900">
              <a:buAutoNum type="arabicPeriod"/>
            </a:pPr>
            <a:endParaRPr lang="en-US" sz="1400" dirty="0"/>
          </a:p>
          <a:p>
            <a:pPr marL="342900" indent="-342900">
              <a:buAutoNum type="arabicPeriod"/>
            </a:pPr>
            <a:endParaRPr lang="en-US" sz="1400" dirty="0"/>
          </a:p>
        </p:txBody>
      </p:sp>
    </p:spTree>
    <p:extLst>
      <p:ext uri="{BB962C8B-B14F-4D97-AF65-F5344CB8AC3E}">
        <p14:creationId xmlns:p14="http://schemas.microsoft.com/office/powerpoint/2010/main" val="1749230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60091A-2F87-BEED-81AA-5F53C5A65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7A176A6B-ADD2-4E89-9EDC-A2C56AB59523}"/>
              </a:ext>
            </a:extLst>
          </p:cNvPr>
          <p:cNvSpPr>
            <a:spLocks noGrp="1"/>
          </p:cNvSpPr>
          <p:nvPr>
            <p:ph type="title"/>
          </p:nvPr>
        </p:nvSpPr>
        <p:spPr>
          <a:xfrm>
            <a:off x="457200" y="274638"/>
            <a:ext cx="8229600" cy="1282154"/>
          </a:xfrm>
        </p:spPr>
        <p:txBody>
          <a:bodyPr>
            <a:noAutofit/>
          </a:bodyPr>
          <a:lstStyle/>
          <a:p>
            <a:r>
              <a:rPr lang="en-US" sz="3600" b="1" dirty="0">
                <a:solidFill>
                  <a:srgbClr val="FF0000"/>
                </a:solidFill>
              </a:rPr>
              <a:t>ACE Portal Functionality</a:t>
            </a:r>
          </a:p>
        </p:txBody>
      </p:sp>
      <p:sp>
        <p:nvSpPr>
          <p:cNvPr id="3" name="Content Placeholder 2">
            <a:extLst>
              <a:ext uri="{FF2B5EF4-FFF2-40B4-BE49-F238E27FC236}">
                <a16:creationId xmlns:a16="http://schemas.microsoft.com/office/drawing/2014/main" id="{E8F282C0-3251-5489-0283-277B608699CA}"/>
              </a:ext>
            </a:extLst>
          </p:cNvPr>
          <p:cNvSpPr>
            <a:spLocks noGrp="1"/>
          </p:cNvSpPr>
          <p:nvPr>
            <p:ph idx="1"/>
          </p:nvPr>
        </p:nvSpPr>
        <p:spPr>
          <a:xfrm>
            <a:off x="457200" y="1831430"/>
            <a:ext cx="8229600" cy="4102645"/>
          </a:xfrm>
        </p:spPr>
        <p:txBody>
          <a:bodyPr>
            <a:normAutofit/>
          </a:bodyPr>
          <a:lstStyle/>
          <a:p>
            <a:r>
              <a:rPr lang="en-US" sz="1800" b="1" dirty="0"/>
              <a:t>Restrict access of your Carrier Bond </a:t>
            </a:r>
            <a:r>
              <a:rPr lang="en-US" sz="1800" dirty="0"/>
              <a:t>- </a:t>
            </a:r>
            <a:r>
              <a:rPr lang="en-US" sz="1800" dirty="0">
                <a:solidFill>
                  <a:schemeClr val="tx1"/>
                </a:solidFill>
              </a:rPr>
              <a:t>Bonded carriers can block other parties from using their bonded carrier number on their ACE portal</a:t>
            </a:r>
          </a:p>
          <a:p>
            <a:endParaRPr lang="en-US" sz="1800" b="1" dirty="0">
              <a:solidFill>
                <a:schemeClr val="tx1"/>
              </a:solidFill>
            </a:endParaRPr>
          </a:p>
          <a:p>
            <a:r>
              <a:rPr lang="en-US" sz="1800" b="1" dirty="0">
                <a:solidFill>
                  <a:schemeClr val="tx1"/>
                </a:solidFill>
              </a:rPr>
              <a:t>Manage filings via various reports </a:t>
            </a:r>
            <a:r>
              <a:rPr lang="en-US" sz="1800" dirty="0">
                <a:solidFill>
                  <a:schemeClr val="tx1"/>
                </a:solidFill>
              </a:rPr>
              <a:t>– Carrier and Broker Reports</a:t>
            </a:r>
          </a:p>
          <a:p>
            <a:pPr lvl="1"/>
            <a:endParaRPr lang="en-US" sz="1400" dirty="0"/>
          </a:p>
          <a:p>
            <a:pPr lvl="1"/>
            <a:r>
              <a:rPr lang="en-US" sz="1800" dirty="0"/>
              <a:t>INBND-001 – In-Bond Details</a:t>
            </a:r>
          </a:p>
          <a:p>
            <a:pPr lvl="2"/>
            <a:r>
              <a:rPr lang="en-US" sz="1800" dirty="0"/>
              <a:t>When running as </a:t>
            </a:r>
            <a:r>
              <a:rPr lang="en-US" sz="1800" b="1" dirty="0"/>
              <a:t>Broker</a:t>
            </a:r>
            <a:r>
              <a:rPr lang="en-US" sz="1800" dirty="0"/>
              <a:t> you will see ALL in-bonds filed using your </a:t>
            </a:r>
            <a:r>
              <a:rPr lang="en-US" sz="1800" b="1" i="1" dirty="0"/>
              <a:t>FILER </a:t>
            </a:r>
            <a:r>
              <a:rPr lang="en-US" sz="1800" dirty="0"/>
              <a:t>code.</a:t>
            </a:r>
          </a:p>
          <a:p>
            <a:pPr lvl="2"/>
            <a:r>
              <a:rPr lang="en-US" sz="1800" dirty="0"/>
              <a:t>When running as a </a:t>
            </a:r>
            <a:r>
              <a:rPr lang="en-US" sz="1800" b="1" dirty="0"/>
              <a:t>Carrier</a:t>
            </a:r>
            <a:r>
              <a:rPr lang="en-US" sz="1800" dirty="0"/>
              <a:t> you will see ALL in-bonds filed under your </a:t>
            </a:r>
            <a:r>
              <a:rPr lang="en-US" sz="1800" b="1" i="1" dirty="0"/>
              <a:t>SCAC</a:t>
            </a:r>
            <a:r>
              <a:rPr lang="en-US" sz="1800" dirty="0"/>
              <a:t> code.</a:t>
            </a:r>
          </a:p>
          <a:p>
            <a:pPr lvl="1"/>
            <a:r>
              <a:rPr lang="en-US" sz="1800" dirty="0">
                <a:solidFill>
                  <a:schemeClr val="tx1"/>
                </a:solidFill>
              </a:rPr>
              <a:t>INBND</a:t>
            </a:r>
            <a:r>
              <a:rPr lang="en-US" sz="1800" dirty="0"/>
              <a:t>-003 – Carrier IRS Details</a:t>
            </a:r>
          </a:p>
          <a:p>
            <a:pPr lvl="1"/>
            <a:r>
              <a:rPr lang="en-US" sz="1800" dirty="0">
                <a:solidFill>
                  <a:schemeClr val="tx1"/>
                </a:solidFill>
              </a:rPr>
              <a:t>INBND-007 – Late In-Transit Waring</a:t>
            </a:r>
          </a:p>
          <a:p>
            <a:pPr lvl="1"/>
            <a:endParaRPr lang="en-US" sz="1400" dirty="0">
              <a:solidFill>
                <a:schemeClr val="tx1"/>
              </a:solidFill>
            </a:endParaRPr>
          </a:p>
        </p:txBody>
      </p:sp>
    </p:spTree>
    <p:extLst>
      <p:ext uri="{BB962C8B-B14F-4D97-AF65-F5344CB8AC3E}">
        <p14:creationId xmlns:p14="http://schemas.microsoft.com/office/powerpoint/2010/main" val="382091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93C370-80B2-4CF0-06DA-C8B981BF8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8F95DAA3-40EA-7262-B9D3-7415A6F4BE91}"/>
              </a:ext>
            </a:extLst>
          </p:cNvPr>
          <p:cNvSpPr>
            <a:spLocks noGrp="1"/>
          </p:cNvSpPr>
          <p:nvPr>
            <p:ph type="title"/>
          </p:nvPr>
        </p:nvSpPr>
        <p:spPr>
          <a:xfrm>
            <a:off x="571500" y="758951"/>
            <a:ext cx="2910383" cy="1085873"/>
          </a:xfrm>
        </p:spPr>
        <p:txBody>
          <a:bodyPr vert="horz" lIns="91440" tIns="45720" rIns="91440" bIns="45720" rtlCol="0" anchor="t">
            <a:normAutofit/>
          </a:bodyPr>
          <a:lstStyle/>
          <a:p>
            <a:r>
              <a:rPr lang="en-US" sz="2300" b="1" kern="1200" spc="-50" baseline="0" dirty="0">
                <a:solidFill>
                  <a:srgbClr val="FF0000"/>
                </a:solidFill>
                <a:latin typeface="+mj-lt"/>
                <a:ea typeface="+mj-ea"/>
                <a:cs typeface="+mj-cs"/>
              </a:rPr>
              <a:t>Importance of Adding Authorized Partners</a:t>
            </a:r>
          </a:p>
        </p:txBody>
      </p:sp>
      <p:sp>
        <p:nvSpPr>
          <p:cNvPr id="4" name="Content Placeholder 3">
            <a:extLst>
              <a:ext uri="{FF2B5EF4-FFF2-40B4-BE49-F238E27FC236}">
                <a16:creationId xmlns:a16="http://schemas.microsoft.com/office/drawing/2014/main" id="{28185E9B-D664-7B3A-4537-577FFB79AA04}"/>
              </a:ext>
            </a:extLst>
          </p:cNvPr>
          <p:cNvSpPr>
            <a:spLocks noGrp="1"/>
          </p:cNvSpPr>
          <p:nvPr>
            <p:ph sz="half" idx="2"/>
          </p:nvPr>
        </p:nvSpPr>
        <p:spPr>
          <a:xfrm>
            <a:off x="571500" y="2204864"/>
            <a:ext cx="2910383" cy="3384376"/>
          </a:xfrm>
        </p:spPr>
        <p:txBody>
          <a:bodyPr vert="horz" lIns="91440" tIns="45720" rIns="91440" bIns="45720" rtlCol="0">
            <a:normAutofit/>
          </a:bodyPr>
          <a:lstStyle/>
          <a:p>
            <a:pPr>
              <a:lnSpc>
                <a:spcPct val="95000"/>
              </a:lnSpc>
            </a:pPr>
            <a:r>
              <a:rPr lang="en-US" sz="1400" dirty="0"/>
              <a:t>Importance of Adding Authorized Partners</a:t>
            </a:r>
          </a:p>
          <a:p>
            <a:pPr lvl="1">
              <a:lnSpc>
                <a:spcPct val="95000"/>
              </a:lnSpc>
            </a:pPr>
            <a:r>
              <a:rPr lang="en-US" sz="1400" dirty="0"/>
              <a:t>Prevents unauthorized use of your bond</a:t>
            </a:r>
          </a:p>
          <a:p>
            <a:pPr lvl="1">
              <a:lnSpc>
                <a:spcPct val="95000"/>
              </a:lnSpc>
            </a:pPr>
            <a:r>
              <a:rPr lang="en-US" sz="1400" dirty="0"/>
              <a:t>Ensures bond is used exclusively by your company</a:t>
            </a:r>
          </a:p>
          <a:p>
            <a:pPr>
              <a:lnSpc>
                <a:spcPct val="95000"/>
              </a:lnSpc>
            </a:pPr>
            <a:r>
              <a:rPr lang="en-US" sz="1400" dirty="0"/>
              <a:t>Steps to Add Yourself as an Authorized Partner</a:t>
            </a:r>
          </a:p>
          <a:p>
            <a:pPr lvl="1">
              <a:lnSpc>
                <a:spcPct val="95000"/>
              </a:lnSpc>
            </a:pPr>
            <a:r>
              <a:rPr lang="en-US" sz="1400" dirty="0"/>
              <a:t>Include your company as an authorized partner</a:t>
            </a:r>
          </a:p>
          <a:p>
            <a:pPr lvl="1">
              <a:lnSpc>
                <a:spcPct val="95000"/>
              </a:lnSpc>
            </a:pPr>
            <a:r>
              <a:rPr lang="en-US" sz="1400" dirty="0"/>
              <a:t>Exclude all other parties from bond usage</a:t>
            </a:r>
          </a:p>
        </p:txBody>
      </p:sp>
      <p:pic>
        <p:nvPicPr>
          <p:cNvPr id="5" name="Content Placeholder 4" descr="Business successful handshake success for work a business partners">
            <a:extLst>
              <a:ext uri="{FF2B5EF4-FFF2-40B4-BE49-F238E27FC236}">
                <a16:creationId xmlns:a16="http://schemas.microsoft.com/office/drawing/2014/main" id="{C601A671-9F86-4A63-AF32-E7F2E64F2DB5}"/>
              </a:ext>
            </a:extLst>
          </p:cNvPr>
          <p:cNvPicPr>
            <a:picLocks noGrp="1" noChangeAspect="1"/>
          </p:cNvPicPr>
          <p:nvPr>
            <p:ph sz="half" idx="1"/>
          </p:nvPr>
        </p:nvPicPr>
        <p:blipFill>
          <a:blip r:embed="rId4"/>
          <a:srcRect l="31077" r="24737"/>
          <a:stretch/>
        </p:blipFill>
        <p:spPr>
          <a:xfrm>
            <a:off x="4499992" y="332656"/>
            <a:ext cx="4444831" cy="5536034"/>
          </a:xfrm>
          <a:prstGeom prst="rect">
            <a:avLst/>
          </a:prstGeom>
        </p:spPr>
      </p:pic>
    </p:spTree>
    <p:extLst>
      <p:ext uri="{BB962C8B-B14F-4D97-AF65-F5344CB8AC3E}">
        <p14:creationId xmlns:p14="http://schemas.microsoft.com/office/powerpoint/2010/main" val="253760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4CCEB-0455-470B-B1B8-807166CC1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74140310-F564-DA0E-C8BF-A3EE6CD5B6C9}"/>
              </a:ext>
            </a:extLst>
          </p:cNvPr>
          <p:cNvSpPr>
            <a:spLocks noGrp="1"/>
          </p:cNvSpPr>
          <p:nvPr>
            <p:ph type="title"/>
          </p:nvPr>
        </p:nvSpPr>
        <p:spPr>
          <a:xfrm>
            <a:off x="4622598" y="755650"/>
            <a:ext cx="3949901" cy="1345115"/>
          </a:xfrm>
        </p:spPr>
        <p:txBody>
          <a:bodyPr vert="horz" lIns="91440" tIns="45720" rIns="91440" bIns="45720" rtlCol="0" anchor="t">
            <a:normAutofit/>
          </a:bodyPr>
          <a:lstStyle/>
          <a:p>
            <a:r>
              <a:rPr lang="en-US" sz="2900" b="1" kern="1200" spc="-50" baseline="0" dirty="0">
                <a:solidFill>
                  <a:srgbClr val="FF0000"/>
                </a:solidFill>
                <a:latin typeface="+mj-lt"/>
                <a:ea typeface="+mj-ea"/>
                <a:cs typeface="+mj-cs"/>
              </a:rPr>
              <a:t>Process of Adding Authorized Partners</a:t>
            </a:r>
          </a:p>
        </p:txBody>
      </p:sp>
      <p:sp>
        <p:nvSpPr>
          <p:cNvPr id="4" name="Content Placeholder 3">
            <a:extLst>
              <a:ext uri="{FF2B5EF4-FFF2-40B4-BE49-F238E27FC236}">
                <a16:creationId xmlns:a16="http://schemas.microsoft.com/office/drawing/2014/main" id="{9C8249B4-74BC-8C2B-CA69-319EC2FFEE26}"/>
              </a:ext>
            </a:extLst>
          </p:cNvPr>
          <p:cNvSpPr>
            <a:spLocks noGrp="1"/>
          </p:cNvSpPr>
          <p:nvPr>
            <p:ph sz="half" idx="2"/>
          </p:nvPr>
        </p:nvSpPr>
        <p:spPr>
          <a:xfrm>
            <a:off x="4622598" y="2207969"/>
            <a:ext cx="3949901" cy="3093239"/>
          </a:xfrm>
        </p:spPr>
        <p:txBody>
          <a:bodyPr vert="horz" lIns="91440" tIns="45720" rIns="91440" bIns="45720" rtlCol="0">
            <a:noAutofit/>
          </a:bodyPr>
          <a:lstStyle/>
          <a:p>
            <a:pPr>
              <a:lnSpc>
                <a:spcPct val="95000"/>
              </a:lnSpc>
            </a:pPr>
            <a:r>
              <a:rPr lang="en-US" sz="1400" dirty="0"/>
              <a:t>Removing Authorized Partners</a:t>
            </a:r>
          </a:p>
          <a:p>
            <a:pPr lvl="1">
              <a:lnSpc>
                <a:spcPct val="95000"/>
              </a:lnSpc>
            </a:pPr>
            <a:r>
              <a:rPr lang="en-US" sz="1400" dirty="0"/>
              <a:t>Must remove yourself before adding others</a:t>
            </a:r>
          </a:p>
          <a:p>
            <a:pPr>
              <a:lnSpc>
                <a:spcPct val="95000"/>
              </a:lnSpc>
            </a:pPr>
            <a:r>
              <a:rPr lang="en-US" sz="1400" dirty="0"/>
              <a:t>Identifying Authorized Carriers and Brokers</a:t>
            </a:r>
          </a:p>
          <a:p>
            <a:pPr lvl="1">
              <a:lnSpc>
                <a:spcPct val="95000"/>
              </a:lnSpc>
            </a:pPr>
            <a:r>
              <a:rPr lang="en-US" sz="1400" dirty="0"/>
              <a:t>Carriers identified by SCAC</a:t>
            </a:r>
          </a:p>
          <a:p>
            <a:pPr lvl="1">
              <a:lnSpc>
                <a:spcPct val="95000"/>
              </a:lnSpc>
            </a:pPr>
            <a:r>
              <a:rPr lang="en-US" sz="1400" dirty="0"/>
              <a:t>Brokers identified by filer code</a:t>
            </a:r>
          </a:p>
          <a:p>
            <a:pPr>
              <a:lnSpc>
                <a:spcPct val="95000"/>
              </a:lnSpc>
            </a:pPr>
            <a:r>
              <a:rPr lang="en-US" sz="1400" dirty="0"/>
              <a:t>Notification of Authorized Partners</a:t>
            </a:r>
          </a:p>
          <a:p>
            <a:pPr lvl="1">
              <a:lnSpc>
                <a:spcPct val="95000"/>
              </a:lnSpc>
            </a:pPr>
            <a:r>
              <a:rPr lang="en-US" sz="1400" dirty="0"/>
              <a:t>Authorized partners not notified of their entry</a:t>
            </a:r>
          </a:p>
          <a:p>
            <a:pPr>
              <a:lnSpc>
                <a:spcPct val="95000"/>
              </a:lnSpc>
            </a:pPr>
            <a:r>
              <a:rPr lang="en-US" sz="1400" dirty="0"/>
              <a:t>Adding Authorized Partners</a:t>
            </a:r>
          </a:p>
          <a:p>
            <a:pPr lvl="1">
              <a:lnSpc>
                <a:spcPct val="95000"/>
              </a:lnSpc>
            </a:pPr>
            <a:r>
              <a:rPr lang="en-US" sz="1400" dirty="0"/>
              <a:t>Automatic entry creation for all ports</a:t>
            </a:r>
          </a:p>
          <a:p>
            <a:pPr lvl="1">
              <a:lnSpc>
                <a:spcPct val="95000"/>
              </a:lnSpc>
            </a:pPr>
            <a:r>
              <a:rPr lang="en-US" sz="1400" dirty="0"/>
              <a:t>Begin date set when partner is added</a:t>
            </a:r>
          </a:p>
          <a:p>
            <a:pPr lvl="1">
              <a:lnSpc>
                <a:spcPct val="95000"/>
              </a:lnSpc>
            </a:pPr>
            <a:r>
              <a:rPr lang="en-US" sz="1400" dirty="0"/>
              <a:t>No end date specified</a:t>
            </a:r>
          </a:p>
        </p:txBody>
      </p:sp>
      <p:pic>
        <p:nvPicPr>
          <p:cNvPr id="14" name="Businessman shaking hands">
            <a:extLst>
              <a:ext uri="{FF2B5EF4-FFF2-40B4-BE49-F238E27FC236}">
                <a16:creationId xmlns:a16="http://schemas.microsoft.com/office/drawing/2014/main" id="{A3C7BC23-6A08-8810-0EF4-AD937FBB9416}"/>
              </a:ext>
            </a:extLst>
          </p:cNvPr>
          <p:cNvPicPr>
            <a:picLocks noGrp="1" noChangeAspect="1"/>
          </p:cNvPicPr>
          <p:nvPr>
            <p:ph sz="half" idx="1"/>
            <p:custDataLst>
              <p:tags r:id="rId1"/>
            </p:custDataLst>
          </p:nvPr>
        </p:nvPicPr>
        <p:blipFill>
          <a:blip r:embed="rId5"/>
          <a:srcRect l="20216" r="20216"/>
          <a:stretch>
            <a:fillRect/>
          </a:stretch>
        </p:blipFill>
        <p:spPr>
          <a:xfrm>
            <a:off x="482803" y="980728"/>
            <a:ext cx="4038600" cy="4525886"/>
          </a:xfrm>
          <a:prstGeom prst="rect">
            <a:avLst/>
          </a:prstGeom>
        </p:spPr>
      </p:pic>
    </p:spTree>
    <p:extLst>
      <p:ext uri="{BB962C8B-B14F-4D97-AF65-F5344CB8AC3E}">
        <p14:creationId xmlns:p14="http://schemas.microsoft.com/office/powerpoint/2010/main" val="190862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56B7A-B2D7-3EAF-9288-BECF56329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E513334C-4694-D0D9-B8FE-97C1E463FCCF}"/>
              </a:ext>
            </a:extLst>
          </p:cNvPr>
          <p:cNvSpPr>
            <a:spLocks noGrp="1"/>
          </p:cNvSpPr>
          <p:nvPr>
            <p:ph type="title"/>
          </p:nvPr>
        </p:nvSpPr>
        <p:spPr>
          <a:xfrm>
            <a:off x="571500" y="755651"/>
            <a:ext cx="7888932" cy="801142"/>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Locating Carrier Account</a:t>
            </a:r>
          </a:p>
        </p:txBody>
      </p:sp>
      <p:sp>
        <p:nvSpPr>
          <p:cNvPr id="4" name="Content Placeholder 3">
            <a:extLst>
              <a:ext uri="{FF2B5EF4-FFF2-40B4-BE49-F238E27FC236}">
                <a16:creationId xmlns:a16="http://schemas.microsoft.com/office/drawing/2014/main" id="{C9C5DEC4-0A28-C0F2-DE5F-2819CF6451F8}"/>
              </a:ext>
            </a:extLst>
          </p:cNvPr>
          <p:cNvSpPr>
            <a:spLocks noGrp="1"/>
          </p:cNvSpPr>
          <p:nvPr>
            <p:ph sz="half" idx="2"/>
          </p:nvPr>
        </p:nvSpPr>
        <p:spPr>
          <a:xfrm>
            <a:off x="683568" y="1963427"/>
            <a:ext cx="7632848" cy="4129526"/>
          </a:xfrm>
        </p:spPr>
        <p:txBody>
          <a:bodyPr vert="horz" lIns="91440" tIns="45720" rIns="91440" bIns="45720" rtlCol="0">
            <a:normAutofit/>
          </a:bodyPr>
          <a:lstStyle/>
          <a:p>
            <a:r>
              <a:rPr lang="en-US" sz="1800" dirty="0"/>
              <a:t>Locate Carrier Account</a:t>
            </a:r>
          </a:p>
          <a:p>
            <a:pPr lvl="1"/>
            <a:r>
              <a:rPr lang="en-US" sz="1800" dirty="0"/>
              <a:t>Necessary for adding authorized partners</a:t>
            </a:r>
          </a:p>
          <a:p>
            <a:pPr lvl="1"/>
            <a:r>
              <a:rPr lang="en-US" sz="1800" dirty="0"/>
              <a:t>Ensures proper management of Type 2 custodial bond</a:t>
            </a:r>
          </a:p>
        </p:txBody>
      </p:sp>
      <p:pic>
        <p:nvPicPr>
          <p:cNvPr id="17" name="Picture 16">
            <a:extLst>
              <a:ext uri="{FF2B5EF4-FFF2-40B4-BE49-F238E27FC236}">
                <a16:creationId xmlns:a16="http://schemas.microsoft.com/office/drawing/2014/main" id="{E4BFFF6E-7C59-60CD-F33E-A3494D680F51}"/>
              </a:ext>
            </a:extLst>
          </p:cNvPr>
          <p:cNvPicPr>
            <a:picLocks noChangeAspect="1"/>
          </p:cNvPicPr>
          <p:nvPr/>
        </p:nvPicPr>
        <p:blipFill>
          <a:blip r:embed="rId4"/>
          <a:stretch>
            <a:fillRect/>
          </a:stretch>
        </p:blipFill>
        <p:spPr>
          <a:xfrm>
            <a:off x="2361890" y="3256604"/>
            <a:ext cx="4420217" cy="1924319"/>
          </a:xfrm>
          <a:prstGeom prst="rect">
            <a:avLst/>
          </a:prstGeom>
        </p:spPr>
      </p:pic>
    </p:spTree>
    <p:extLst>
      <p:ext uri="{BB962C8B-B14F-4D97-AF65-F5344CB8AC3E}">
        <p14:creationId xmlns:p14="http://schemas.microsoft.com/office/powerpoint/2010/main" val="297096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8335B-C6EF-1826-1D8D-202FAF90B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DE47039E-C963-CC01-ADC5-7CEA19465CEC}"/>
              </a:ext>
            </a:extLst>
          </p:cNvPr>
          <p:cNvSpPr>
            <a:spLocks noGrp="1"/>
          </p:cNvSpPr>
          <p:nvPr>
            <p:ph type="title"/>
          </p:nvPr>
        </p:nvSpPr>
        <p:spPr/>
        <p:txBody>
          <a:bodyPr vert="horz" lIns="91440" tIns="45720" rIns="91440" bIns="45720" rtlCol="0" anchor="ctr">
            <a:normAutofit/>
          </a:bodyPr>
          <a:lstStyle/>
          <a:p>
            <a:r>
              <a:rPr lang="en-US" sz="3600" b="1" kern="1200" spc="-50" baseline="0" dirty="0">
                <a:solidFill>
                  <a:srgbClr val="FF0000"/>
                </a:solidFill>
                <a:latin typeface="+mj-lt"/>
                <a:ea typeface="+mj-ea"/>
                <a:cs typeface="+mj-cs"/>
              </a:rPr>
              <a:t>Adding New Partner Authorization</a:t>
            </a:r>
          </a:p>
        </p:txBody>
      </p:sp>
      <p:sp>
        <p:nvSpPr>
          <p:cNvPr id="4" name="Content Placeholder 3">
            <a:extLst>
              <a:ext uri="{FF2B5EF4-FFF2-40B4-BE49-F238E27FC236}">
                <a16:creationId xmlns:a16="http://schemas.microsoft.com/office/drawing/2014/main" id="{18765322-495D-0420-A5F2-745950AC0AAB}"/>
              </a:ext>
            </a:extLst>
          </p:cNvPr>
          <p:cNvSpPr>
            <a:spLocks noGrp="1"/>
          </p:cNvSpPr>
          <p:nvPr>
            <p:ph sz="half" idx="4294967295"/>
          </p:nvPr>
        </p:nvSpPr>
        <p:spPr>
          <a:xfrm>
            <a:off x="457200" y="1828006"/>
            <a:ext cx="8316416" cy="3201987"/>
          </a:xfrm>
        </p:spPr>
        <p:txBody>
          <a:bodyPr vert="horz" lIns="91440" tIns="45720" rIns="91440" bIns="45720" rtlCol="0" anchor="t">
            <a:normAutofit/>
          </a:bodyPr>
          <a:lstStyle/>
          <a:p>
            <a:pPr>
              <a:lnSpc>
                <a:spcPct val="95000"/>
              </a:lnSpc>
            </a:pPr>
            <a:r>
              <a:rPr lang="en-US" sz="1800" dirty="0"/>
              <a:t>Select the Add Authorized Partner button</a:t>
            </a:r>
          </a:p>
          <a:p>
            <a:pPr lvl="1">
              <a:lnSpc>
                <a:spcPct val="95000"/>
              </a:lnSpc>
            </a:pPr>
            <a:r>
              <a:rPr lang="en-US" sz="1800" dirty="0"/>
              <a:t>Initiates the process of adding a new partner</a:t>
            </a:r>
          </a:p>
          <a:p>
            <a:pPr>
              <a:lnSpc>
                <a:spcPct val="95000"/>
              </a:lnSpc>
            </a:pPr>
            <a:r>
              <a:rPr lang="en-US" sz="1800" dirty="0"/>
              <a:t>Add New Partner Authorization dialog box</a:t>
            </a:r>
          </a:p>
          <a:p>
            <a:pPr lvl="1">
              <a:lnSpc>
                <a:spcPct val="95000"/>
              </a:lnSpc>
            </a:pPr>
            <a:r>
              <a:rPr lang="en-US" sz="1800" dirty="0"/>
              <a:t>Displays upon selecting the button</a:t>
            </a:r>
          </a:p>
          <a:p>
            <a:pPr>
              <a:lnSpc>
                <a:spcPct val="95000"/>
              </a:lnSpc>
            </a:pPr>
            <a:r>
              <a:rPr lang="en-US" sz="1800" dirty="0"/>
              <a:t>Steps in the dialog box</a:t>
            </a:r>
          </a:p>
          <a:p>
            <a:pPr lvl="1">
              <a:lnSpc>
                <a:spcPct val="95000"/>
              </a:lnSpc>
            </a:pPr>
            <a:r>
              <a:rPr lang="en-US" sz="1800" dirty="0"/>
              <a:t>Follow instructions to complete authorization</a:t>
            </a:r>
          </a:p>
        </p:txBody>
      </p:sp>
      <p:pic>
        <p:nvPicPr>
          <p:cNvPr id="9" name="Picture 8">
            <a:extLst>
              <a:ext uri="{FF2B5EF4-FFF2-40B4-BE49-F238E27FC236}">
                <a16:creationId xmlns:a16="http://schemas.microsoft.com/office/drawing/2014/main" id="{69784723-B2A4-6DE5-2939-40C697DA606C}"/>
              </a:ext>
            </a:extLst>
          </p:cNvPr>
          <p:cNvPicPr>
            <a:picLocks noChangeAspect="1"/>
          </p:cNvPicPr>
          <p:nvPr/>
        </p:nvPicPr>
        <p:blipFill>
          <a:blip r:embed="rId4"/>
          <a:stretch>
            <a:fillRect/>
          </a:stretch>
        </p:blipFill>
        <p:spPr>
          <a:xfrm>
            <a:off x="777279" y="4077072"/>
            <a:ext cx="7589440" cy="791183"/>
          </a:xfrm>
          <a:prstGeom prst="rect">
            <a:avLst/>
          </a:prstGeom>
        </p:spPr>
      </p:pic>
    </p:spTree>
    <p:extLst>
      <p:ext uri="{BB962C8B-B14F-4D97-AF65-F5344CB8AC3E}">
        <p14:creationId xmlns:p14="http://schemas.microsoft.com/office/powerpoint/2010/main" val="2004817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9EAE1-2512-5615-AD7B-D01FC602F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7AF4755A-A74A-A782-31EF-96DB134F5D97}"/>
              </a:ext>
            </a:extLst>
          </p:cNvPr>
          <p:cNvSpPr>
            <a:spLocks noGrp="1"/>
          </p:cNvSpPr>
          <p:nvPr>
            <p:ph type="title"/>
          </p:nvPr>
        </p:nvSpPr>
        <p:spPr>
          <a:xfrm>
            <a:off x="571500" y="758951"/>
            <a:ext cx="2910383" cy="1229889"/>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Search for Partner</a:t>
            </a:r>
          </a:p>
        </p:txBody>
      </p:sp>
      <p:sp>
        <p:nvSpPr>
          <p:cNvPr id="4" name="Content Placeholder 3">
            <a:extLst>
              <a:ext uri="{FF2B5EF4-FFF2-40B4-BE49-F238E27FC236}">
                <a16:creationId xmlns:a16="http://schemas.microsoft.com/office/drawing/2014/main" id="{864CA22D-4267-5D50-4732-EAD69AE9AF4B}"/>
              </a:ext>
            </a:extLst>
          </p:cNvPr>
          <p:cNvSpPr>
            <a:spLocks noGrp="1"/>
          </p:cNvSpPr>
          <p:nvPr>
            <p:ph sz="half" idx="2"/>
          </p:nvPr>
        </p:nvSpPr>
        <p:spPr>
          <a:xfrm>
            <a:off x="586284" y="2188578"/>
            <a:ext cx="2910383" cy="3514164"/>
          </a:xfrm>
        </p:spPr>
        <p:txBody>
          <a:bodyPr vert="horz" lIns="91440" tIns="45720" rIns="91440" bIns="45720" rtlCol="0">
            <a:normAutofit/>
          </a:bodyPr>
          <a:lstStyle/>
          <a:p>
            <a:pPr>
              <a:lnSpc>
                <a:spcPct val="95000"/>
              </a:lnSpc>
            </a:pPr>
            <a:r>
              <a:rPr lang="en-US" sz="1400" dirty="0"/>
              <a:t>Selecting Partner Type</a:t>
            </a:r>
          </a:p>
          <a:p>
            <a:pPr lvl="1">
              <a:lnSpc>
                <a:spcPct val="95000"/>
              </a:lnSpc>
            </a:pPr>
            <a:r>
              <a:rPr lang="en-US" sz="1400" dirty="0"/>
              <a:t>Select the SCAC radio button to add an authorized carrier</a:t>
            </a:r>
          </a:p>
          <a:p>
            <a:pPr lvl="1">
              <a:lnSpc>
                <a:spcPct val="95000"/>
              </a:lnSpc>
            </a:pPr>
            <a:r>
              <a:rPr lang="en-US" sz="1400" dirty="0"/>
              <a:t>Select the Filer Code radio button to add an authorized broker</a:t>
            </a:r>
          </a:p>
          <a:p>
            <a:pPr>
              <a:lnSpc>
                <a:spcPct val="95000"/>
              </a:lnSpc>
            </a:pPr>
            <a:r>
              <a:rPr lang="en-US" sz="1400" dirty="0"/>
              <a:t>Entering Partner Information</a:t>
            </a:r>
          </a:p>
          <a:p>
            <a:pPr lvl="1">
              <a:lnSpc>
                <a:spcPct val="95000"/>
              </a:lnSpc>
            </a:pPr>
            <a:r>
              <a:rPr lang="en-US" sz="1400" dirty="0"/>
              <a:t>Type the SCAC or filer code of the partner to authorize in the respective field</a:t>
            </a:r>
          </a:p>
          <a:p>
            <a:pPr>
              <a:lnSpc>
                <a:spcPct val="95000"/>
              </a:lnSpc>
            </a:pPr>
            <a:r>
              <a:rPr lang="en-US" sz="1400" dirty="0"/>
              <a:t>Locating the Partner</a:t>
            </a:r>
          </a:p>
          <a:p>
            <a:pPr lvl="1">
              <a:lnSpc>
                <a:spcPct val="95000"/>
              </a:lnSpc>
            </a:pPr>
            <a:r>
              <a:rPr lang="en-US" sz="1400" dirty="0"/>
              <a:t>Select the Search button to locate the partner to authorize</a:t>
            </a:r>
          </a:p>
        </p:txBody>
      </p:sp>
      <p:pic>
        <p:nvPicPr>
          <p:cNvPr id="5" name="Content Placeholder 4" descr="Search Engine Optimisation or SEO concept , Searching box and icon on smartphone.">
            <a:extLst>
              <a:ext uri="{FF2B5EF4-FFF2-40B4-BE49-F238E27FC236}">
                <a16:creationId xmlns:a16="http://schemas.microsoft.com/office/drawing/2014/main" id="{6A68C046-8C2E-46B9-BFC3-FB092F2D0FEC}"/>
              </a:ext>
            </a:extLst>
          </p:cNvPr>
          <p:cNvPicPr>
            <a:picLocks noGrp="1" noChangeAspect="1"/>
          </p:cNvPicPr>
          <p:nvPr>
            <p:ph sz="half" idx="1"/>
          </p:nvPr>
        </p:nvPicPr>
        <p:blipFill>
          <a:blip r:embed="rId4"/>
          <a:srcRect l="27110" r="23320" b="-1"/>
          <a:stretch/>
        </p:blipFill>
        <p:spPr>
          <a:xfrm>
            <a:off x="4051097" y="620688"/>
            <a:ext cx="4409335" cy="5112568"/>
          </a:xfrm>
          <a:prstGeom prst="rect">
            <a:avLst/>
          </a:prstGeom>
        </p:spPr>
      </p:pic>
    </p:spTree>
    <p:extLst>
      <p:ext uri="{BB962C8B-B14F-4D97-AF65-F5344CB8AC3E}">
        <p14:creationId xmlns:p14="http://schemas.microsoft.com/office/powerpoint/2010/main" val="2083189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1ABEF8-2CF6-0A55-676A-528C19252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a:extLst>
              <a:ext uri="{FF2B5EF4-FFF2-40B4-BE49-F238E27FC236}">
                <a16:creationId xmlns:a16="http://schemas.microsoft.com/office/drawing/2014/main" id="{B18430CD-5945-5C68-8B2A-D757F970AFF2}"/>
              </a:ext>
            </a:extLst>
          </p:cNvPr>
          <p:cNvSpPr>
            <a:spLocks noGrp="1"/>
          </p:cNvSpPr>
          <p:nvPr>
            <p:ph type="title"/>
          </p:nvPr>
        </p:nvSpPr>
        <p:spPr>
          <a:xfrm>
            <a:off x="683568" y="476672"/>
            <a:ext cx="7424928" cy="1345115"/>
          </a:xfrm>
        </p:spPr>
        <p:txBody>
          <a:bodyPr>
            <a:normAutofit/>
          </a:bodyPr>
          <a:lstStyle/>
          <a:p>
            <a:r>
              <a:rPr lang="en-US" sz="3600" b="1" dirty="0">
                <a:solidFill>
                  <a:srgbClr val="FF0000"/>
                </a:solidFill>
              </a:rPr>
              <a:t>Submitting New Partner</a:t>
            </a:r>
          </a:p>
        </p:txBody>
      </p:sp>
      <p:sp>
        <p:nvSpPr>
          <p:cNvPr id="3" name="Content Placeholder 2">
            <a:extLst>
              <a:ext uri="{FF2B5EF4-FFF2-40B4-BE49-F238E27FC236}">
                <a16:creationId xmlns:a16="http://schemas.microsoft.com/office/drawing/2014/main" id="{5F8F8B98-DB43-46C7-5A00-C41533753ABF}"/>
              </a:ext>
            </a:extLst>
          </p:cNvPr>
          <p:cNvSpPr>
            <a:spLocks noGrp="1"/>
          </p:cNvSpPr>
          <p:nvPr>
            <p:ph idx="1"/>
          </p:nvPr>
        </p:nvSpPr>
        <p:spPr>
          <a:xfrm>
            <a:off x="683568" y="1821787"/>
            <a:ext cx="7424928" cy="2831349"/>
          </a:xfrm>
        </p:spPr>
        <p:txBody>
          <a:bodyPr>
            <a:normAutofit/>
          </a:bodyPr>
          <a:lstStyle/>
          <a:p>
            <a:r>
              <a:rPr lang="en-US" sz="1800" dirty="0"/>
              <a:t>Partner to Authorize Section</a:t>
            </a:r>
          </a:p>
          <a:p>
            <a:pPr lvl="1"/>
            <a:r>
              <a:rPr lang="en-US" sz="1800" dirty="0"/>
              <a:t>Displays the Name, ID, and ID # of the partner</a:t>
            </a:r>
          </a:p>
          <a:p>
            <a:r>
              <a:rPr lang="en-US" sz="1800" dirty="0"/>
              <a:t>Submit Button</a:t>
            </a:r>
          </a:p>
          <a:p>
            <a:pPr lvl="1"/>
            <a:r>
              <a:rPr lang="en-US" sz="1800" dirty="0"/>
              <a:t>Select to add the new authorized partner</a:t>
            </a:r>
          </a:p>
          <a:p>
            <a:r>
              <a:rPr lang="en-US" sz="1800" dirty="0"/>
              <a:t>Authorization Successful Message</a:t>
            </a:r>
          </a:p>
          <a:p>
            <a:pPr lvl="1"/>
            <a:r>
              <a:rPr lang="en-US" sz="1800" dirty="0"/>
              <a:t>Displays upon successful authorization</a:t>
            </a:r>
          </a:p>
        </p:txBody>
      </p:sp>
      <p:pic>
        <p:nvPicPr>
          <p:cNvPr id="8" name="Picture 7">
            <a:extLst>
              <a:ext uri="{FF2B5EF4-FFF2-40B4-BE49-F238E27FC236}">
                <a16:creationId xmlns:a16="http://schemas.microsoft.com/office/drawing/2014/main" id="{1620F7F1-C8DF-3606-FD94-174CD5BDA5CE}"/>
              </a:ext>
            </a:extLst>
          </p:cNvPr>
          <p:cNvPicPr>
            <a:picLocks noChangeAspect="1"/>
          </p:cNvPicPr>
          <p:nvPr/>
        </p:nvPicPr>
        <p:blipFill>
          <a:blip r:embed="rId4"/>
          <a:stretch>
            <a:fillRect/>
          </a:stretch>
        </p:blipFill>
        <p:spPr>
          <a:xfrm>
            <a:off x="1277887" y="3933056"/>
            <a:ext cx="6588224" cy="1909561"/>
          </a:xfrm>
          <a:prstGeom prst="rect">
            <a:avLst/>
          </a:prstGeom>
        </p:spPr>
      </p:pic>
    </p:spTree>
    <p:extLst>
      <p:ext uri="{BB962C8B-B14F-4D97-AF65-F5344CB8AC3E}">
        <p14:creationId xmlns:p14="http://schemas.microsoft.com/office/powerpoint/2010/main" val="112382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D5E004-E4DD-57D0-8C61-9CB359A88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13" name="Title 1">
            <a:extLst>
              <a:ext uri="{FF2B5EF4-FFF2-40B4-BE49-F238E27FC236}">
                <a16:creationId xmlns:a16="http://schemas.microsoft.com/office/drawing/2014/main" id="{9783871F-C930-2311-7044-24335C2FB341}"/>
              </a:ext>
            </a:extLst>
          </p:cNvPr>
          <p:cNvSpPr>
            <a:spLocks noGrp="1"/>
          </p:cNvSpPr>
          <p:nvPr>
            <p:ph type="title"/>
          </p:nvPr>
        </p:nvSpPr>
        <p:spPr>
          <a:xfrm>
            <a:off x="457200" y="274638"/>
            <a:ext cx="8229600" cy="1143000"/>
          </a:xfrm>
        </p:spPr>
        <p:txBody>
          <a:bodyPr/>
          <a:lstStyle/>
          <a:p>
            <a:r>
              <a:rPr lang="en-US" dirty="0">
                <a:solidFill>
                  <a:srgbClr val="FF0000"/>
                </a:solidFill>
              </a:rPr>
              <a:t>Starring</a:t>
            </a:r>
          </a:p>
        </p:txBody>
      </p:sp>
      <p:pic>
        <p:nvPicPr>
          <p:cNvPr id="8" name="Red carpet">
            <a:extLst>
              <a:ext uri="{FF2B5EF4-FFF2-40B4-BE49-F238E27FC236}">
                <a16:creationId xmlns:a16="http://schemas.microsoft.com/office/drawing/2014/main" id="{7CD73FEB-490C-7689-089D-985A111EA839}"/>
              </a:ext>
            </a:extLst>
          </p:cNvPr>
          <p:cNvPicPr>
            <a:picLocks noGrp="1" noChangeAspect="1"/>
          </p:cNvPicPr>
          <p:nvPr>
            <p:ph sz="half" idx="1"/>
            <p:custDataLst>
              <p:tags r:id="rId1"/>
            </p:custDataLst>
          </p:nvPr>
        </p:nvPicPr>
        <p:blipFill>
          <a:blip r:embed="rId4" cstate="print">
            <a:extLst>
              <a:ext uri="{28A0092B-C50C-407E-A947-70E740481C1C}">
                <a14:useLocalDpi xmlns:a14="http://schemas.microsoft.com/office/drawing/2010/main" val="0"/>
              </a:ext>
            </a:extLst>
          </a:blip>
          <a:srcRect l="26469" r="26469"/>
          <a:stretch>
            <a:fillRect/>
          </a:stretch>
        </p:blipFill>
        <p:spPr>
          <a:xfrm>
            <a:off x="383025" y="1404623"/>
            <a:ext cx="4038600" cy="4526003"/>
          </a:xfrm>
          <a:prstGeom prst="rect">
            <a:avLst/>
          </a:prstGeom>
        </p:spPr>
      </p:pic>
      <p:graphicFrame>
        <p:nvGraphicFramePr>
          <p:cNvPr id="9" name="Text Placeholder 3">
            <a:extLst>
              <a:ext uri="{FF2B5EF4-FFF2-40B4-BE49-F238E27FC236}">
                <a16:creationId xmlns:a16="http://schemas.microsoft.com/office/drawing/2014/main" id="{F2D7CA7C-8968-EE32-F266-CD3AE80324E9}"/>
              </a:ext>
            </a:extLst>
          </p:cNvPr>
          <p:cNvGraphicFramePr/>
          <p:nvPr>
            <p:extLst>
              <p:ext uri="{D42A27DB-BD31-4B8C-83A1-F6EECF244321}">
                <p14:modId xmlns:p14="http://schemas.microsoft.com/office/powerpoint/2010/main" val="808623962"/>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5638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3F303-2E40-0A46-022D-C85400294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5959CDC3-5E17-8063-3584-7BD73F63CC1E}"/>
              </a:ext>
            </a:extLst>
          </p:cNvPr>
          <p:cNvSpPr>
            <a:spLocks noGrp="1"/>
          </p:cNvSpPr>
          <p:nvPr>
            <p:ph type="title"/>
          </p:nvPr>
        </p:nvSpPr>
        <p:spPr>
          <a:xfrm>
            <a:off x="4622598" y="755650"/>
            <a:ext cx="3949901" cy="1345115"/>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Introduction to Removing Partners</a:t>
            </a:r>
          </a:p>
        </p:txBody>
      </p:sp>
      <p:pic>
        <p:nvPicPr>
          <p:cNvPr id="5" name="Content Placeholder 4" descr="yellow note on a cork board with a red push pin">
            <a:extLst>
              <a:ext uri="{FF2B5EF4-FFF2-40B4-BE49-F238E27FC236}">
                <a16:creationId xmlns:a16="http://schemas.microsoft.com/office/drawing/2014/main" id="{61D40E14-45C7-4CFE-BBA3-E38D08AC51F9}"/>
              </a:ext>
            </a:extLst>
          </p:cNvPr>
          <p:cNvPicPr>
            <a:picLocks noGrp="1" noChangeAspect="1"/>
          </p:cNvPicPr>
          <p:nvPr>
            <p:ph sz="half" idx="1"/>
          </p:nvPr>
        </p:nvPicPr>
        <p:blipFill>
          <a:blip r:embed="rId4"/>
          <a:srcRect l="19815" r="40733" b="-1"/>
          <a:stretch/>
        </p:blipFill>
        <p:spPr>
          <a:xfrm>
            <a:off x="467544" y="476672"/>
            <a:ext cx="3585840" cy="5040560"/>
          </a:xfrm>
          <a:prstGeom prst="rect">
            <a:avLst/>
          </a:prstGeom>
        </p:spPr>
      </p:pic>
      <p:sp>
        <p:nvSpPr>
          <p:cNvPr id="4" name="Content Placeholder 3">
            <a:extLst>
              <a:ext uri="{FF2B5EF4-FFF2-40B4-BE49-F238E27FC236}">
                <a16:creationId xmlns:a16="http://schemas.microsoft.com/office/drawing/2014/main" id="{D5DBAD88-FB22-3EA2-31D3-1B03A3D87DA2}"/>
              </a:ext>
            </a:extLst>
          </p:cNvPr>
          <p:cNvSpPr>
            <a:spLocks noGrp="1"/>
          </p:cNvSpPr>
          <p:nvPr>
            <p:ph sz="half" idx="2"/>
          </p:nvPr>
        </p:nvSpPr>
        <p:spPr>
          <a:xfrm>
            <a:off x="4622598" y="2207969"/>
            <a:ext cx="3949901" cy="3381271"/>
          </a:xfrm>
        </p:spPr>
        <p:txBody>
          <a:bodyPr vert="horz" lIns="91440" tIns="45720" rIns="91440" bIns="45720" rtlCol="0">
            <a:normAutofit/>
          </a:bodyPr>
          <a:lstStyle/>
          <a:p>
            <a:pPr>
              <a:lnSpc>
                <a:spcPct val="95000"/>
              </a:lnSpc>
            </a:pPr>
            <a:r>
              <a:rPr lang="en-US" sz="1800" dirty="0"/>
              <a:t>Removing Authorized Partner</a:t>
            </a:r>
          </a:p>
          <a:p>
            <a:pPr lvl="1">
              <a:lnSpc>
                <a:spcPct val="95000"/>
              </a:lnSpc>
            </a:pPr>
            <a:r>
              <a:rPr lang="en-US" sz="1800" dirty="0"/>
              <a:t>Carriers can terminate the relationship anytime</a:t>
            </a:r>
          </a:p>
          <a:p>
            <a:pPr lvl="1">
              <a:lnSpc>
                <a:spcPct val="95000"/>
              </a:lnSpc>
            </a:pPr>
            <a:r>
              <a:rPr lang="en-US" sz="1800" dirty="0"/>
              <a:t>Authorized partner is removed from the In-Bond Authorization list</a:t>
            </a:r>
          </a:p>
          <a:p>
            <a:pPr>
              <a:lnSpc>
                <a:spcPct val="95000"/>
              </a:lnSpc>
            </a:pPr>
            <a:r>
              <a:rPr lang="en-US" sz="1800" dirty="0"/>
              <a:t>Important Consideration</a:t>
            </a:r>
          </a:p>
          <a:p>
            <a:pPr lvl="1">
              <a:lnSpc>
                <a:spcPct val="95000"/>
              </a:lnSpc>
            </a:pPr>
            <a:r>
              <a:rPr lang="en-US" sz="1800" dirty="0"/>
              <a:t>Another partner must be added before removing the solo authorized partner</a:t>
            </a:r>
          </a:p>
        </p:txBody>
      </p:sp>
    </p:spTree>
    <p:extLst>
      <p:ext uri="{BB962C8B-B14F-4D97-AF65-F5344CB8AC3E}">
        <p14:creationId xmlns:p14="http://schemas.microsoft.com/office/powerpoint/2010/main" val="265697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7C90DE-6D10-9194-6094-C718FEC6C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AC3CC6D7-728F-C897-18D9-CD8094AD2F4D}"/>
              </a:ext>
            </a:extLst>
          </p:cNvPr>
          <p:cNvSpPr>
            <a:spLocks noGrp="1"/>
          </p:cNvSpPr>
          <p:nvPr>
            <p:ph type="title"/>
          </p:nvPr>
        </p:nvSpPr>
        <p:spPr>
          <a:xfrm>
            <a:off x="755576" y="485874"/>
            <a:ext cx="7888931" cy="1344613"/>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Steps to Remove Partner</a:t>
            </a:r>
          </a:p>
        </p:txBody>
      </p:sp>
      <p:pic>
        <p:nvPicPr>
          <p:cNvPr id="5" name="Content Placeholder 4">
            <a:extLst>
              <a:ext uri="{FF2B5EF4-FFF2-40B4-BE49-F238E27FC236}">
                <a16:creationId xmlns:a16="http://schemas.microsoft.com/office/drawing/2014/main" id="{0C479776-F92B-4FE4-9D97-8D3CF59D3A6C}"/>
              </a:ext>
            </a:extLst>
          </p:cNvPr>
          <p:cNvPicPr>
            <a:picLocks noGrp="1" noChangeAspect="1"/>
          </p:cNvPicPr>
          <p:nvPr>
            <p:ph sz="half" idx="1"/>
          </p:nvPr>
        </p:nvPicPr>
        <p:blipFill>
          <a:blip r:embed="rId4"/>
          <a:stretch>
            <a:fillRect/>
          </a:stretch>
        </p:blipFill>
        <p:spPr>
          <a:xfrm>
            <a:off x="3112389" y="3973660"/>
            <a:ext cx="2919218" cy="1790997"/>
          </a:xfrm>
          <a:prstGeom prst="rect">
            <a:avLst/>
          </a:prstGeom>
        </p:spPr>
      </p:pic>
      <p:sp>
        <p:nvSpPr>
          <p:cNvPr id="4" name="Content Placeholder 3">
            <a:extLst>
              <a:ext uri="{FF2B5EF4-FFF2-40B4-BE49-F238E27FC236}">
                <a16:creationId xmlns:a16="http://schemas.microsoft.com/office/drawing/2014/main" id="{28A5F0F1-23A6-3DA4-800D-36D091E31EFD}"/>
              </a:ext>
            </a:extLst>
          </p:cNvPr>
          <p:cNvSpPr>
            <a:spLocks noGrp="1"/>
          </p:cNvSpPr>
          <p:nvPr>
            <p:ph sz="half" idx="2"/>
          </p:nvPr>
        </p:nvSpPr>
        <p:spPr>
          <a:xfrm>
            <a:off x="627533" y="1484784"/>
            <a:ext cx="7888931" cy="3384375"/>
          </a:xfrm>
        </p:spPr>
        <p:txBody>
          <a:bodyPr vert="horz" lIns="91440" tIns="45720" rIns="91440" bIns="45720" rtlCol="0">
            <a:normAutofit/>
          </a:bodyPr>
          <a:lstStyle/>
          <a:p>
            <a:pPr>
              <a:lnSpc>
                <a:spcPct val="95000"/>
              </a:lnSpc>
            </a:pPr>
            <a:r>
              <a:rPr lang="en-US" sz="1400" dirty="0"/>
              <a:t>In-Bond Authorization Tab</a:t>
            </a:r>
          </a:p>
          <a:p>
            <a:pPr lvl="1">
              <a:lnSpc>
                <a:spcPct val="95000"/>
              </a:lnSpc>
            </a:pPr>
            <a:r>
              <a:rPr lang="en-US" sz="1400" dirty="0"/>
              <a:t>Access the In-Bond Authorization list</a:t>
            </a:r>
          </a:p>
          <a:p>
            <a:pPr lvl="1">
              <a:lnSpc>
                <a:spcPct val="95000"/>
              </a:lnSpc>
            </a:pPr>
            <a:r>
              <a:rPr lang="en-US" sz="1400" dirty="0"/>
              <a:t>Select the down arrow actions icon</a:t>
            </a:r>
          </a:p>
          <a:p>
            <a:pPr>
              <a:lnSpc>
                <a:spcPct val="95000"/>
              </a:lnSpc>
            </a:pPr>
            <a:r>
              <a:rPr lang="en-US" sz="1400" dirty="0"/>
              <a:t>Removing an Authorized Partner</a:t>
            </a:r>
          </a:p>
          <a:p>
            <a:pPr lvl="1">
              <a:lnSpc>
                <a:spcPct val="95000"/>
              </a:lnSpc>
            </a:pPr>
            <a:r>
              <a:rPr lang="en-US" sz="1400" dirty="0"/>
              <a:t>Select 'Remove' from the drop-down menu</a:t>
            </a:r>
          </a:p>
          <a:p>
            <a:pPr lvl="1">
              <a:lnSpc>
                <a:spcPct val="95000"/>
              </a:lnSpc>
            </a:pPr>
            <a:r>
              <a:rPr lang="en-US" sz="1400" dirty="0"/>
              <a:t>Confirm dialog box will display</a:t>
            </a:r>
          </a:p>
          <a:p>
            <a:pPr lvl="1">
              <a:lnSpc>
                <a:spcPct val="95000"/>
              </a:lnSpc>
            </a:pPr>
            <a:r>
              <a:rPr lang="en-US" sz="1400" dirty="0"/>
              <a:t>If only one partner exists, an 'Invalid Operation' message will display</a:t>
            </a:r>
          </a:p>
          <a:p>
            <a:pPr>
              <a:lnSpc>
                <a:spcPct val="95000"/>
              </a:lnSpc>
            </a:pPr>
            <a:r>
              <a:rPr lang="en-US" sz="1400" dirty="0"/>
              <a:t>Adding an Authorized Partner</a:t>
            </a:r>
          </a:p>
          <a:p>
            <a:pPr lvl="1">
              <a:lnSpc>
                <a:spcPct val="95000"/>
              </a:lnSpc>
            </a:pPr>
            <a:r>
              <a:rPr lang="en-US" sz="1400" dirty="0"/>
              <a:t>Use the 'Add Authorized Partner' button</a:t>
            </a:r>
          </a:p>
          <a:p>
            <a:pPr lvl="1">
              <a:lnSpc>
                <a:spcPct val="95000"/>
              </a:lnSpc>
            </a:pPr>
            <a:r>
              <a:rPr lang="en-US" sz="1400" dirty="0"/>
              <a:t>Add another partner before removing the only existing one</a:t>
            </a:r>
          </a:p>
        </p:txBody>
      </p:sp>
    </p:spTree>
    <p:extLst>
      <p:ext uri="{BB962C8B-B14F-4D97-AF65-F5344CB8AC3E}">
        <p14:creationId xmlns:p14="http://schemas.microsoft.com/office/powerpoint/2010/main" val="62465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E50D23-9404-A883-B413-3A4DFFC10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794E3187-206C-61A8-90F0-9E675FACCA82}"/>
              </a:ext>
            </a:extLst>
          </p:cNvPr>
          <p:cNvSpPr>
            <a:spLocks noGrp="1"/>
          </p:cNvSpPr>
          <p:nvPr>
            <p:ph type="title"/>
          </p:nvPr>
        </p:nvSpPr>
        <p:spPr>
          <a:xfrm>
            <a:off x="831731" y="476673"/>
            <a:ext cx="7424928" cy="1008112"/>
          </a:xfrm>
        </p:spPr>
        <p:txBody>
          <a:bodyPr>
            <a:normAutofit/>
          </a:bodyPr>
          <a:lstStyle/>
          <a:p>
            <a:r>
              <a:rPr lang="en-US" sz="3600" b="1" dirty="0">
                <a:solidFill>
                  <a:srgbClr val="FF0000"/>
                </a:solidFill>
              </a:rPr>
              <a:t>Success Message</a:t>
            </a:r>
          </a:p>
        </p:txBody>
      </p:sp>
      <p:sp>
        <p:nvSpPr>
          <p:cNvPr id="3" name="Content Placeholder 2">
            <a:extLst>
              <a:ext uri="{FF2B5EF4-FFF2-40B4-BE49-F238E27FC236}">
                <a16:creationId xmlns:a16="http://schemas.microsoft.com/office/drawing/2014/main" id="{E67995DF-7777-0000-A3EF-49503B5EFB8B}"/>
              </a:ext>
            </a:extLst>
          </p:cNvPr>
          <p:cNvSpPr>
            <a:spLocks noGrp="1"/>
          </p:cNvSpPr>
          <p:nvPr>
            <p:ph idx="1"/>
          </p:nvPr>
        </p:nvSpPr>
        <p:spPr>
          <a:xfrm>
            <a:off x="571500" y="1700809"/>
            <a:ext cx="8032948" cy="3528392"/>
          </a:xfrm>
        </p:spPr>
        <p:txBody>
          <a:bodyPr>
            <a:normAutofit/>
          </a:bodyPr>
          <a:lstStyle/>
          <a:p>
            <a:r>
              <a:rPr lang="en-US" sz="1800" dirty="0"/>
              <a:t>Success Message Displayed</a:t>
            </a:r>
          </a:p>
          <a:p>
            <a:pPr lvl="1"/>
            <a:r>
              <a:rPr lang="en-US" sz="1800" dirty="0"/>
              <a:t>Indicates successful removal</a:t>
            </a:r>
          </a:p>
          <a:p>
            <a:r>
              <a:rPr lang="en-US" sz="1800" dirty="0"/>
              <a:t>Authorized Partner Removed</a:t>
            </a:r>
          </a:p>
          <a:p>
            <a:pPr lvl="1"/>
            <a:r>
              <a:rPr lang="en-US" sz="1800" dirty="0"/>
              <a:t>Partner no longer on In-Bond Authorization list</a:t>
            </a:r>
          </a:p>
        </p:txBody>
      </p:sp>
      <p:pic>
        <p:nvPicPr>
          <p:cNvPr id="7" name="Picture 6">
            <a:extLst>
              <a:ext uri="{FF2B5EF4-FFF2-40B4-BE49-F238E27FC236}">
                <a16:creationId xmlns:a16="http://schemas.microsoft.com/office/drawing/2014/main" id="{DCD864E4-A417-4DF0-760D-45B1FE94C332}"/>
              </a:ext>
            </a:extLst>
          </p:cNvPr>
          <p:cNvPicPr>
            <a:picLocks noChangeAspect="1"/>
          </p:cNvPicPr>
          <p:nvPr/>
        </p:nvPicPr>
        <p:blipFill>
          <a:blip r:embed="rId4"/>
          <a:stretch>
            <a:fillRect/>
          </a:stretch>
        </p:blipFill>
        <p:spPr>
          <a:xfrm>
            <a:off x="2191191" y="3861048"/>
            <a:ext cx="4706007" cy="724001"/>
          </a:xfrm>
          <a:prstGeom prst="rect">
            <a:avLst/>
          </a:prstGeom>
        </p:spPr>
      </p:pic>
    </p:spTree>
    <p:extLst>
      <p:ext uri="{BB962C8B-B14F-4D97-AF65-F5344CB8AC3E}">
        <p14:creationId xmlns:p14="http://schemas.microsoft.com/office/powerpoint/2010/main" val="3740833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4C5BD9-9AAB-130F-A17D-47D11E6FF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34FB9DDE-4196-75C1-D0CA-C63CDED9F0E5}"/>
              </a:ext>
            </a:extLst>
          </p:cNvPr>
          <p:cNvSpPr>
            <a:spLocks noGrp="1"/>
          </p:cNvSpPr>
          <p:nvPr>
            <p:ph type="title"/>
          </p:nvPr>
        </p:nvSpPr>
        <p:spPr>
          <a:xfrm>
            <a:off x="683567" y="476672"/>
            <a:ext cx="7776864" cy="974993"/>
          </a:xfrm>
        </p:spPr>
        <p:txBody>
          <a:bodyPr>
            <a:normAutofit/>
          </a:bodyPr>
          <a:lstStyle/>
          <a:p>
            <a:r>
              <a:rPr lang="en-US" sz="3600" b="1" dirty="0">
                <a:solidFill>
                  <a:srgbClr val="FF0000"/>
                </a:solidFill>
              </a:rPr>
              <a:t>Introduction to Port Authorization</a:t>
            </a:r>
          </a:p>
        </p:txBody>
      </p:sp>
      <p:sp>
        <p:nvSpPr>
          <p:cNvPr id="3" name="Content Placeholder 2">
            <a:extLst>
              <a:ext uri="{FF2B5EF4-FFF2-40B4-BE49-F238E27FC236}">
                <a16:creationId xmlns:a16="http://schemas.microsoft.com/office/drawing/2014/main" id="{F1B4AE1E-13CA-BB1E-22A1-64261E629872}"/>
              </a:ext>
            </a:extLst>
          </p:cNvPr>
          <p:cNvSpPr>
            <a:spLocks noGrp="1"/>
          </p:cNvSpPr>
          <p:nvPr>
            <p:ph idx="1"/>
          </p:nvPr>
        </p:nvSpPr>
        <p:spPr>
          <a:xfrm>
            <a:off x="971600" y="1517904"/>
            <a:ext cx="7272808" cy="4215352"/>
          </a:xfrm>
        </p:spPr>
        <p:txBody>
          <a:bodyPr>
            <a:noAutofit/>
          </a:bodyPr>
          <a:lstStyle/>
          <a:p>
            <a:pPr>
              <a:lnSpc>
                <a:spcPct val="95000"/>
              </a:lnSpc>
            </a:pPr>
            <a:r>
              <a:rPr lang="en-US" sz="1800" dirty="0"/>
              <a:t>Restriction Fields for Bond Usage</a:t>
            </a:r>
          </a:p>
          <a:p>
            <a:pPr lvl="1">
              <a:lnSpc>
                <a:spcPct val="95000"/>
              </a:lnSpc>
            </a:pPr>
            <a:r>
              <a:rPr lang="en-US" sz="1800" dirty="0"/>
              <a:t>Origin Port: Departure port for goods</a:t>
            </a:r>
          </a:p>
          <a:p>
            <a:pPr lvl="1">
              <a:lnSpc>
                <a:spcPct val="95000"/>
              </a:lnSpc>
            </a:pPr>
            <a:r>
              <a:rPr lang="en-US" sz="1800" dirty="0"/>
              <a:t>Destination Port: Arrival port for goods</a:t>
            </a:r>
          </a:p>
          <a:p>
            <a:pPr lvl="1">
              <a:lnSpc>
                <a:spcPct val="95000"/>
              </a:lnSpc>
            </a:pPr>
            <a:r>
              <a:rPr lang="en-US" sz="1800" dirty="0"/>
              <a:t>Effective Begin Date: Start date of bond usage</a:t>
            </a:r>
          </a:p>
          <a:p>
            <a:pPr lvl="1">
              <a:lnSpc>
                <a:spcPct val="95000"/>
              </a:lnSpc>
            </a:pPr>
            <a:r>
              <a:rPr lang="en-US" sz="1800" dirty="0"/>
              <a:t>Effective End Date: End date of bond usage, optional</a:t>
            </a:r>
          </a:p>
          <a:p>
            <a:pPr>
              <a:lnSpc>
                <a:spcPct val="95000"/>
              </a:lnSpc>
            </a:pPr>
            <a:r>
              <a:rPr lang="en-US" sz="1800" dirty="0"/>
              <a:t>Default Settings for New Authorized Partners</a:t>
            </a:r>
          </a:p>
          <a:p>
            <a:pPr lvl="1">
              <a:lnSpc>
                <a:spcPct val="95000"/>
              </a:lnSpc>
            </a:pPr>
            <a:r>
              <a:rPr lang="en-US" sz="1800" dirty="0"/>
              <a:t>Origin Port and Destination Port default to All</a:t>
            </a:r>
          </a:p>
          <a:p>
            <a:pPr lvl="1">
              <a:lnSpc>
                <a:spcPct val="95000"/>
              </a:lnSpc>
            </a:pPr>
            <a:r>
              <a:rPr lang="en-US" sz="1800" dirty="0"/>
              <a:t>Effective Begin Date defaults to partner addition date</a:t>
            </a:r>
          </a:p>
          <a:p>
            <a:pPr lvl="1">
              <a:lnSpc>
                <a:spcPct val="95000"/>
              </a:lnSpc>
            </a:pPr>
            <a:r>
              <a:rPr lang="en-US" sz="1800" dirty="0"/>
              <a:t>No Effective End Date entered by default</a:t>
            </a:r>
          </a:p>
          <a:p>
            <a:pPr>
              <a:lnSpc>
                <a:spcPct val="95000"/>
              </a:lnSpc>
            </a:pPr>
            <a:r>
              <a:rPr lang="en-US" sz="1800" dirty="0"/>
              <a:t>Important Steps for Adding Specific Port Authorizations</a:t>
            </a:r>
          </a:p>
          <a:p>
            <a:pPr lvl="1">
              <a:lnSpc>
                <a:spcPct val="95000"/>
              </a:lnSpc>
            </a:pPr>
            <a:r>
              <a:rPr lang="en-US" sz="1800" dirty="0"/>
              <a:t>Set Effective End Date of default All port authorization to current date</a:t>
            </a:r>
          </a:p>
          <a:p>
            <a:pPr lvl="1">
              <a:lnSpc>
                <a:spcPct val="95000"/>
              </a:lnSpc>
            </a:pPr>
            <a:r>
              <a:rPr lang="en-US" sz="1800" dirty="0"/>
              <a:t>Use Remove feature or edit Effective End Date field</a:t>
            </a:r>
          </a:p>
        </p:txBody>
      </p:sp>
    </p:spTree>
    <p:extLst>
      <p:ext uri="{BB962C8B-B14F-4D97-AF65-F5344CB8AC3E}">
        <p14:creationId xmlns:p14="http://schemas.microsoft.com/office/powerpoint/2010/main" val="1005221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12A30-1350-ECE0-3ECD-57F56A9AA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B5B195CB-2014-441C-CAFD-786B50BCCE41}"/>
              </a:ext>
            </a:extLst>
          </p:cNvPr>
          <p:cNvSpPr>
            <a:spLocks noGrp="1"/>
          </p:cNvSpPr>
          <p:nvPr>
            <p:ph type="title"/>
          </p:nvPr>
        </p:nvSpPr>
        <p:spPr>
          <a:xfrm>
            <a:off x="683568" y="476673"/>
            <a:ext cx="8000999" cy="936104"/>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Setting End Date for All Ports</a:t>
            </a:r>
          </a:p>
        </p:txBody>
      </p:sp>
      <p:pic>
        <p:nvPicPr>
          <p:cNvPr id="5" name="Content Placeholder 4">
            <a:extLst>
              <a:ext uri="{FF2B5EF4-FFF2-40B4-BE49-F238E27FC236}">
                <a16:creationId xmlns:a16="http://schemas.microsoft.com/office/drawing/2014/main" id="{D049F57B-5AB9-451F-AFE1-4E5775F012CF}"/>
              </a:ext>
            </a:extLst>
          </p:cNvPr>
          <p:cNvPicPr>
            <a:picLocks noGrp="1" noChangeAspect="1"/>
          </p:cNvPicPr>
          <p:nvPr>
            <p:ph sz="half" idx="1"/>
          </p:nvPr>
        </p:nvPicPr>
        <p:blipFill>
          <a:blip r:embed="rId4"/>
          <a:stretch>
            <a:fillRect/>
          </a:stretch>
        </p:blipFill>
        <p:spPr>
          <a:xfrm>
            <a:off x="1115616" y="4541114"/>
            <a:ext cx="2919218" cy="1240667"/>
          </a:xfrm>
          <a:prstGeom prst="rect">
            <a:avLst/>
          </a:prstGeom>
        </p:spPr>
      </p:pic>
      <p:sp>
        <p:nvSpPr>
          <p:cNvPr id="4" name="Content Placeholder 3">
            <a:extLst>
              <a:ext uri="{FF2B5EF4-FFF2-40B4-BE49-F238E27FC236}">
                <a16:creationId xmlns:a16="http://schemas.microsoft.com/office/drawing/2014/main" id="{D2DF4EB5-F773-F5A2-5E9C-E8E5337A29F8}"/>
              </a:ext>
            </a:extLst>
          </p:cNvPr>
          <p:cNvSpPr>
            <a:spLocks noGrp="1"/>
          </p:cNvSpPr>
          <p:nvPr>
            <p:ph sz="half" idx="2"/>
          </p:nvPr>
        </p:nvSpPr>
        <p:spPr>
          <a:xfrm>
            <a:off x="571499" y="1310698"/>
            <a:ext cx="8000999" cy="3125787"/>
          </a:xfrm>
        </p:spPr>
        <p:txBody>
          <a:bodyPr vert="horz" lIns="91440" tIns="45720" rIns="91440" bIns="45720" rtlCol="0">
            <a:noAutofit/>
          </a:bodyPr>
          <a:lstStyle/>
          <a:p>
            <a:pPr>
              <a:lnSpc>
                <a:spcPct val="95000"/>
              </a:lnSpc>
            </a:pPr>
            <a:r>
              <a:rPr lang="en-US" sz="1800" dirty="0"/>
              <a:t>Accessing In-Bond Authorization</a:t>
            </a:r>
          </a:p>
          <a:p>
            <a:pPr lvl="1">
              <a:lnSpc>
                <a:spcPct val="95000"/>
              </a:lnSpc>
            </a:pPr>
            <a:r>
              <a:rPr lang="en-US" sz="1800" dirty="0"/>
              <a:t>Select the authorized partner hyperlink in the Name column</a:t>
            </a:r>
          </a:p>
          <a:p>
            <a:pPr lvl="1">
              <a:lnSpc>
                <a:spcPct val="95000"/>
              </a:lnSpc>
            </a:pPr>
            <a:r>
              <a:rPr lang="en-US" sz="1800" dirty="0"/>
              <a:t>The In-Bond Authorization Information pane displays</a:t>
            </a:r>
          </a:p>
          <a:p>
            <a:pPr>
              <a:lnSpc>
                <a:spcPct val="95000"/>
              </a:lnSpc>
            </a:pPr>
            <a:r>
              <a:rPr lang="en-US" sz="1800" dirty="0"/>
              <a:t>Setting End Date for Default All Port Authorization</a:t>
            </a:r>
          </a:p>
          <a:p>
            <a:pPr lvl="1">
              <a:lnSpc>
                <a:spcPct val="95000"/>
              </a:lnSpc>
            </a:pPr>
            <a:r>
              <a:rPr lang="en-US" sz="1800" dirty="0"/>
              <a:t>In the Port Authorizations section, locate the All port row</a:t>
            </a:r>
          </a:p>
          <a:p>
            <a:pPr lvl="1">
              <a:lnSpc>
                <a:spcPct val="95000"/>
              </a:lnSpc>
            </a:pPr>
            <a:r>
              <a:rPr lang="en-US" sz="1800" dirty="0"/>
              <a:t>Select the down arrow actions icon</a:t>
            </a:r>
          </a:p>
          <a:p>
            <a:pPr lvl="1">
              <a:lnSpc>
                <a:spcPct val="95000"/>
              </a:lnSpc>
            </a:pPr>
            <a:r>
              <a:rPr lang="en-US" sz="1800" dirty="0"/>
              <a:t>Choose the Remove option from the drop-down menu</a:t>
            </a:r>
          </a:p>
          <a:p>
            <a:pPr lvl="1">
              <a:lnSpc>
                <a:spcPct val="95000"/>
              </a:lnSpc>
            </a:pPr>
            <a:r>
              <a:rPr lang="en-US" sz="1800" dirty="0"/>
              <a:t>Confirm the action in the dialog box by selecting OK</a:t>
            </a:r>
          </a:p>
          <a:p>
            <a:pPr lvl="1">
              <a:lnSpc>
                <a:spcPct val="95000"/>
              </a:lnSpc>
            </a:pPr>
            <a:r>
              <a:rPr lang="en-US" sz="1800" dirty="0"/>
              <a:t>The Success message displays, and the Effective End Date is updated to the current date</a:t>
            </a:r>
          </a:p>
        </p:txBody>
      </p:sp>
      <p:pic>
        <p:nvPicPr>
          <p:cNvPr id="8" name="Picture 7">
            <a:extLst>
              <a:ext uri="{FF2B5EF4-FFF2-40B4-BE49-F238E27FC236}">
                <a16:creationId xmlns:a16="http://schemas.microsoft.com/office/drawing/2014/main" id="{4A176685-3E33-4C08-35D4-E45AE345B82B}"/>
              </a:ext>
            </a:extLst>
          </p:cNvPr>
          <p:cNvPicPr>
            <a:picLocks noChangeAspect="1"/>
          </p:cNvPicPr>
          <p:nvPr/>
        </p:nvPicPr>
        <p:blipFill>
          <a:blip r:embed="rId5"/>
          <a:stretch>
            <a:fillRect/>
          </a:stretch>
        </p:blipFill>
        <p:spPr>
          <a:xfrm>
            <a:off x="4716016" y="4184524"/>
            <a:ext cx="3744416" cy="1597257"/>
          </a:xfrm>
          <a:prstGeom prst="rect">
            <a:avLst/>
          </a:prstGeom>
        </p:spPr>
      </p:pic>
    </p:spTree>
    <p:extLst>
      <p:ext uri="{BB962C8B-B14F-4D97-AF65-F5344CB8AC3E}">
        <p14:creationId xmlns:p14="http://schemas.microsoft.com/office/powerpoint/2010/main" val="680282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5651F-2594-A56C-3D98-2866D7BEB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C0ED7418-00E9-BE4E-AEF3-B3EC42926282}"/>
              </a:ext>
            </a:extLst>
          </p:cNvPr>
          <p:cNvSpPr>
            <a:spLocks noGrp="1"/>
          </p:cNvSpPr>
          <p:nvPr>
            <p:ph type="title"/>
          </p:nvPr>
        </p:nvSpPr>
        <p:spPr>
          <a:xfrm>
            <a:off x="571500" y="548681"/>
            <a:ext cx="8000999" cy="792088"/>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Adding Specific Port Authorization</a:t>
            </a:r>
          </a:p>
        </p:txBody>
      </p:sp>
      <p:pic>
        <p:nvPicPr>
          <p:cNvPr id="5" name="Content Placeholder 4">
            <a:extLst>
              <a:ext uri="{FF2B5EF4-FFF2-40B4-BE49-F238E27FC236}">
                <a16:creationId xmlns:a16="http://schemas.microsoft.com/office/drawing/2014/main" id="{EE44693B-5346-4E59-A7A9-A75B66018F63}"/>
              </a:ext>
            </a:extLst>
          </p:cNvPr>
          <p:cNvPicPr>
            <a:picLocks noGrp="1" noChangeAspect="1"/>
          </p:cNvPicPr>
          <p:nvPr>
            <p:ph sz="half" idx="1"/>
          </p:nvPr>
        </p:nvPicPr>
        <p:blipFill>
          <a:blip r:embed="rId4"/>
          <a:stretch>
            <a:fillRect/>
          </a:stretch>
        </p:blipFill>
        <p:spPr>
          <a:xfrm>
            <a:off x="2339752" y="4941168"/>
            <a:ext cx="3641789" cy="792088"/>
          </a:xfrm>
          <a:prstGeom prst="rect">
            <a:avLst/>
          </a:prstGeom>
        </p:spPr>
      </p:pic>
      <p:sp>
        <p:nvSpPr>
          <p:cNvPr id="4" name="Content Placeholder 3">
            <a:extLst>
              <a:ext uri="{FF2B5EF4-FFF2-40B4-BE49-F238E27FC236}">
                <a16:creationId xmlns:a16="http://schemas.microsoft.com/office/drawing/2014/main" id="{E83CDDEF-AE79-AD14-6E03-25DEC29497C2}"/>
              </a:ext>
            </a:extLst>
          </p:cNvPr>
          <p:cNvSpPr>
            <a:spLocks noGrp="1"/>
          </p:cNvSpPr>
          <p:nvPr>
            <p:ph sz="half" idx="2"/>
          </p:nvPr>
        </p:nvSpPr>
        <p:spPr>
          <a:xfrm>
            <a:off x="571500" y="1412777"/>
            <a:ext cx="8000999" cy="3456383"/>
          </a:xfrm>
        </p:spPr>
        <p:txBody>
          <a:bodyPr vert="horz" lIns="91440" tIns="45720" rIns="91440" bIns="45720" rtlCol="0">
            <a:noAutofit/>
          </a:bodyPr>
          <a:lstStyle/>
          <a:p>
            <a:pPr>
              <a:lnSpc>
                <a:spcPct val="95000"/>
              </a:lnSpc>
            </a:pPr>
            <a:r>
              <a:rPr lang="en-US" sz="1800" dirty="0"/>
              <a:t>Selecting Effective End Date</a:t>
            </a:r>
          </a:p>
          <a:p>
            <a:pPr lvl="1">
              <a:lnSpc>
                <a:spcPct val="95000"/>
              </a:lnSpc>
            </a:pPr>
            <a:r>
              <a:rPr lang="en-US" sz="1800" dirty="0"/>
              <a:t>Use the Edit drop-down menu</a:t>
            </a:r>
          </a:p>
          <a:p>
            <a:pPr lvl="1">
              <a:lnSpc>
                <a:spcPct val="95000"/>
              </a:lnSpc>
            </a:pPr>
            <a:r>
              <a:rPr lang="en-US" sz="1800" dirty="0"/>
              <a:t>Type the current date in the Effective End Date field</a:t>
            </a:r>
          </a:p>
          <a:p>
            <a:pPr lvl="1">
              <a:lnSpc>
                <a:spcPct val="95000"/>
              </a:lnSpc>
            </a:pPr>
            <a:r>
              <a:rPr lang="en-US" sz="1800" dirty="0"/>
              <a:t>Select the Submit button</a:t>
            </a:r>
          </a:p>
          <a:p>
            <a:pPr>
              <a:lnSpc>
                <a:spcPct val="95000"/>
              </a:lnSpc>
            </a:pPr>
            <a:r>
              <a:rPr lang="en-US" sz="1800" dirty="0"/>
              <a:t>Adding a Specific Port Authorization</a:t>
            </a:r>
          </a:p>
          <a:p>
            <a:pPr lvl="1">
              <a:lnSpc>
                <a:spcPct val="95000"/>
              </a:lnSpc>
            </a:pPr>
            <a:r>
              <a:rPr lang="en-US" sz="1800" dirty="0"/>
              <a:t>Go to the Port Authorizations section</a:t>
            </a:r>
          </a:p>
          <a:p>
            <a:pPr lvl="1">
              <a:lnSpc>
                <a:spcPct val="95000"/>
              </a:lnSpc>
            </a:pPr>
            <a:r>
              <a:rPr lang="en-US" sz="1800" dirty="0"/>
              <a:t>Select the Add Port Authorization button</a:t>
            </a:r>
          </a:p>
          <a:p>
            <a:pPr lvl="1">
              <a:lnSpc>
                <a:spcPct val="95000"/>
              </a:lnSpc>
            </a:pPr>
            <a:r>
              <a:rPr lang="en-US" sz="1800" dirty="0"/>
              <a:t>Uncheck the default All Ports checkbox</a:t>
            </a:r>
          </a:p>
          <a:p>
            <a:pPr lvl="1">
              <a:lnSpc>
                <a:spcPct val="95000"/>
              </a:lnSpc>
            </a:pPr>
            <a:r>
              <a:rPr lang="en-US" sz="1800" dirty="0"/>
              <a:t>Select a specific port</a:t>
            </a:r>
          </a:p>
          <a:p>
            <a:pPr lvl="1">
              <a:lnSpc>
                <a:spcPct val="95000"/>
              </a:lnSpc>
            </a:pPr>
            <a:r>
              <a:rPr lang="en-US" sz="1800" dirty="0"/>
              <a:t>Effective Begin Date defaults to the current date</a:t>
            </a:r>
          </a:p>
        </p:txBody>
      </p:sp>
    </p:spTree>
    <p:extLst>
      <p:ext uri="{BB962C8B-B14F-4D97-AF65-F5344CB8AC3E}">
        <p14:creationId xmlns:p14="http://schemas.microsoft.com/office/powerpoint/2010/main" val="908589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E176F-165D-D265-52A3-1DADF6BA5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022D4CAB-664A-E4AF-508B-1D05E27EA3DC}"/>
              </a:ext>
            </a:extLst>
          </p:cNvPr>
          <p:cNvSpPr>
            <a:spLocks noGrp="1"/>
          </p:cNvSpPr>
          <p:nvPr>
            <p:ph type="title"/>
          </p:nvPr>
        </p:nvSpPr>
        <p:spPr>
          <a:xfrm>
            <a:off x="611560" y="476673"/>
            <a:ext cx="7960939" cy="1008112"/>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Viewing Port Authorization</a:t>
            </a:r>
          </a:p>
        </p:txBody>
      </p:sp>
      <p:pic>
        <p:nvPicPr>
          <p:cNvPr id="5" name="Content Placeholder 4">
            <a:extLst>
              <a:ext uri="{FF2B5EF4-FFF2-40B4-BE49-F238E27FC236}">
                <a16:creationId xmlns:a16="http://schemas.microsoft.com/office/drawing/2014/main" id="{177A5196-0AAA-4A49-BBF6-E2011C21D572}"/>
              </a:ext>
            </a:extLst>
          </p:cNvPr>
          <p:cNvPicPr>
            <a:picLocks noGrp="1" noChangeAspect="1"/>
          </p:cNvPicPr>
          <p:nvPr>
            <p:ph sz="half" idx="1"/>
          </p:nvPr>
        </p:nvPicPr>
        <p:blipFill>
          <a:blip r:embed="rId4"/>
          <a:stretch>
            <a:fillRect/>
          </a:stretch>
        </p:blipFill>
        <p:spPr>
          <a:xfrm>
            <a:off x="2143757" y="3882822"/>
            <a:ext cx="4896544" cy="1584176"/>
          </a:xfrm>
          <a:prstGeom prst="rect">
            <a:avLst/>
          </a:prstGeom>
        </p:spPr>
      </p:pic>
      <p:sp>
        <p:nvSpPr>
          <p:cNvPr id="4" name="Content Placeholder 3">
            <a:extLst>
              <a:ext uri="{FF2B5EF4-FFF2-40B4-BE49-F238E27FC236}">
                <a16:creationId xmlns:a16="http://schemas.microsoft.com/office/drawing/2014/main" id="{C43A8366-F672-DACF-F87F-118CDCFF52F6}"/>
              </a:ext>
            </a:extLst>
          </p:cNvPr>
          <p:cNvSpPr>
            <a:spLocks noGrp="1"/>
          </p:cNvSpPr>
          <p:nvPr>
            <p:ph sz="half" idx="2"/>
          </p:nvPr>
        </p:nvSpPr>
        <p:spPr>
          <a:xfrm>
            <a:off x="611560" y="1484785"/>
            <a:ext cx="7960939" cy="2376263"/>
          </a:xfrm>
        </p:spPr>
        <p:txBody>
          <a:bodyPr vert="horz" lIns="91440" tIns="45720" rIns="91440" bIns="45720" rtlCol="0">
            <a:normAutofit/>
          </a:bodyPr>
          <a:lstStyle/>
          <a:p>
            <a:r>
              <a:rPr lang="en-US" sz="1800" dirty="0"/>
              <a:t>Functionality for Carriers</a:t>
            </a:r>
          </a:p>
          <a:p>
            <a:pPr lvl="1"/>
            <a:r>
              <a:rPr lang="en-US" sz="1800" dirty="0"/>
              <a:t>Allows control over Type 2 custodial bonds</a:t>
            </a:r>
          </a:p>
          <a:p>
            <a:pPr lvl="1"/>
            <a:r>
              <a:rPr lang="en-US" sz="1800" dirty="0"/>
              <a:t>Manage authorized partners</a:t>
            </a:r>
          </a:p>
          <a:p>
            <a:r>
              <a:rPr lang="en-US" sz="1800" dirty="0"/>
              <a:t>ACE Modernized Portal</a:t>
            </a:r>
          </a:p>
          <a:p>
            <a:pPr lvl="1"/>
            <a:r>
              <a:rPr lang="en-US" sz="1800" dirty="0"/>
              <a:t>Platform for carriers</a:t>
            </a:r>
          </a:p>
          <a:p>
            <a:pPr lvl="1"/>
            <a:r>
              <a:rPr lang="en-US" sz="1800" dirty="0"/>
              <a:t>Enhances bond management</a:t>
            </a:r>
          </a:p>
        </p:txBody>
      </p:sp>
    </p:spTree>
    <p:extLst>
      <p:ext uri="{BB962C8B-B14F-4D97-AF65-F5344CB8AC3E}">
        <p14:creationId xmlns:p14="http://schemas.microsoft.com/office/powerpoint/2010/main" val="187613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C467B-25AE-FB67-7557-D172FAE59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171400"/>
            <a:ext cx="9135901" cy="7029400"/>
          </a:xfrm>
          <a:prstGeom prst="rect">
            <a:avLst/>
          </a:prstGeom>
        </p:spPr>
      </p:pic>
      <p:sp>
        <p:nvSpPr>
          <p:cNvPr id="2" name="Title 1">
            <a:extLst>
              <a:ext uri="{FF2B5EF4-FFF2-40B4-BE49-F238E27FC236}">
                <a16:creationId xmlns:a16="http://schemas.microsoft.com/office/drawing/2014/main" id="{D9C232E7-E3A1-CFA4-819F-B74C7475D7FE}"/>
              </a:ext>
            </a:extLst>
          </p:cNvPr>
          <p:cNvSpPr>
            <a:spLocks noGrp="1"/>
          </p:cNvSpPr>
          <p:nvPr>
            <p:ph type="title"/>
          </p:nvPr>
        </p:nvSpPr>
        <p:spPr>
          <a:xfrm>
            <a:off x="467544" y="476673"/>
            <a:ext cx="3014339" cy="1402927"/>
          </a:xfrm>
        </p:spPr>
        <p:txBody>
          <a:bodyPr vert="horz" lIns="91440" tIns="45720" rIns="91440" bIns="45720" rtlCol="0" anchor="t">
            <a:noAutofit/>
          </a:bodyPr>
          <a:lstStyle/>
          <a:p>
            <a:r>
              <a:rPr lang="en-US" sz="3000" b="1" kern="1200" spc="-50" baseline="0" dirty="0">
                <a:solidFill>
                  <a:srgbClr val="FF0000"/>
                </a:solidFill>
                <a:latin typeface="+mj-lt"/>
                <a:ea typeface="+mj-ea"/>
                <a:cs typeface="+mj-cs"/>
              </a:rPr>
              <a:t>Introduction to Editing Date Range</a:t>
            </a:r>
          </a:p>
        </p:txBody>
      </p:sp>
      <p:sp>
        <p:nvSpPr>
          <p:cNvPr id="4" name="Content Placeholder 3">
            <a:extLst>
              <a:ext uri="{FF2B5EF4-FFF2-40B4-BE49-F238E27FC236}">
                <a16:creationId xmlns:a16="http://schemas.microsoft.com/office/drawing/2014/main" id="{4B714475-3037-A168-1F67-31FD6911EB96}"/>
              </a:ext>
            </a:extLst>
          </p:cNvPr>
          <p:cNvSpPr>
            <a:spLocks noGrp="1"/>
          </p:cNvSpPr>
          <p:nvPr>
            <p:ph sz="half" idx="2"/>
          </p:nvPr>
        </p:nvSpPr>
        <p:spPr>
          <a:xfrm>
            <a:off x="571500" y="2132856"/>
            <a:ext cx="2910383" cy="3384376"/>
          </a:xfrm>
        </p:spPr>
        <p:txBody>
          <a:bodyPr vert="horz" lIns="91440" tIns="45720" rIns="91440" bIns="45720" rtlCol="0">
            <a:noAutofit/>
          </a:bodyPr>
          <a:lstStyle/>
          <a:p>
            <a:pPr>
              <a:lnSpc>
                <a:spcPct val="95000"/>
              </a:lnSpc>
            </a:pPr>
            <a:r>
              <a:rPr lang="en-US" sz="1400" dirty="0"/>
              <a:t>Begin and End Dates Editable</a:t>
            </a:r>
          </a:p>
          <a:p>
            <a:pPr lvl="1">
              <a:lnSpc>
                <a:spcPct val="95000"/>
              </a:lnSpc>
            </a:pPr>
            <a:r>
              <a:rPr lang="en-US" sz="1400" dirty="0"/>
              <a:t>Only the begin and end dates of an authorized port can be changed</a:t>
            </a:r>
          </a:p>
          <a:p>
            <a:pPr>
              <a:lnSpc>
                <a:spcPct val="95000"/>
              </a:lnSpc>
            </a:pPr>
            <a:r>
              <a:rPr lang="en-US" sz="1400" dirty="0"/>
              <a:t>Changing Authorized Port</a:t>
            </a:r>
          </a:p>
          <a:p>
            <a:pPr lvl="1">
              <a:lnSpc>
                <a:spcPct val="95000"/>
              </a:lnSpc>
            </a:pPr>
            <a:r>
              <a:rPr lang="en-US" sz="1400" dirty="0"/>
              <a:t>Remove existing port authorization entry</a:t>
            </a:r>
          </a:p>
          <a:p>
            <a:pPr lvl="1">
              <a:lnSpc>
                <a:spcPct val="95000"/>
              </a:lnSpc>
            </a:pPr>
            <a:r>
              <a:rPr lang="en-US" sz="1400" dirty="0"/>
              <a:t>Add new port authorization</a:t>
            </a:r>
          </a:p>
          <a:p>
            <a:pPr>
              <a:lnSpc>
                <a:spcPct val="95000"/>
              </a:lnSpc>
            </a:pPr>
            <a:r>
              <a:rPr lang="en-US" sz="1400" dirty="0"/>
              <a:t>Automatic Update on Removal</a:t>
            </a:r>
          </a:p>
          <a:p>
            <a:pPr lvl="1">
              <a:lnSpc>
                <a:spcPct val="95000"/>
              </a:lnSpc>
            </a:pPr>
            <a:r>
              <a:rPr lang="en-US" sz="1400" dirty="0"/>
              <a:t>Effective End Date updates to current date</a:t>
            </a:r>
          </a:p>
          <a:p>
            <a:pPr lvl="1">
              <a:lnSpc>
                <a:spcPct val="95000"/>
              </a:lnSpc>
            </a:pPr>
            <a:r>
              <a:rPr lang="en-US" sz="1400" dirty="0"/>
              <a:t>Authorized port is not deleted</a:t>
            </a:r>
          </a:p>
        </p:txBody>
      </p:sp>
      <p:pic>
        <p:nvPicPr>
          <p:cNvPr id="5" name="Content Placeholder 4" descr="A table calendar on a wooden table">
            <a:extLst>
              <a:ext uri="{FF2B5EF4-FFF2-40B4-BE49-F238E27FC236}">
                <a16:creationId xmlns:a16="http://schemas.microsoft.com/office/drawing/2014/main" id="{C76007BB-6B74-49ED-B2BF-66EE3A4ACCEF}"/>
              </a:ext>
            </a:extLst>
          </p:cNvPr>
          <p:cNvPicPr>
            <a:picLocks noGrp="1" noChangeAspect="1"/>
          </p:cNvPicPr>
          <p:nvPr>
            <p:ph sz="half" idx="1"/>
          </p:nvPr>
        </p:nvPicPr>
        <p:blipFill>
          <a:blip r:embed="rId4"/>
          <a:srcRect l="21190" r="29239" b="-1"/>
          <a:stretch/>
        </p:blipFill>
        <p:spPr>
          <a:xfrm>
            <a:off x="3764465" y="188640"/>
            <a:ext cx="5092903" cy="5517232"/>
          </a:xfrm>
          <a:prstGeom prst="rect">
            <a:avLst/>
          </a:prstGeom>
        </p:spPr>
      </p:pic>
    </p:spTree>
    <p:extLst>
      <p:ext uri="{BB962C8B-B14F-4D97-AF65-F5344CB8AC3E}">
        <p14:creationId xmlns:p14="http://schemas.microsoft.com/office/powerpoint/2010/main" val="1284775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27E3E-7A15-E25F-BE43-4983798E5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C9FEED24-DB1E-865D-2F09-7C53CD64AA33}"/>
              </a:ext>
            </a:extLst>
          </p:cNvPr>
          <p:cNvSpPr>
            <a:spLocks noGrp="1"/>
          </p:cNvSpPr>
          <p:nvPr>
            <p:ph type="title"/>
          </p:nvPr>
        </p:nvSpPr>
        <p:spPr>
          <a:xfrm>
            <a:off x="571032" y="755651"/>
            <a:ext cx="8001468" cy="873150"/>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Steps to Edit Date Range</a:t>
            </a:r>
          </a:p>
        </p:txBody>
      </p:sp>
      <p:pic>
        <p:nvPicPr>
          <p:cNvPr id="5" name="Content Placeholder 4">
            <a:extLst>
              <a:ext uri="{FF2B5EF4-FFF2-40B4-BE49-F238E27FC236}">
                <a16:creationId xmlns:a16="http://schemas.microsoft.com/office/drawing/2014/main" id="{038FC355-7C7E-4886-B55E-FDE3DE276C46}"/>
              </a:ext>
            </a:extLst>
          </p:cNvPr>
          <p:cNvPicPr>
            <a:picLocks noGrp="1" noChangeAspect="1"/>
          </p:cNvPicPr>
          <p:nvPr>
            <p:ph sz="half" idx="1"/>
          </p:nvPr>
        </p:nvPicPr>
        <p:blipFill>
          <a:blip r:embed="rId4"/>
          <a:stretch>
            <a:fillRect/>
          </a:stretch>
        </p:blipFill>
        <p:spPr>
          <a:xfrm>
            <a:off x="2123728" y="4581128"/>
            <a:ext cx="5184576" cy="1050373"/>
          </a:xfrm>
          <a:prstGeom prst="rect">
            <a:avLst/>
          </a:prstGeom>
        </p:spPr>
      </p:pic>
      <p:sp>
        <p:nvSpPr>
          <p:cNvPr id="4" name="Content Placeholder 3">
            <a:extLst>
              <a:ext uri="{FF2B5EF4-FFF2-40B4-BE49-F238E27FC236}">
                <a16:creationId xmlns:a16="http://schemas.microsoft.com/office/drawing/2014/main" id="{834721F3-C85C-9185-6DCB-4CC8E19F385E}"/>
              </a:ext>
            </a:extLst>
          </p:cNvPr>
          <p:cNvSpPr>
            <a:spLocks noGrp="1"/>
          </p:cNvSpPr>
          <p:nvPr>
            <p:ph sz="half" idx="2"/>
          </p:nvPr>
        </p:nvSpPr>
        <p:spPr>
          <a:xfrm>
            <a:off x="571032" y="1916833"/>
            <a:ext cx="8001468" cy="2664296"/>
          </a:xfrm>
        </p:spPr>
        <p:txBody>
          <a:bodyPr vert="horz" lIns="91440" tIns="45720" rIns="91440" bIns="45720" rtlCol="0">
            <a:normAutofit/>
          </a:bodyPr>
          <a:lstStyle/>
          <a:p>
            <a:pPr>
              <a:lnSpc>
                <a:spcPct val="95000"/>
              </a:lnSpc>
            </a:pPr>
            <a:r>
              <a:rPr lang="en-US" sz="1800" dirty="0"/>
              <a:t>Accessing Port Authorizations</a:t>
            </a:r>
          </a:p>
          <a:p>
            <a:pPr lvl="1">
              <a:lnSpc>
                <a:spcPct val="95000"/>
              </a:lnSpc>
            </a:pPr>
            <a:r>
              <a:rPr lang="en-US" sz="1800" dirty="0"/>
              <a:t>Select the down arrow actions icon in the port row</a:t>
            </a:r>
          </a:p>
          <a:p>
            <a:pPr lvl="1">
              <a:lnSpc>
                <a:spcPct val="95000"/>
              </a:lnSpc>
            </a:pPr>
            <a:r>
              <a:rPr lang="en-US" sz="1800" dirty="0"/>
              <a:t>Choose the Edit option from the drop-down menu</a:t>
            </a:r>
          </a:p>
          <a:p>
            <a:pPr>
              <a:lnSpc>
                <a:spcPct val="95000"/>
              </a:lnSpc>
            </a:pPr>
            <a:r>
              <a:rPr lang="en-US" sz="1800" dirty="0"/>
              <a:t>Editing Port Authorization</a:t>
            </a:r>
          </a:p>
          <a:p>
            <a:pPr lvl="1">
              <a:lnSpc>
                <a:spcPct val="95000"/>
              </a:lnSpc>
            </a:pPr>
            <a:r>
              <a:rPr lang="en-US" sz="1800" dirty="0"/>
              <a:t>Open the Edit Port Authorization dialog box</a:t>
            </a:r>
          </a:p>
          <a:p>
            <a:pPr lvl="1">
              <a:lnSpc>
                <a:spcPct val="95000"/>
              </a:lnSpc>
            </a:pPr>
            <a:r>
              <a:rPr lang="en-US" sz="1800" dirty="0"/>
              <a:t>Note: Only the Effective Begin Date can be edited</a:t>
            </a:r>
          </a:p>
        </p:txBody>
      </p:sp>
    </p:spTree>
    <p:extLst>
      <p:ext uri="{BB962C8B-B14F-4D97-AF65-F5344CB8AC3E}">
        <p14:creationId xmlns:p14="http://schemas.microsoft.com/office/powerpoint/2010/main" val="421638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0BC52-F48A-E461-0BE5-268B72D1B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D0710344-9F59-7BF3-0F52-4C718E07EAD0}"/>
              </a:ext>
            </a:extLst>
          </p:cNvPr>
          <p:cNvSpPr>
            <a:spLocks noGrp="1"/>
          </p:cNvSpPr>
          <p:nvPr>
            <p:ph type="title"/>
          </p:nvPr>
        </p:nvSpPr>
        <p:spPr>
          <a:xfrm>
            <a:off x="571500" y="548681"/>
            <a:ext cx="8000999" cy="1008112"/>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Steps to Remove Port Authorization</a:t>
            </a:r>
          </a:p>
        </p:txBody>
      </p:sp>
      <p:sp>
        <p:nvSpPr>
          <p:cNvPr id="4" name="Content Placeholder 3">
            <a:extLst>
              <a:ext uri="{FF2B5EF4-FFF2-40B4-BE49-F238E27FC236}">
                <a16:creationId xmlns:a16="http://schemas.microsoft.com/office/drawing/2014/main" id="{032E8FB6-9218-6320-4740-70B78A7F8B28}"/>
              </a:ext>
            </a:extLst>
          </p:cNvPr>
          <p:cNvSpPr>
            <a:spLocks noGrp="1"/>
          </p:cNvSpPr>
          <p:nvPr>
            <p:ph sz="half" idx="2"/>
          </p:nvPr>
        </p:nvSpPr>
        <p:spPr>
          <a:xfrm>
            <a:off x="571500" y="1556793"/>
            <a:ext cx="8000999" cy="2664295"/>
          </a:xfrm>
        </p:spPr>
        <p:txBody>
          <a:bodyPr vert="horz" lIns="91440" tIns="45720" rIns="91440" bIns="45720" rtlCol="0">
            <a:normAutofit/>
          </a:bodyPr>
          <a:lstStyle/>
          <a:p>
            <a:pPr>
              <a:lnSpc>
                <a:spcPct val="95000"/>
              </a:lnSpc>
            </a:pPr>
            <a:r>
              <a:rPr lang="en-US" sz="1800" dirty="0"/>
              <a:t>Access Port Authorizations section</a:t>
            </a:r>
          </a:p>
          <a:p>
            <a:pPr lvl="1">
              <a:lnSpc>
                <a:spcPct val="95000"/>
              </a:lnSpc>
            </a:pPr>
            <a:r>
              <a:rPr lang="en-US" sz="1800" dirty="0"/>
              <a:t>Select the down arrow actions icon</a:t>
            </a:r>
          </a:p>
          <a:p>
            <a:pPr>
              <a:lnSpc>
                <a:spcPct val="95000"/>
              </a:lnSpc>
            </a:pPr>
            <a:r>
              <a:rPr lang="en-US" sz="1800" dirty="0"/>
              <a:t>Choose the Remove option from the drop-down menu</a:t>
            </a:r>
          </a:p>
          <a:p>
            <a:pPr lvl="1">
              <a:lnSpc>
                <a:spcPct val="95000"/>
              </a:lnSpc>
            </a:pPr>
            <a:r>
              <a:rPr lang="en-US" sz="1800" dirty="0"/>
              <a:t>Confirm dialog box will appear</a:t>
            </a:r>
          </a:p>
          <a:p>
            <a:pPr>
              <a:lnSpc>
                <a:spcPct val="95000"/>
              </a:lnSpc>
            </a:pPr>
            <a:r>
              <a:rPr lang="en-US" sz="1800" dirty="0"/>
              <a:t>Click OK to remove the authorized port</a:t>
            </a:r>
          </a:p>
        </p:txBody>
      </p:sp>
      <p:pic>
        <p:nvPicPr>
          <p:cNvPr id="10" name="Picture 9">
            <a:extLst>
              <a:ext uri="{FF2B5EF4-FFF2-40B4-BE49-F238E27FC236}">
                <a16:creationId xmlns:a16="http://schemas.microsoft.com/office/drawing/2014/main" id="{B66F062A-250F-5A74-81FC-C7F6CF8352C8}"/>
              </a:ext>
            </a:extLst>
          </p:cNvPr>
          <p:cNvPicPr>
            <a:picLocks noChangeAspect="1"/>
          </p:cNvPicPr>
          <p:nvPr/>
        </p:nvPicPr>
        <p:blipFill>
          <a:blip r:embed="rId4"/>
          <a:stretch>
            <a:fillRect/>
          </a:stretch>
        </p:blipFill>
        <p:spPr>
          <a:xfrm>
            <a:off x="989855" y="4022160"/>
            <a:ext cx="7164288" cy="1517383"/>
          </a:xfrm>
          <a:prstGeom prst="rect">
            <a:avLst/>
          </a:prstGeom>
        </p:spPr>
      </p:pic>
    </p:spTree>
    <p:extLst>
      <p:ext uri="{BB962C8B-B14F-4D97-AF65-F5344CB8AC3E}">
        <p14:creationId xmlns:p14="http://schemas.microsoft.com/office/powerpoint/2010/main" val="297317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AF7738-B4FA-C934-DFB3-5CB27CAB5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C9050F1E-9805-7BDD-1BBA-D319A76237D4}"/>
              </a:ext>
            </a:extLst>
          </p:cNvPr>
          <p:cNvSpPr>
            <a:spLocks noGrp="1"/>
          </p:cNvSpPr>
          <p:nvPr>
            <p:ph type="title"/>
          </p:nvPr>
        </p:nvSpPr>
        <p:spPr>
          <a:xfrm>
            <a:off x="868680" y="53657"/>
            <a:ext cx="7406640" cy="1356360"/>
          </a:xfrm>
        </p:spPr>
        <p:txBody>
          <a:bodyPr>
            <a:normAutofit fontScale="90000"/>
          </a:bodyPr>
          <a:lstStyle/>
          <a:p>
            <a:r>
              <a:rPr lang="en-US" b="1" dirty="0">
                <a:solidFill>
                  <a:srgbClr val="FF0000"/>
                </a:solidFill>
              </a:rPr>
              <a:t>CBP Key Dates Established for Enforcement</a:t>
            </a:r>
          </a:p>
        </p:txBody>
      </p:sp>
      <p:sp>
        <p:nvSpPr>
          <p:cNvPr id="3" name="Content Placeholder 2">
            <a:extLst>
              <a:ext uri="{FF2B5EF4-FFF2-40B4-BE49-F238E27FC236}">
                <a16:creationId xmlns:a16="http://schemas.microsoft.com/office/drawing/2014/main" id="{7BB4B8DF-0F54-52C3-5557-03A559D601D4}"/>
              </a:ext>
            </a:extLst>
          </p:cNvPr>
          <p:cNvSpPr>
            <a:spLocks noGrp="1"/>
          </p:cNvSpPr>
          <p:nvPr>
            <p:ph idx="1"/>
          </p:nvPr>
        </p:nvSpPr>
        <p:spPr>
          <a:xfrm>
            <a:off x="683568" y="1463674"/>
            <a:ext cx="8064896" cy="4529910"/>
          </a:xfrm>
        </p:spPr>
        <p:txBody>
          <a:bodyPr>
            <a:normAutofit/>
          </a:bodyPr>
          <a:lstStyle/>
          <a:p>
            <a:pPr marL="320040" indent="-285750"/>
            <a:r>
              <a:rPr lang="en-US" sz="1800" b="1" dirty="0">
                <a:solidFill>
                  <a:srgbClr val="000099"/>
                </a:solidFill>
              </a:rPr>
              <a:t>September 28, 2017 </a:t>
            </a:r>
            <a:r>
              <a:rPr lang="en-US" sz="1800" dirty="0">
                <a:solidFill>
                  <a:srgbClr val="000099"/>
                </a:solidFill>
              </a:rPr>
              <a:t>– Publication of  Federal Register</a:t>
            </a:r>
          </a:p>
          <a:p>
            <a:pPr marL="320040" indent="-285750"/>
            <a:r>
              <a:rPr lang="en-US" sz="1800" b="1" dirty="0">
                <a:solidFill>
                  <a:srgbClr val="000099"/>
                </a:solidFill>
              </a:rPr>
              <a:t>November 27, 2017 </a:t>
            </a:r>
            <a:r>
              <a:rPr lang="en-US" sz="1800" dirty="0">
                <a:solidFill>
                  <a:srgbClr val="000099"/>
                </a:solidFill>
              </a:rPr>
              <a:t>– Implementation of Regulations</a:t>
            </a:r>
          </a:p>
          <a:p>
            <a:pPr marL="320040" indent="-285750"/>
            <a:r>
              <a:rPr lang="en-US" sz="1800" b="1" dirty="0">
                <a:solidFill>
                  <a:srgbClr val="000099"/>
                </a:solidFill>
              </a:rPr>
              <a:t>July 2, 2018 </a:t>
            </a:r>
            <a:r>
              <a:rPr lang="en-US" sz="1800" dirty="0">
                <a:solidFill>
                  <a:srgbClr val="000099"/>
                </a:solidFill>
              </a:rPr>
              <a:t>– Paper CBPF 7512 will no longer be accepted by CBP for input into ACE. Electronic filing of new in-bond transactions will be the responsibility of the trade.</a:t>
            </a:r>
          </a:p>
          <a:p>
            <a:pPr marL="320040" indent="-285750"/>
            <a:r>
              <a:rPr lang="en-US" sz="1800" b="1" dirty="0">
                <a:solidFill>
                  <a:srgbClr val="000099"/>
                </a:solidFill>
              </a:rPr>
              <a:t>August 6, 2018 </a:t>
            </a:r>
            <a:r>
              <a:rPr lang="en-US" sz="1800" dirty="0">
                <a:solidFill>
                  <a:srgbClr val="000099"/>
                </a:solidFill>
              </a:rPr>
              <a:t>- Electronic reporting of all transactions will be mandatory; CBP will no longer accept paper copies of the CBPF 7512 to perform arrival and export functionality. These functions will be the requirement of the carrier. • At this time, no date is set for implementation of the provision requiring the 6 -digit Harmonized Tariff Schedule number requirement for Immediate Transportation movements.</a:t>
            </a:r>
          </a:p>
          <a:p>
            <a:pPr marL="320040" indent="-285750"/>
            <a:r>
              <a:rPr lang="en-US" sz="1800" b="1" dirty="0">
                <a:solidFill>
                  <a:srgbClr val="000099"/>
                </a:solidFill>
              </a:rPr>
              <a:t>July 29, 2019 -</a:t>
            </a:r>
            <a:r>
              <a:rPr lang="en-US" sz="1800" dirty="0">
                <a:solidFill>
                  <a:srgbClr val="000099"/>
                </a:solidFill>
              </a:rPr>
              <a:t> members of the Trade community will be required to report all in-bond exports, arrivals and diversions electronically through the Automated Commercial Environment (ACE).</a:t>
            </a:r>
          </a:p>
          <a:p>
            <a:pPr marL="34290" indent="0">
              <a:buNone/>
            </a:pPr>
            <a:endParaRPr lang="en-US" sz="2000" dirty="0"/>
          </a:p>
        </p:txBody>
      </p:sp>
    </p:spTree>
    <p:extLst>
      <p:ext uri="{BB962C8B-B14F-4D97-AF65-F5344CB8AC3E}">
        <p14:creationId xmlns:p14="http://schemas.microsoft.com/office/powerpoint/2010/main" val="232549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ECF7D0-03BF-1A6B-1FC2-CBD0841F9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D5745CEF-F54C-0F34-BF0C-766461463785}"/>
              </a:ext>
            </a:extLst>
          </p:cNvPr>
          <p:cNvSpPr>
            <a:spLocks noGrp="1"/>
          </p:cNvSpPr>
          <p:nvPr>
            <p:ph type="title"/>
          </p:nvPr>
        </p:nvSpPr>
        <p:spPr>
          <a:xfrm>
            <a:off x="571500" y="620689"/>
            <a:ext cx="8000999" cy="864096"/>
          </a:xfrm>
        </p:spPr>
        <p:txBody>
          <a:bodyPr vert="horz" lIns="91440" tIns="45720" rIns="91440" bIns="45720" rtlCol="0" anchor="t">
            <a:normAutofit/>
          </a:bodyPr>
          <a:lstStyle/>
          <a:p>
            <a:r>
              <a:rPr lang="en-US" sz="3600" b="1" kern="1200" spc="-50" baseline="0" dirty="0">
                <a:solidFill>
                  <a:srgbClr val="FF0000"/>
                </a:solidFill>
                <a:latin typeface="+mj-lt"/>
                <a:ea typeface="+mj-ea"/>
                <a:cs typeface="+mj-cs"/>
              </a:rPr>
              <a:t>Success Message</a:t>
            </a:r>
          </a:p>
        </p:txBody>
      </p:sp>
      <p:pic>
        <p:nvPicPr>
          <p:cNvPr id="5" name="Content Placeholder 4">
            <a:extLst>
              <a:ext uri="{FF2B5EF4-FFF2-40B4-BE49-F238E27FC236}">
                <a16:creationId xmlns:a16="http://schemas.microsoft.com/office/drawing/2014/main" id="{920E4B18-BDDF-4FB8-9FE9-F6929A5A2C95}"/>
              </a:ext>
            </a:extLst>
          </p:cNvPr>
          <p:cNvPicPr>
            <a:picLocks noGrp="1" noChangeAspect="1"/>
          </p:cNvPicPr>
          <p:nvPr>
            <p:ph sz="half" idx="1"/>
          </p:nvPr>
        </p:nvPicPr>
        <p:blipFill>
          <a:blip r:embed="rId4"/>
          <a:stretch>
            <a:fillRect/>
          </a:stretch>
        </p:blipFill>
        <p:spPr>
          <a:xfrm>
            <a:off x="2248587" y="4370274"/>
            <a:ext cx="4608512" cy="1248455"/>
          </a:xfrm>
          <a:prstGeom prst="rect">
            <a:avLst/>
          </a:prstGeom>
        </p:spPr>
      </p:pic>
      <p:sp>
        <p:nvSpPr>
          <p:cNvPr id="4" name="Content Placeholder 3">
            <a:extLst>
              <a:ext uri="{FF2B5EF4-FFF2-40B4-BE49-F238E27FC236}">
                <a16:creationId xmlns:a16="http://schemas.microsoft.com/office/drawing/2014/main" id="{CB317126-6F92-EF0C-7D2D-57E33807A303}"/>
              </a:ext>
            </a:extLst>
          </p:cNvPr>
          <p:cNvSpPr>
            <a:spLocks noGrp="1"/>
          </p:cNvSpPr>
          <p:nvPr>
            <p:ph sz="half" idx="2"/>
          </p:nvPr>
        </p:nvSpPr>
        <p:spPr>
          <a:xfrm>
            <a:off x="755576" y="1628801"/>
            <a:ext cx="7816923" cy="3096343"/>
          </a:xfrm>
        </p:spPr>
        <p:txBody>
          <a:bodyPr vert="horz" lIns="91440" tIns="45720" rIns="91440" bIns="45720" rtlCol="0">
            <a:normAutofit/>
          </a:bodyPr>
          <a:lstStyle/>
          <a:p>
            <a:pPr>
              <a:lnSpc>
                <a:spcPct val="95000"/>
              </a:lnSpc>
            </a:pPr>
            <a:r>
              <a:rPr lang="en-US" sz="1500" dirty="0"/>
              <a:t>Success Message</a:t>
            </a:r>
          </a:p>
          <a:p>
            <a:pPr lvl="1">
              <a:lnSpc>
                <a:spcPct val="95000"/>
              </a:lnSpc>
            </a:pPr>
            <a:r>
              <a:rPr lang="en-US" sz="1500" dirty="0"/>
              <a:t>Displays upon successful addition of partner</a:t>
            </a:r>
          </a:p>
          <a:p>
            <a:pPr>
              <a:lnSpc>
                <a:spcPct val="95000"/>
              </a:lnSpc>
            </a:pPr>
            <a:r>
              <a:rPr lang="en-US" sz="1500" dirty="0"/>
              <a:t>Automatic Entry Creation</a:t>
            </a:r>
          </a:p>
          <a:p>
            <a:pPr lvl="1">
              <a:lnSpc>
                <a:spcPct val="95000"/>
              </a:lnSpc>
            </a:pPr>
            <a:r>
              <a:rPr lang="en-US" sz="1500" dirty="0"/>
              <a:t>All ports of origin and destination ports</a:t>
            </a:r>
          </a:p>
          <a:p>
            <a:pPr lvl="1">
              <a:lnSpc>
                <a:spcPct val="95000"/>
              </a:lnSpc>
            </a:pPr>
            <a:r>
              <a:rPr lang="en-US" sz="1500" dirty="0"/>
              <a:t>Begin date set to partner addition date</a:t>
            </a:r>
          </a:p>
          <a:p>
            <a:pPr lvl="1">
              <a:lnSpc>
                <a:spcPct val="95000"/>
              </a:lnSpc>
            </a:pPr>
            <a:r>
              <a:rPr lang="en-US" sz="1500" dirty="0"/>
              <a:t>No end date specified</a:t>
            </a:r>
          </a:p>
        </p:txBody>
      </p:sp>
      <p:pic>
        <p:nvPicPr>
          <p:cNvPr id="7" name="Picture 6">
            <a:extLst>
              <a:ext uri="{FF2B5EF4-FFF2-40B4-BE49-F238E27FC236}">
                <a16:creationId xmlns:a16="http://schemas.microsoft.com/office/drawing/2014/main" id="{7E4A2A95-0E8C-8B85-8C11-E25E3C12BB61}"/>
              </a:ext>
            </a:extLst>
          </p:cNvPr>
          <p:cNvPicPr>
            <a:picLocks noChangeAspect="1"/>
          </p:cNvPicPr>
          <p:nvPr/>
        </p:nvPicPr>
        <p:blipFill>
          <a:blip r:embed="rId5"/>
          <a:stretch>
            <a:fillRect/>
          </a:stretch>
        </p:blipFill>
        <p:spPr>
          <a:xfrm>
            <a:off x="2218995" y="3462428"/>
            <a:ext cx="4706007" cy="724001"/>
          </a:xfrm>
          <a:prstGeom prst="rect">
            <a:avLst/>
          </a:prstGeom>
        </p:spPr>
      </p:pic>
    </p:spTree>
    <p:extLst>
      <p:ext uri="{BB962C8B-B14F-4D97-AF65-F5344CB8AC3E}">
        <p14:creationId xmlns:p14="http://schemas.microsoft.com/office/powerpoint/2010/main" val="321825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5897F-56CD-8D8D-CFD9-6ACC4E72A2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A11FF2-98EE-2385-C1C9-1A421BF97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66ADCE5D-AFB0-6B8F-2E19-B1254465B972}"/>
              </a:ext>
            </a:extLst>
          </p:cNvPr>
          <p:cNvSpPr>
            <a:spLocks noGrp="1"/>
          </p:cNvSpPr>
          <p:nvPr>
            <p:ph type="title"/>
          </p:nvPr>
        </p:nvSpPr>
        <p:spPr/>
        <p:txBody>
          <a:bodyPr>
            <a:normAutofit/>
          </a:bodyPr>
          <a:lstStyle/>
          <a:p>
            <a:r>
              <a:rPr lang="en-US" sz="3600" b="1" dirty="0">
                <a:solidFill>
                  <a:srgbClr val="FF0000"/>
                </a:solidFill>
              </a:rPr>
              <a:t>ACE Reports for In-Bonds</a:t>
            </a:r>
          </a:p>
        </p:txBody>
      </p:sp>
      <p:sp>
        <p:nvSpPr>
          <p:cNvPr id="3" name="Content Placeholder 2">
            <a:extLst>
              <a:ext uri="{FF2B5EF4-FFF2-40B4-BE49-F238E27FC236}">
                <a16:creationId xmlns:a16="http://schemas.microsoft.com/office/drawing/2014/main" id="{655FCB13-B9D7-91D4-5448-0850574F92AF}"/>
              </a:ext>
            </a:extLst>
          </p:cNvPr>
          <p:cNvSpPr>
            <a:spLocks noGrp="1"/>
          </p:cNvSpPr>
          <p:nvPr>
            <p:ph idx="1"/>
          </p:nvPr>
        </p:nvSpPr>
        <p:spPr/>
        <p:txBody>
          <a:bodyPr>
            <a:normAutofit/>
          </a:bodyPr>
          <a:lstStyle/>
          <a:p>
            <a:r>
              <a:rPr lang="en-US" sz="1800" dirty="0"/>
              <a:t>Access “Top” Account from Accounts drop-down menu</a:t>
            </a:r>
          </a:p>
          <a:p>
            <a:r>
              <a:rPr lang="en-US" sz="1800" dirty="0"/>
              <a:t>Select “Organizational Broker” – For Broker Reports</a:t>
            </a:r>
          </a:p>
          <a:p>
            <a:r>
              <a:rPr lang="en-US" sz="1800" dirty="0"/>
              <a:t>Select “Carrier” – For Carrier Reports</a:t>
            </a:r>
          </a:p>
          <a:p>
            <a:r>
              <a:rPr lang="en-US" sz="1800" dirty="0"/>
              <a:t>Select Public Folder</a:t>
            </a:r>
          </a:p>
          <a:p>
            <a:pPr lvl="1"/>
            <a:r>
              <a:rPr lang="en-US" sz="1800" dirty="0"/>
              <a:t>Select Trade</a:t>
            </a:r>
          </a:p>
          <a:p>
            <a:pPr lvl="1"/>
            <a:r>
              <a:rPr lang="en-US" sz="1800" dirty="0"/>
              <a:t>Select In-Bond</a:t>
            </a:r>
          </a:p>
          <a:p>
            <a:pPr lvl="1"/>
            <a:endParaRPr lang="en-US" sz="1800" dirty="0"/>
          </a:p>
        </p:txBody>
      </p:sp>
      <p:pic>
        <p:nvPicPr>
          <p:cNvPr id="6" name="Picture 5">
            <a:extLst>
              <a:ext uri="{FF2B5EF4-FFF2-40B4-BE49-F238E27FC236}">
                <a16:creationId xmlns:a16="http://schemas.microsoft.com/office/drawing/2014/main" id="{C956D38B-6BE5-1906-F83E-494808539193}"/>
              </a:ext>
            </a:extLst>
          </p:cNvPr>
          <p:cNvPicPr>
            <a:picLocks noChangeAspect="1"/>
          </p:cNvPicPr>
          <p:nvPr/>
        </p:nvPicPr>
        <p:blipFill>
          <a:blip r:embed="rId3"/>
          <a:stretch>
            <a:fillRect/>
          </a:stretch>
        </p:blipFill>
        <p:spPr>
          <a:xfrm>
            <a:off x="5220072" y="2564904"/>
            <a:ext cx="2222085" cy="3242600"/>
          </a:xfrm>
          <a:prstGeom prst="rect">
            <a:avLst/>
          </a:prstGeom>
        </p:spPr>
      </p:pic>
    </p:spTree>
    <p:extLst>
      <p:ext uri="{BB962C8B-B14F-4D97-AF65-F5344CB8AC3E}">
        <p14:creationId xmlns:p14="http://schemas.microsoft.com/office/powerpoint/2010/main" val="45256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B526-0ABD-529B-A545-63D0292558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1F28285-43B0-67F2-3A69-CA1F68792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7D414640-DC3E-6209-2FDF-573EBA9C88C6}"/>
              </a:ext>
            </a:extLst>
          </p:cNvPr>
          <p:cNvSpPr>
            <a:spLocks noGrp="1"/>
          </p:cNvSpPr>
          <p:nvPr>
            <p:ph type="title"/>
          </p:nvPr>
        </p:nvSpPr>
        <p:spPr/>
        <p:txBody>
          <a:bodyPr>
            <a:normAutofit/>
          </a:bodyPr>
          <a:lstStyle/>
          <a:p>
            <a:r>
              <a:rPr lang="en-US" sz="3600" b="1" dirty="0">
                <a:solidFill>
                  <a:srgbClr val="FF0000"/>
                </a:solidFill>
              </a:rPr>
              <a:t>ACE Reports for In-Bonds</a:t>
            </a:r>
          </a:p>
        </p:txBody>
      </p:sp>
      <p:sp>
        <p:nvSpPr>
          <p:cNvPr id="3" name="Content Placeholder 2">
            <a:extLst>
              <a:ext uri="{FF2B5EF4-FFF2-40B4-BE49-F238E27FC236}">
                <a16:creationId xmlns:a16="http://schemas.microsoft.com/office/drawing/2014/main" id="{EC02B190-4902-72C4-6C5B-4AFC9B038F58}"/>
              </a:ext>
            </a:extLst>
          </p:cNvPr>
          <p:cNvSpPr>
            <a:spLocks noGrp="1"/>
          </p:cNvSpPr>
          <p:nvPr>
            <p:ph idx="1"/>
          </p:nvPr>
        </p:nvSpPr>
        <p:spPr/>
        <p:txBody>
          <a:bodyPr>
            <a:normAutofit/>
          </a:bodyPr>
          <a:lstStyle/>
          <a:p>
            <a:r>
              <a:rPr lang="en-US" sz="1800" dirty="0"/>
              <a:t>Most Common Report to manage in-bonds filed as a broker is INBND-001</a:t>
            </a:r>
          </a:p>
          <a:p>
            <a:pPr lvl="1"/>
            <a:endParaRPr lang="en-US" sz="1800" dirty="0"/>
          </a:p>
        </p:txBody>
      </p:sp>
      <p:pic>
        <p:nvPicPr>
          <p:cNvPr id="7" name="Picture 6">
            <a:extLst>
              <a:ext uri="{FF2B5EF4-FFF2-40B4-BE49-F238E27FC236}">
                <a16:creationId xmlns:a16="http://schemas.microsoft.com/office/drawing/2014/main" id="{26675209-A467-7E6E-FB9B-A8C33178D965}"/>
              </a:ext>
            </a:extLst>
          </p:cNvPr>
          <p:cNvPicPr>
            <a:picLocks noChangeAspect="1"/>
          </p:cNvPicPr>
          <p:nvPr/>
        </p:nvPicPr>
        <p:blipFill>
          <a:blip r:embed="rId3"/>
          <a:stretch>
            <a:fillRect/>
          </a:stretch>
        </p:blipFill>
        <p:spPr>
          <a:xfrm>
            <a:off x="4647443" y="2708920"/>
            <a:ext cx="2867425" cy="1581371"/>
          </a:xfrm>
          <a:prstGeom prst="rect">
            <a:avLst/>
          </a:prstGeom>
        </p:spPr>
      </p:pic>
      <p:pic>
        <p:nvPicPr>
          <p:cNvPr id="9" name="Picture 8">
            <a:extLst>
              <a:ext uri="{FF2B5EF4-FFF2-40B4-BE49-F238E27FC236}">
                <a16:creationId xmlns:a16="http://schemas.microsoft.com/office/drawing/2014/main" id="{F32DA5D7-11CC-2581-17EC-402CA3B41AF0}"/>
              </a:ext>
            </a:extLst>
          </p:cNvPr>
          <p:cNvPicPr>
            <a:picLocks noChangeAspect="1"/>
          </p:cNvPicPr>
          <p:nvPr/>
        </p:nvPicPr>
        <p:blipFill>
          <a:blip r:embed="rId4"/>
          <a:stretch>
            <a:fillRect/>
          </a:stretch>
        </p:blipFill>
        <p:spPr>
          <a:xfrm>
            <a:off x="1159469" y="2286713"/>
            <a:ext cx="1993169" cy="3152936"/>
          </a:xfrm>
          <a:prstGeom prst="rect">
            <a:avLst/>
          </a:prstGeom>
        </p:spPr>
      </p:pic>
    </p:spTree>
    <p:extLst>
      <p:ext uri="{BB962C8B-B14F-4D97-AF65-F5344CB8AC3E}">
        <p14:creationId xmlns:p14="http://schemas.microsoft.com/office/powerpoint/2010/main" val="107045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FF02-767D-BC78-9427-77ED8B62A99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C0266B9-9743-33C0-B073-C950D815C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425EB809-FE16-EF7B-498A-1EDF10DB72B5}"/>
              </a:ext>
            </a:extLst>
          </p:cNvPr>
          <p:cNvSpPr>
            <a:spLocks noGrp="1"/>
          </p:cNvSpPr>
          <p:nvPr>
            <p:ph type="title"/>
          </p:nvPr>
        </p:nvSpPr>
        <p:spPr/>
        <p:txBody>
          <a:bodyPr>
            <a:normAutofit/>
          </a:bodyPr>
          <a:lstStyle/>
          <a:p>
            <a:r>
              <a:rPr lang="en-US" sz="3600" b="1" dirty="0">
                <a:solidFill>
                  <a:srgbClr val="FF0000"/>
                </a:solidFill>
              </a:rPr>
              <a:t>ACE Reports for In-Bonds</a:t>
            </a:r>
          </a:p>
        </p:txBody>
      </p:sp>
      <p:sp>
        <p:nvSpPr>
          <p:cNvPr id="3" name="Content Placeholder 2">
            <a:extLst>
              <a:ext uri="{FF2B5EF4-FFF2-40B4-BE49-F238E27FC236}">
                <a16:creationId xmlns:a16="http://schemas.microsoft.com/office/drawing/2014/main" id="{A263CB87-5DC0-866C-8881-E50C03B9807E}"/>
              </a:ext>
            </a:extLst>
          </p:cNvPr>
          <p:cNvSpPr>
            <a:spLocks noGrp="1"/>
          </p:cNvSpPr>
          <p:nvPr>
            <p:ph idx="1"/>
          </p:nvPr>
        </p:nvSpPr>
        <p:spPr/>
        <p:txBody>
          <a:bodyPr>
            <a:normAutofit/>
          </a:bodyPr>
          <a:lstStyle/>
          <a:p>
            <a:r>
              <a:rPr lang="en-US" sz="1800" dirty="0"/>
              <a:t>The standard report will give basic information – it is best to “DESIGN” a report to add key dates and status</a:t>
            </a:r>
          </a:p>
          <a:p>
            <a:pPr lvl="1"/>
            <a:endParaRPr lang="en-US" sz="1800" dirty="0"/>
          </a:p>
        </p:txBody>
      </p:sp>
      <p:pic>
        <p:nvPicPr>
          <p:cNvPr id="1027" name="Picture 4">
            <a:extLst>
              <a:ext uri="{FF2B5EF4-FFF2-40B4-BE49-F238E27FC236}">
                <a16:creationId xmlns:a16="http://schemas.microsoft.com/office/drawing/2014/main" id="{D0D1BD72-FD12-904E-97AB-9AF6DF2C92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464120"/>
            <a:ext cx="6768752" cy="341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374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6B86-36A8-5C62-1F7B-4FA7DA5C227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FEAAD1C-B4A4-C501-35BA-B3492CCF4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 y="0"/>
            <a:ext cx="9135901" cy="6858000"/>
          </a:xfrm>
          <a:prstGeom prst="rect">
            <a:avLst/>
          </a:prstGeom>
        </p:spPr>
      </p:pic>
      <p:sp>
        <p:nvSpPr>
          <p:cNvPr id="2" name="Title 1">
            <a:extLst>
              <a:ext uri="{FF2B5EF4-FFF2-40B4-BE49-F238E27FC236}">
                <a16:creationId xmlns:a16="http://schemas.microsoft.com/office/drawing/2014/main" id="{78DEA360-31C7-8E22-258E-EB293A213BED}"/>
              </a:ext>
            </a:extLst>
          </p:cNvPr>
          <p:cNvSpPr>
            <a:spLocks noGrp="1"/>
          </p:cNvSpPr>
          <p:nvPr>
            <p:ph type="title"/>
          </p:nvPr>
        </p:nvSpPr>
        <p:spPr/>
        <p:txBody>
          <a:bodyPr>
            <a:normAutofit/>
          </a:bodyPr>
          <a:lstStyle/>
          <a:p>
            <a:r>
              <a:rPr lang="en-US" sz="3600" b="1" dirty="0">
                <a:solidFill>
                  <a:srgbClr val="FF0000"/>
                </a:solidFill>
              </a:rPr>
              <a:t>ACE Reports for In-Bonds</a:t>
            </a:r>
          </a:p>
        </p:txBody>
      </p:sp>
      <p:sp>
        <p:nvSpPr>
          <p:cNvPr id="3" name="Content Placeholder 2">
            <a:extLst>
              <a:ext uri="{FF2B5EF4-FFF2-40B4-BE49-F238E27FC236}">
                <a16:creationId xmlns:a16="http://schemas.microsoft.com/office/drawing/2014/main" id="{E330BDF8-D660-ADD7-422A-7AD86D5176E2}"/>
              </a:ext>
            </a:extLst>
          </p:cNvPr>
          <p:cNvSpPr>
            <a:spLocks noGrp="1"/>
          </p:cNvSpPr>
          <p:nvPr>
            <p:ph idx="1"/>
          </p:nvPr>
        </p:nvSpPr>
        <p:spPr>
          <a:xfrm>
            <a:off x="457200" y="1600201"/>
            <a:ext cx="8229600" cy="4205064"/>
          </a:xfrm>
        </p:spPr>
        <p:txBody>
          <a:bodyPr>
            <a:normAutofit/>
          </a:bodyPr>
          <a:lstStyle/>
          <a:p>
            <a:r>
              <a:rPr lang="en-US" sz="1800" dirty="0"/>
              <a:t>Below is an excerpt showing data with a “Designed” report. As you see you can see the status of the In-Bond as well as the BOL Status.</a:t>
            </a:r>
          </a:p>
          <a:p>
            <a:endParaRPr lang="en-US" sz="1800" dirty="0"/>
          </a:p>
          <a:p>
            <a:endParaRPr lang="en-US" sz="1800" dirty="0"/>
          </a:p>
          <a:p>
            <a:endParaRPr lang="en-US" sz="1800" dirty="0"/>
          </a:p>
          <a:p>
            <a:endParaRPr lang="en-US" sz="1800" dirty="0"/>
          </a:p>
          <a:p>
            <a:r>
              <a:rPr lang="en-US" sz="1800" dirty="0"/>
              <a:t>Here you will see exceptions that require research and action.</a:t>
            </a:r>
          </a:p>
          <a:p>
            <a:pPr lvl="1"/>
            <a:endParaRPr lang="en-US" sz="1800" dirty="0"/>
          </a:p>
        </p:txBody>
      </p:sp>
      <p:pic>
        <p:nvPicPr>
          <p:cNvPr id="4" name="Content Placeholder 4">
            <a:extLst>
              <a:ext uri="{FF2B5EF4-FFF2-40B4-BE49-F238E27FC236}">
                <a16:creationId xmlns:a16="http://schemas.microsoft.com/office/drawing/2014/main" id="{E1BAE38E-02F9-A1AD-7B1E-05FA71F963D3}"/>
              </a:ext>
            </a:extLst>
          </p:cNvPr>
          <p:cNvPicPr>
            <a:picLocks noChangeAspect="1"/>
          </p:cNvPicPr>
          <p:nvPr/>
        </p:nvPicPr>
        <p:blipFill>
          <a:blip r:embed="rId3"/>
          <a:stretch>
            <a:fillRect/>
          </a:stretch>
        </p:blipFill>
        <p:spPr>
          <a:xfrm>
            <a:off x="827584" y="2348880"/>
            <a:ext cx="7715200" cy="871128"/>
          </a:xfrm>
          <a:prstGeom prst="rect">
            <a:avLst/>
          </a:prstGeom>
        </p:spPr>
      </p:pic>
      <p:pic>
        <p:nvPicPr>
          <p:cNvPr id="9" name="Picture 8">
            <a:extLst>
              <a:ext uri="{FF2B5EF4-FFF2-40B4-BE49-F238E27FC236}">
                <a16:creationId xmlns:a16="http://schemas.microsoft.com/office/drawing/2014/main" id="{6DA14DDD-9FAB-B585-1677-7F90127B9064}"/>
              </a:ext>
            </a:extLst>
          </p:cNvPr>
          <p:cNvPicPr>
            <a:picLocks noChangeAspect="1"/>
          </p:cNvPicPr>
          <p:nvPr/>
        </p:nvPicPr>
        <p:blipFill>
          <a:blip r:embed="rId4"/>
          <a:stretch>
            <a:fillRect/>
          </a:stretch>
        </p:blipFill>
        <p:spPr>
          <a:xfrm>
            <a:off x="827584" y="4149080"/>
            <a:ext cx="7859216" cy="1512168"/>
          </a:xfrm>
          <a:prstGeom prst="rect">
            <a:avLst/>
          </a:prstGeom>
        </p:spPr>
      </p:pic>
    </p:spTree>
    <p:extLst>
      <p:ext uri="{BB962C8B-B14F-4D97-AF65-F5344CB8AC3E}">
        <p14:creationId xmlns:p14="http://schemas.microsoft.com/office/powerpoint/2010/main" val="1642839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BC5F-92C9-12DD-5C94-50C1EB1E9C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673B73-98E1-4C55-6A42-17F1061D0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981BCABA-C5E4-A982-6E54-6E2774100538}"/>
              </a:ext>
            </a:extLst>
          </p:cNvPr>
          <p:cNvSpPr>
            <a:spLocks noGrp="1"/>
          </p:cNvSpPr>
          <p:nvPr>
            <p:ph type="title"/>
          </p:nvPr>
        </p:nvSpPr>
        <p:spPr/>
        <p:txBody>
          <a:bodyPr>
            <a:normAutofit/>
          </a:bodyPr>
          <a:lstStyle/>
          <a:p>
            <a:r>
              <a:rPr lang="en-US" sz="3600" b="1" dirty="0">
                <a:solidFill>
                  <a:srgbClr val="FF0000"/>
                </a:solidFill>
              </a:rPr>
              <a:t>Five (5) Most Common Status Codes</a:t>
            </a:r>
          </a:p>
        </p:txBody>
      </p:sp>
      <p:sp>
        <p:nvSpPr>
          <p:cNvPr id="3" name="Content Placeholder 2">
            <a:extLst>
              <a:ext uri="{FF2B5EF4-FFF2-40B4-BE49-F238E27FC236}">
                <a16:creationId xmlns:a16="http://schemas.microsoft.com/office/drawing/2014/main" id="{8F29164A-3A34-6A86-8379-354EB7CD61BB}"/>
              </a:ext>
            </a:extLst>
          </p:cNvPr>
          <p:cNvSpPr>
            <a:spLocks noGrp="1"/>
          </p:cNvSpPr>
          <p:nvPr>
            <p:ph idx="1"/>
          </p:nvPr>
        </p:nvSpPr>
        <p:spPr>
          <a:xfrm>
            <a:off x="457200" y="1600201"/>
            <a:ext cx="8229600" cy="4205064"/>
          </a:xfrm>
        </p:spPr>
        <p:txBody>
          <a:bodyPr>
            <a:normAutofit/>
          </a:bodyPr>
          <a:lstStyle/>
          <a:p>
            <a:r>
              <a:rPr lang="en-US" sz="1800" dirty="0">
                <a:effectLst/>
                <a:latin typeface="Calibri" panose="020F0502020204030204" pitchFamily="34" charset="0"/>
              </a:rPr>
              <a:t>On File: The in-bond will have this designation immediately after it is created but before the consignment enters the States.</a:t>
            </a:r>
            <a:endParaRPr lang="en-US" sz="1800" dirty="0">
              <a:effectLst/>
              <a:latin typeface="Arial" panose="020B0604020202020204" pitchFamily="34" charset="0"/>
            </a:endParaRPr>
          </a:p>
          <a:p>
            <a:r>
              <a:rPr lang="en-US" sz="1800" dirty="0">
                <a:effectLst/>
                <a:latin typeface="Calibri" panose="020F0502020204030204" pitchFamily="34" charset="0"/>
              </a:rPr>
              <a:t>Enroute: An enroute designation is given to s shipment upon initial entry into the United States. It can also be given immediately after the creation of the in-bond if it is for a foreign trade zone withdrawal or a bonded warehouse. The designation usually means that the in-bond movement from the port of origination to the destination port has kicked off. According to regulations, these in-bond shipments need to be at their destination in no more than 30 days or else they will be declared overdue.</a:t>
            </a:r>
            <a:endParaRPr lang="en-US" sz="1800" dirty="0">
              <a:effectLst/>
              <a:latin typeface="Arial" panose="020B0604020202020204" pitchFamily="34" charset="0"/>
            </a:endParaRPr>
          </a:p>
          <a:p>
            <a:r>
              <a:rPr lang="en-US" sz="1800" dirty="0">
                <a:effectLst/>
                <a:latin typeface="Calibri" panose="020F0502020204030204" pitchFamily="34" charset="0"/>
              </a:rPr>
              <a:t>Arrived: An in-bond will be designated as arrived once it reached the destination port in the United States and its arrival reported to the Customs &amp; Border Protection (CBP) Agency electronically. Such a designation will typically complete the in-bond process for Immediate Transportation (type 61) type in-bonds as after this they will typically be deemed “closed.”</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179467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7E67-1019-489C-9F12-CA16357239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71E47B-47AF-BEFB-CAC0-8F9542402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EAB13963-1153-42C3-1C85-79B610CC5842}"/>
              </a:ext>
            </a:extLst>
          </p:cNvPr>
          <p:cNvSpPr>
            <a:spLocks noGrp="1"/>
          </p:cNvSpPr>
          <p:nvPr>
            <p:ph type="title"/>
          </p:nvPr>
        </p:nvSpPr>
        <p:spPr/>
        <p:txBody>
          <a:bodyPr>
            <a:normAutofit/>
          </a:bodyPr>
          <a:lstStyle/>
          <a:p>
            <a:r>
              <a:rPr lang="en-US" sz="3600" b="1" dirty="0">
                <a:solidFill>
                  <a:srgbClr val="FF0000"/>
                </a:solidFill>
              </a:rPr>
              <a:t>Five (5) Most Common Status Codes</a:t>
            </a:r>
          </a:p>
        </p:txBody>
      </p:sp>
      <p:sp>
        <p:nvSpPr>
          <p:cNvPr id="3" name="Content Placeholder 2">
            <a:extLst>
              <a:ext uri="{FF2B5EF4-FFF2-40B4-BE49-F238E27FC236}">
                <a16:creationId xmlns:a16="http://schemas.microsoft.com/office/drawing/2014/main" id="{A0DCFF9C-527F-6A32-7B66-ACC5BEEA8927}"/>
              </a:ext>
            </a:extLst>
          </p:cNvPr>
          <p:cNvSpPr>
            <a:spLocks noGrp="1"/>
          </p:cNvSpPr>
          <p:nvPr>
            <p:ph idx="1"/>
          </p:nvPr>
        </p:nvSpPr>
        <p:spPr>
          <a:xfrm>
            <a:off x="457200" y="1600201"/>
            <a:ext cx="8229600" cy="3629000"/>
          </a:xfrm>
        </p:spPr>
        <p:txBody>
          <a:bodyPr>
            <a:normAutofit/>
          </a:bodyPr>
          <a:lstStyle/>
          <a:p>
            <a:r>
              <a:rPr lang="en-US" sz="1800" dirty="0">
                <a:effectLst/>
                <a:latin typeface="Calibri" panose="020F0502020204030204" pitchFamily="34" charset="0"/>
              </a:rPr>
              <a:t>Exported: Goods that have left the US are designated as exported once they have been reported as such to the CBP through electronic means. They could also be deemed exported when the shipment is in a location in which export is reasonably certain. For instance, goods at an airport, seaport or rail location and under a carrier charged with exporting them. This designation signifies the end of the in-bond process for type 62 (Transportation &amp; Exportation) and type 63 (Immediate Export) which will then be deemed “closed.”</a:t>
            </a:r>
            <a:endParaRPr lang="en-US" sz="1800" dirty="0">
              <a:effectLst/>
              <a:latin typeface="Arial" panose="020B0604020202020204" pitchFamily="34" charset="0"/>
            </a:endParaRPr>
          </a:p>
          <a:p>
            <a:r>
              <a:rPr lang="en-US" sz="1800" dirty="0">
                <a:effectLst/>
                <a:latin typeface="Calibri" panose="020F0502020204030204" pitchFamily="34" charset="0"/>
              </a:rPr>
              <a:t>Concluded: In some situations, the in-bond will be concluded by the filing of a succeeding bond. In such an instance, the in-bond will show as “arrived.” Once a succeeding in-bond is filed, the previous one will be designated as “Concluded” given that the liability will transfer from the old to the new in-bond and in doing so complete the in-bond process. The initial in-bond will then be deemed “closed.”</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4058449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C154-CC07-F3B1-4541-AFD2B171E1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BE7D34-D8D6-9DC6-3C74-A70F3EC18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87785CCB-377D-5A94-A849-DCD606A25284}"/>
              </a:ext>
            </a:extLst>
          </p:cNvPr>
          <p:cNvSpPr>
            <a:spLocks noGrp="1"/>
          </p:cNvSpPr>
          <p:nvPr>
            <p:ph type="title"/>
          </p:nvPr>
        </p:nvSpPr>
        <p:spPr/>
        <p:txBody>
          <a:bodyPr>
            <a:normAutofit/>
          </a:bodyPr>
          <a:lstStyle/>
          <a:p>
            <a:r>
              <a:rPr lang="en-US" sz="3600" b="1" dirty="0">
                <a:solidFill>
                  <a:srgbClr val="FF0000"/>
                </a:solidFill>
              </a:rPr>
              <a:t>Using ACE to Arrive or Export In-Bond</a:t>
            </a:r>
          </a:p>
        </p:txBody>
      </p:sp>
      <p:sp>
        <p:nvSpPr>
          <p:cNvPr id="3" name="Content Placeholder 2">
            <a:extLst>
              <a:ext uri="{FF2B5EF4-FFF2-40B4-BE49-F238E27FC236}">
                <a16:creationId xmlns:a16="http://schemas.microsoft.com/office/drawing/2014/main" id="{E38661FE-F3BB-CB4E-3E9C-5729E731B49E}"/>
              </a:ext>
            </a:extLst>
          </p:cNvPr>
          <p:cNvSpPr>
            <a:spLocks noGrp="1"/>
          </p:cNvSpPr>
          <p:nvPr>
            <p:ph idx="1"/>
          </p:nvPr>
        </p:nvSpPr>
        <p:spPr/>
        <p:txBody>
          <a:bodyPr/>
          <a:lstStyle/>
          <a:p>
            <a:r>
              <a:rPr lang="en-US" dirty="0"/>
              <a:t>Access “Carrier” Account</a:t>
            </a:r>
          </a:p>
          <a:p>
            <a:r>
              <a:rPr lang="en-US" dirty="0"/>
              <a:t>Select “Manifest Trade In-Bond”</a:t>
            </a:r>
          </a:p>
        </p:txBody>
      </p:sp>
      <p:pic>
        <p:nvPicPr>
          <p:cNvPr id="6" name="Picture 5">
            <a:extLst>
              <a:ext uri="{FF2B5EF4-FFF2-40B4-BE49-F238E27FC236}">
                <a16:creationId xmlns:a16="http://schemas.microsoft.com/office/drawing/2014/main" id="{8429B9D6-3B01-417C-5262-EB535FD1FE3D}"/>
              </a:ext>
            </a:extLst>
          </p:cNvPr>
          <p:cNvPicPr>
            <a:picLocks noChangeAspect="1"/>
          </p:cNvPicPr>
          <p:nvPr/>
        </p:nvPicPr>
        <p:blipFill>
          <a:blip r:embed="rId3"/>
          <a:stretch>
            <a:fillRect/>
          </a:stretch>
        </p:blipFill>
        <p:spPr>
          <a:xfrm>
            <a:off x="971600" y="2996952"/>
            <a:ext cx="2310416" cy="1338213"/>
          </a:xfrm>
          <a:prstGeom prst="rect">
            <a:avLst/>
          </a:prstGeom>
        </p:spPr>
      </p:pic>
      <p:pic>
        <p:nvPicPr>
          <p:cNvPr id="8" name="Picture 7">
            <a:extLst>
              <a:ext uri="{FF2B5EF4-FFF2-40B4-BE49-F238E27FC236}">
                <a16:creationId xmlns:a16="http://schemas.microsoft.com/office/drawing/2014/main" id="{85A425DD-92C5-3DAB-15CE-5A90D1E7594C}"/>
              </a:ext>
            </a:extLst>
          </p:cNvPr>
          <p:cNvPicPr>
            <a:picLocks noChangeAspect="1"/>
          </p:cNvPicPr>
          <p:nvPr/>
        </p:nvPicPr>
        <p:blipFill>
          <a:blip r:embed="rId4"/>
          <a:stretch>
            <a:fillRect/>
          </a:stretch>
        </p:blipFill>
        <p:spPr>
          <a:xfrm>
            <a:off x="3563888" y="4335165"/>
            <a:ext cx="5048955" cy="1095528"/>
          </a:xfrm>
          <a:prstGeom prst="rect">
            <a:avLst/>
          </a:prstGeom>
        </p:spPr>
      </p:pic>
    </p:spTree>
    <p:extLst>
      <p:ext uri="{BB962C8B-B14F-4D97-AF65-F5344CB8AC3E}">
        <p14:creationId xmlns:p14="http://schemas.microsoft.com/office/powerpoint/2010/main" val="1661395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8E318-39BA-3544-3D0B-92FE2C6D29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591CAD-FA1D-9C9E-7411-D29A09447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C2A35DCC-0AFA-0F38-8535-100E42206552}"/>
              </a:ext>
            </a:extLst>
          </p:cNvPr>
          <p:cNvSpPr>
            <a:spLocks noGrp="1"/>
          </p:cNvSpPr>
          <p:nvPr>
            <p:ph type="title"/>
          </p:nvPr>
        </p:nvSpPr>
        <p:spPr/>
        <p:txBody>
          <a:bodyPr>
            <a:normAutofit fontScale="90000"/>
          </a:bodyPr>
          <a:lstStyle/>
          <a:p>
            <a:r>
              <a:rPr lang="en-US" sz="3600" b="1" dirty="0">
                <a:solidFill>
                  <a:srgbClr val="FF0000"/>
                </a:solidFill>
              </a:rPr>
              <a:t>Using ACE to Arrive/Divert or Export In-Bond</a:t>
            </a:r>
          </a:p>
        </p:txBody>
      </p:sp>
      <p:sp>
        <p:nvSpPr>
          <p:cNvPr id="3" name="Content Placeholder 2">
            <a:extLst>
              <a:ext uri="{FF2B5EF4-FFF2-40B4-BE49-F238E27FC236}">
                <a16:creationId xmlns:a16="http://schemas.microsoft.com/office/drawing/2014/main" id="{2D1596A7-590A-3C52-8555-5DC8CC0B2368}"/>
              </a:ext>
            </a:extLst>
          </p:cNvPr>
          <p:cNvSpPr>
            <a:spLocks noGrp="1"/>
          </p:cNvSpPr>
          <p:nvPr>
            <p:ph idx="1"/>
          </p:nvPr>
        </p:nvSpPr>
        <p:spPr/>
        <p:txBody>
          <a:bodyPr>
            <a:normAutofit/>
          </a:bodyPr>
          <a:lstStyle/>
          <a:p>
            <a:r>
              <a:rPr lang="en-US" sz="1800" dirty="0"/>
              <a:t>Choose the action you would like to take. Check the in-bond and populate the information.</a:t>
            </a:r>
          </a:p>
          <a:p>
            <a:r>
              <a:rPr lang="en-US" sz="1800" dirty="0"/>
              <a:t>You may also choose to cancel the arrival or exportation. </a:t>
            </a:r>
          </a:p>
          <a:p>
            <a:r>
              <a:rPr lang="en-US" sz="1800" dirty="0"/>
              <a:t>This functionality is only available for in-bonds moving on your carrier bond. If you filed the in-bond as a broker, the carrier has this same functionality in their ACE Portal.</a:t>
            </a:r>
          </a:p>
        </p:txBody>
      </p:sp>
      <p:pic>
        <p:nvPicPr>
          <p:cNvPr id="9" name="Picture 8">
            <a:extLst>
              <a:ext uri="{FF2B5EF4-FFF2-40B4-BE49-F238E27FC236}">
                <a16:creationId xmlns:a16="http://schemas.microsoft.com/office/drawing/2014/main" id="{CA6362A0-48F4-C8D9-4DE6-FA23DDFD66BE}"/>
              </a:ext>
            </a:extLst>
          </p:cNvPr>
          <p:cNvPicPr>
            <a:picLocks noChangeAspect="1"/>
          </p:cNvPicPr>
          <p:nvPr/>
        </p:nvPicPr>
        <p:blipFill>
          <a:blip r:embed="rId3"/>
          <a:stretch>
            <a:fillRect/>
          </a:stretch>
        </p:blipFill>
        <p:spPr>
          <a:xfrm>
            <a:off x="2412436" y="3284984"/>
            <a:ext cx="4319127" cy="2705757"/>
          </a:xfrm>
          <a:prstGeom prst="rect">
            <a:avLst/>
          </a:prstGeom>
        </p:spPr>
      </p:pic>
    </p:spTree>
    <p:extLst>
      <p:ext uri="{BB962C8B-B14F-4D97-AF65-F5344CB8AC3E}">
        <p14:creationId xmlns:p14="http://schemas.microsoft.com/office/powerpoint/2010/main" val="195718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C8B6C-732F-265A-7105-C56CFD4B0D8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01D09B3-0AFA-DB5B-C178-DC6A0F461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B985C360-B4DA-89ED-9D50-8F9C5EBA9855}"/>
              </a:ext>
            </a:extLst>
          </p:cNvPr>
          <p:cNvSpPr>
            <a:spLocks noGrp="1"/>
          </p:cNvSpPr>
          <p:nvPr>
            <p:ph type="title"/>
          </p:nvPr>
        </p:nvSpPr>
        <p:spPr/>
        <p:txBody>
          <a:bodyPr>
            <a:normAutofit/>
          </a:bodyPr>
          <a:lstStyle/>
          <a:p>
            <a:r>
              <a:rPr lang="en-US" sz="4000" b="1" dirty="0">
                <a:solidFill>
                  <a:srgbClr val="FF0000"/>
                </a:solidFill>
              </a:rPr>
              <a:t>Resources</a:t>
            </a:r>
          </a:p>
        </p:txBody>
      </p:sp>
      <p:sp>
        <p:nvSpPr>
          <p:cNvPr id="3" name="Content Placeholder 2">
            <a:extLst>
              <a:ext uri="{FF2B5EF4-FFF2-40B4-BE49-F238E27FC236}">
                <a16:creationId xmlns:a16="http://schemas.microsoft.com/office/drawing/2014/main" id="{E26B5A43-C0D5-82C6-EF13-EFB526439ED4}"/>
              </a:ext>
            </a:extLst>
          </p:cNvPr>
          <p:cNvSpPr>
            <a:spLocks noGrp="1"/>
          </p:cNvSpPr>
          <p:nvPr>
            <p:ph idx="1"/>
          </p:nvPr>
        </p:nvSpPr>
        <p:spPr/>
        <p:txBody>
          <a:bodyPr/>
          <a:lstStyle/>
          <a:p>
            <a:r>
              <a:rPr lang="en-US" dirty="0">
                <a:hlinkClick r:id="rId3"/>
              </a:rPr>
              <a:t>ACE Training and Reference Guides</a:t>
            </a:r>
            <a:endParaRPr lang="en-US" dirty="0"/>
          </a:p>
          <a:p>
            <a:pPr lvl="1"/>
            <a:r>
              <a:rPr lang="en-US" dirty="0"/>
              <a:t>Access Training for the Portal</a:t>
            </a:r>
          </a:p>
          <a:p>
            <a:pPr lvl="1"/>
            <a:r>
              <a:rPr lang="en-US" dirty="0"/>
              <a:t>Use ACE Manifest Training for Carrier specific resources</a:t>
            </a:r>
          </a:p>
          <a:p>
            <a:pPr marL="457200" lvl="1" indent="0">
              <a:buNone/>
            </a:pPr>
            <a:endParaRPr lang="en-US" dirty="0"/>
          </a:p>
          <a:p>
            <a:r>
              <a:rPr lang="en-US" dirty="0">
                <a:hlinkClick r:id="rId4"/>
              </a:rPr>
              <a:t>ACE Portal</a:t>
            </a:r>
            <a:endParaRPr lang="en-US" dirty="0"/>
          </a:p>
          <a:p>
            <a:endParaRPr lang="en-US" dirty="0"/>
          </a:p>
          <a:p>
            <a:endParaRPr lang="en-US" dirty="0"/>
          </a:p>
        </p:txBody>
      </p:sp>
      <p:pic>
        <p:nvPicPr>
          <p:cNvPr id="6" name="Picture 5">
            <a:extLst>
              <a:ext uri="{FF2B5EF4-FFF2-40B4-BE49-F238E27FC236}">
                <a16:creationId xmlns:a16="http://schemas.microsoft.com/office/drawing/2014/main" id="{807CDA33-B007-AEF8-2B58-EFA204AABC8D}"/>
              </a:ext>
            </a:extLst>
          </p:cNvPr>
          <p:cNvPicPr>
            <a:picLocks noChangeAspect="1"/>
          </p:cNvPicPr>
          <p:nvPr/>
        </p:nvPicPr>
        <p:blipFill>
          <a:blip r:embed="rId5"/>
          <a:stretch>
            <a:fillRect/>
          </a:stretch>
        </p:blipFill>
        <p:spPr>
          <a:xfrm>
            <a:off x="5940152" y="3376225"/>
            <a:ext cx="2461280" cy="2348880"/>
          </a:xfrm>
          <a:prstGeom prst="rect">
            <a:avLst/>
          </a:prstGeom>
        </p:spPr>
      </p:pic>
      <p:pic>
        <p:nvPicPr>
          <p:cNvPr id="8" name="Picture 7">
            <a:extLst>
              <a:ext uri="{FF2B5EF4-FFF2-40B4-BE49-F238E27FC236}">
                <a16:creationId xmlns:a16="http://schemas.microsoft.com/office/drawing/2014/main" id="{046D9092-8D2A-E9AF-D7E2-3D342A0F71B2}"/>
              </a:ext>
            </a:extLst>
          </p:cNvPr>
          <p:cNvPicPr>
            <a:picLocks noChangeAspect="1"/>
          </p:cNvPicPr>
          <p:nvPr/>
        </p:nvPicPr>
        <p:blipFill>
          <a:blip r:embed="rId6"/>
          <a:stretch>
            <a:fillRect/>
          </a:stretch>
        </p:blipFill>
        <p:spPr>
          <a:xfrm>
            <a:off x="2929497" y="3411357"/>
            <a:ext cx="2725287" cy="2238628"/>
          </a:xfrm>
          <a:prstGeom prst="rect">
            <a:avLst/>
          </a:prstGeom>
        </p:spPr>
      </p:pic>
    </p:spTree>
    <p:extLst>
      <p:ext uri="{BB962C8B-B14F-4D97-AF65-F5344CB8AC3E}">
        <p14:creationId xmlns:p14="http://schemas.microsoft.com/office/powerpoint/2010/main" val="42575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955DB0-238A-5098-51EA-9D0AFB661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901" cy="6858000"/>
          </a:xfrm>
          <a:prstGeom prst="rect">
            <a:avLst/>
          </a:prstGeom>
        </p:spPr>
      </p:pic>
      <p:sp>
        <p:nvSpPr>
          <p:cNvPr id="2" name="Title 1">
            <a:extLst>
              <a:ext uri="{FF2B5EF4-FFF2-40B4-BE49-F238E27FC236}">
                <a16:creationId xmlns:a16="http://schemas.microsoft.com/office/drawing/2014/main" id="{ADB80E8B-1B57-CA36-F2EC-A0561ECC27B9}"/>
              </a:ext>
            </a:extLst>
          </p:cNvPr>
          <p:cNvSpPr>
            <a:spLocks noGrp="1"/>
          </p:cNvSpPr>
          <p:nvPr>
            <p:ph type="title"/>
          </p:nvPr>
        </p:nvSpPr>
        <p:spPr>
          <a:xfrm>
            <a:off x="395536" y="799362"/>
            <a:ext cx="8410708" cy="614759"/>
          </a:xfrm>
        </p:spPr>
        <p:txBody>
          <a:bodyPr>
            <a:normAutofit fontScale="90000"/>
          </a:bodyPr>
          <a:lstStyle/>
          <a:p>
            <a:r>
              <a:rPr lang="en-US" sz="3100" b="1" dirty="0">
                <a:solidFill>
                  <a:srgbClr val="FF0000"/>
                </a:solidFill>
              </a:rPr>
              <a:t>Electronic Reporting of Exports, Arrivals, and Diversions </a:t>
            </a:r>
            <a:r>
              <a:rPr lang="en-US" sz="3100" b="1" u="sng" dirty="0">
                <a:solidFill>
                  <a:srgbClr val="FF0000"/>
                </a:solidFill>
              </a:rPr>
              <a:t>CSMS #38731726</a:t>
            </a:r>
            <a:br>
              <a:rPr lang="en-US" dirty="0"/>
            </a:br>
            <a:endParaRPr lang="en-US" dirty="0"/>
          </a:p>
        </p:txBody>
      </p:sp>
      <p:sp>
        <p:nvSpPr>
          <p:cNvPr id="3" name="Content Placeholder 2">
            <a:extLst>
              <a:ext uri="{FF2B5EF4-FFF2-40B4-BE49-F238E27FC236}">
                <a16:creationId xmlns:a16="http://schemas.microsoft.com/office/drawing/2014/main" id="{56B6EE6A-5C4C-D9F8-431F-1D41B0DDE317}"/>
              </a:ext>
            </a:extLst>
          </p:cNvPr>
          <p:cNvSpPr>
            <a:spLocks noGrp="1"/>
          </p:cNvSpPr>
          <p:nvPr>
            <p:ph idx="1"/>
          </p:nvPr>
        </p:nvSpPr>
        <p:spPr>
          <a:xfrm>
            <a:off x="827584" y="1414121"/>
            <a:ext cx="7819206" cy="4644516"/>
          </a:xfrm>
        </p:spPr>
        <p:txBody>
          <a:bodyPr>
            <a:normAutofit/>
          </a:bodyPr>
          <a:lstStyle/>
          <a:p>
            <a:r>
              <a:rPr lang="en-US" sz="1800" b="1" dirty="0">
                <a:solidFill>
                  <a:schemeClr val="tx2"/>
                </a:solidFill>
              </a:rPr>
              <a:t>On July 29, 2019</a:t>
            </a:r>
            <a:r>
              <a:rPr lang="en-US" sz="1800" dirty="0">
                <a:solidFill>
                  <a:schemeClr val="tx2"/>
                </a:solidFill>
              </a:rPr>
              <a:t>, all members of the Trade community were required to report all in-bond exports, arrivals and diversions electronically through the Automated Commercial Environment (ACE). Air shipments will continue to be exempt from these requirements and trade members can still request manual posting by Customs and Border Protection (CBP) for these shipments. CBP will no longer accept paper copies of the CBP 7512 to perform arrival and export functionality. At this time, no date is set for implementation of the provision requiring the 6-digit Harmonized Tariff Schedule number requirement for Immediate Transportation movements. The Automated In-Bond Processing Business Process Document is the official publication which provides both CBP and the trade community with guidance, requirements and responsibilities when processing in-bond cargo.</a:t>
            </a:r>
          </a:p>
          <a:p>
            <a:r>
              <a:rPr lang="en-US" sz="1800" dirty="0">
                <a:solidFill>
                  <a:schemeClr val="tx2"/>
                </a:solidFill>
              </a:rPr>
              <a:t>On </a:t>
            </a:r>
            <a:r>
              <a:rPr lang="en-US" sz="1800" b="1" dirty="0">
                <a:solidFill>
                  <a:schemeClr val="tx2"/>
                </a:solidFill>
              </a:rPr>
              <a:t>August 19, 2019 </a:t>
            </a:r>
            <a:r>
              <a:rPr lang="en-US" sz="1800" dirty="0">
                <a:solidFill>
                  <a:schemeClr val="tx2"/>
                </a:solidFill>
              </a:rPr>
              <a:t>- Version 2.1 of the Automated In-Bond Processing Business Process Document was made available. The link is listed below:</a:t>
            </a:r>
          </a:p>
          <a:p>
            <a:r>
              <a:rPr lang="en-US" sz="1900" u="sng" dirty="0">
                <a:solidFill>
                  <a:srgbClr val="0000FF"/>
                </a:solidFill>
                <a:hlinkClick r:id="rId3">
                  <a:extLst>
                    <a:ext uri="{A12FA001-AC4F-418D-AE19-62706E023703}">
                      <ahyp:hlinkClr xmlns:ahyp="http://schemas.microsoft.com/office/drawing/2018/hyperlinkcolor" val="tx"/>
                    </a:ext>
                  </a:extLst>
                </a:hlinkClick>
              </a:rPr>
              <a:t>   </a:t>
            </a:r>
            <a:r>
              <a:rPr lang="en-US" sz="1900" dirty="0">
                <a:solidFill>
                  <a:schemeClr val="tx2"/>
                </a:solidFill>
                <a:hlinkClick r:id="rId3">
                  <a:extLst>
                    <a:ext uri="{A12FA001-AC4F-418D-AE19-62706E023703}">
                      <ahyp:hlinkClr xmlns:ahyp="http://schemas.microsoft.com/office/drawing/2018/hyperlinkcolor" val="tx"/>
                    </a:ext>
                  </a:extLst>
                </a:hlinkClick>
              </a:rPr>
              <a:t> Automated In-Bond Processing Business Process Document V2.0</a:t>
            </a:r>
            <a:endParaRPr lang="en-US" sz="1900" dirty="0">
              <a:solidFill>
                <a:schemeClr val="tx2"/>
              </a:solidFill>
            </a:endParaRPr>
          </a:p>
        </p:txBody>
      </p:sp>
    </p:spTree>
    <p:extLst>
      <p:ext uri="{BB962C8B-B14F-4D97-AF65-F5344CB8AC3E}">
        <p14:creationId xmlns:p14="http://schemas.microsoft.com/office/powerpoint/2010/main" val="2604917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0C288D-3EDF-5600-E329-8E4CC847F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4000" dirty="0"/>
              <a:t>Questions &amp; Comments </a:t>
            </a:r>
            <a:br>
              <a:rPr lang="en-US" sz="1800" dirty="0"/>
            </a:br>
            <a:endParaRPr lang="en-US" sz="1800" dirty="0"/>
          </a:p>
        </p:txBody>
      </p:sp>
      <p:pic>
        <p:nvPicPr>
          <p:cNvPr id="5" name="Picture 4">
            <a:extLst>
              <a:ext uri="{FF2B5EF4-FFF2-40B4-BE49-F238E27FC236}">
                <a16:creationId xmlns:a16="http://schemas.microsoft.com/office/drawing/2014/main" id="{5944C12F-93F9-3507-873C-CE613A582276}"/>
              </a:ext>
            </a:extLst>
          </p:cNvPr>
          <p:cNvPicPr>
            <a:picLocks noChangeAspect="1"/>
          </p:cNvPicPr>
          <p:nvPr/>
        </p:nvPicPr>
        <p:blipFill>
          <a:blip r:embed="rId3"/>
          <a:stretch>
            <a:fillRect/>
          </a:stretch>
        </p:blipFill>
        <p:spPr>
          <a:xfrm>
            <a:off x="1453343" y="1246448"/>
            <a:ext cx="6237312" cy="43651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42B0-EDF5-BDDB-6250-ED72501CDF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2EDD80-DA7D-9FD2-64D0-9E425CAAE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38CE9689-2630-2054-9B4F-294546E770D1}"/>
              </a:ext>
            </a:extLst>
          </p:cNvPr>
          <p:cNvSpPr>
            <a:spLocks noGrp="1"/>
          </p:cNvSpPr>
          <p:nvPr>
            <p:ph type="title"/>
          </p:nvPr>
        </p:nvSpPr>
        <p:spPr>
          <a:xfrm>
            <a:off x="457200" y="274638"/>
            <a:ext cx="8229600" cy="1143000"/>
          </a:xfrm>
        </p:spPr>
        <p:txBody>
          <a:bodyPr anchor="ctr">
            <a:normAutofit fontScale="90000"/>
          </a:bodyPr>
          <a:lstStyle/>
          <a:p>
            <a:pPr>
              <a:lnSpc>
                <a:spcPct val="90000"/>
              </a:lnSpc>
            </a:pPr>
            <a:r>
              <a:rPr lang="en-US" sz="4000" b="1" dirty="0">
                <a:solidFill>
                  <a:srgbClr val="FF0000"/>
                </a:solidFill>
              </a:rPr>
              <a:t>In-Bonds, Shaken Not Stirred – Simply Perfect</a:t>
            </a:r>
            <a:endParaRPr lang="en-US" sz="1800" b="1" dirty="0">
              <a:solidFill>
                <a:srgbClr val="FF0000"/>
              </a:solidFill>
            </a:endParaRPr>
          </a:p>
        </p:txBody>
      </p:sp>
      <p:pic>
        <p:nvPicPr>
          <p:cNvPr id="2052" name="Picture 4" descr="Thumbnail Image in-bond in martini glass with 'Thank you'">
            <a:extLst>
              <a:ext uri="{FF2B5EF4-FFF2-40B4-BE49-F238E27FC236}">
                <a16:creationId xmlns:a16="http://schemas.microsoft.com/office/drawing/2014/main" id="{A736989E-6CB4-3302-E386-E8BF63D70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435" y="1628800"/>
            <a:ext cx="4581128"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8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26DEDC-1FC2-95E4-C09B-BBC7DC46B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30CB9ED7-7D41-3E53-8084-C83F7DCB0033}"/>
              </a:ext>
            </a:extLst>
          </p:cNvPr>
          <p:cNvSpPr>
            <a:spLocks noGrp="1"/>
          </p:cNvSpPr>
          <p:nvPr>
            <p:ph type="title"/>
          </p:nvPr>
        </p:nvSpPr>
        <p:spPr>
          <a:xfrm>
            <a:off x="683568" y="382385"/>
            <a:ext cx="7888932" cy="1030391"/>
          </a:xfrm>
        </p:spPr>
        <p:txBody>
          <a:bodyPr>
            <a:normAutofit fontScale="90000"/>
          </a:bodyPr>
          <a:lstStyle/>
          <a:p>
            <a:r>
              <a:rPr lang="en-US" sz="3200" b="1" dirty="0">
                <a:solidFill>
                  <a:srgbClr val="FF0000"/>
                </a:solidFill>
              </a:rPr>
              <a:t>Local Port Policy Regarding In-bond Procedures</a:t>
            </a:r>
          </a:p>
        </p:txBody>
      </p:sp>
      <p:sp>
        <p:nvSpPr>
          <p:cNvPr id="3" name="Content Placeholder 2">
            <a:extLst>
              <a:ext uri="{FF2B5EF4-FFF2-40B4-BE49-F238E27FC236}">
                <a16:creationId xmlns:a16="http://schemas.microsoft.com/office/drawing/2014/main" id="{F29F7E12-FA8B-7EFA-C9AB-33CCC1EF72FC}"/>
              </a:ext>
            </a:extLst>
          </p:cNvPr>
          <p:cNvSpPr>
            <a:spLocks noGrp="1"/>
          </p:cNvSpPr>
          <p:nvPr>
            <p:ph idx="1"/>
          </p:nvPr>
        </p:nvSpPr>
        <p:spPr>
          <a:xfrm>
            <a:off x="827584" y="1556792"/>
            <a:ext cx="7744916" cy="4032448"/>
          </a:xfrm>
        </p:spPr>
        <p:txBody>
          <a:bodyPr>
            <a:normAutofit/>
          </a:bodyPr>
          <a:lstStyle/>
          <a:p>
            <a:r>
              <a:rPr lang="en-US" sz="1800" dirty="0">
                <a:solidFill>
                  <a:srgbClr val="000099"/>
                </a:solidFill>
              </a:rPr>
              <a:t>The trade should continue to abide by the regulations found at 19 CFR 18.</a:t>
            </a:r>
          </a:p>
          <a:p>
            <a:pPr marL="0" indent="0">
              <a:buNone/>
            </a:pPr>
            <a:endParaRPr lang="en-US" sz="1800" dirty="0">
              <a:solidFill>
                <a:srgbClr val="000099"/>
              </a:solidFill>
            </a:endParaRPr>
          </a:p>
          <a:p>
            <a:r>
              <a:rPr lang="en-US" sz="1800" dirty="0">
                <a:solidFill>
                  <a:srgbClr val="000099"/>
                </a:solidFill>
              </a:rPr>
              <a:t>Local port policy should be discussed with the port director. CBP ports use a variety of audit procedures to verify bonded movement, including the presentation of paper in-bond documents at ports of arrival and export. </a:t>
            </a:r>
          </a:p>
          <a:p>
            <a:endParaRPr lang="en-US" sz="1800" dirty="0">
              <a:solidFill>
                <a:srgbClr val="000099"/>
              </a:solidFill>
            </a:endParaRPr>
          </a:p>
          <a:p>
            <a:r>
              <a:rPr lang="en-US" sz="1800" dirty="0">
                <a:solidFill>
                  <a:srgbClr val="000099"/>
                </a:solidFill>
              </a:rPr>
              <a:t>If ports require paper copies of the CBPF 7512 to be presented at arrival and/or exportation, carriers should continue to provide them. </a:t>
            </a:r>
          </a:p>
          <a:p>
            <a:endParaRPr lang="en-US" sz="1800" dirty="0">
              <a:solidFill>
                <a:srgbClr val="000099"/>
              </a:solidFill>
            </a:endParaRPr>
          </a:p>
          <a:p>
            <a:r>
              <a:rPr lang="en-US" sz="1800" dirty="0">
                <a:solidFill>
                  <a:srgbClr val="000099"/>
                </a:solidFill>
              </a:rPr>
              <a:t>This does not change the requirement for electronic reporting however arrivals and exports must still be reported via ACE except where exempted by regulation.</a:t>
            </a:r>
          </a:p>
        </p:txBody>
      </p:sp>
    </p:spTree>
    <p:extLst>
      <p:ext uri="{BB962C8B-B14F-4D97-AF65-F5344CB8AC3E}">
        <p14:creationId xmlns:p14="http://schemas.microsoft.com/office/powerpoint/2010/main" val="411803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0AC2BA-D6FC-BE0F-2D8F-01A35614B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9D573D06-E569-E6FE-4140-53C0C2BD4CE7}"/>
              </a:ext>
            </a:extLst>
          </p:cNvPr>
          <p:cNvSpPr>
            <a:spLocks noGrp="1"/>
          </p:cNvSpPr>
          <p:nvPr>
            <p:ph type="title"/>
          </p:nvPr>
        </p:nvSpPr>
        <p:spPr>
          <a:xfrm>
            <a:off x="755576" y="382385"/>
            <a:ext cx="7816924" cy="814367"/>
          </a:xfrm>
        </p:spPr>
        <p:txBody>
          <a:bodyPr>
            <a:normAutofit/>
          </a:bodyPr>
          <a:lstStyle/>
          <a:p>
            <a:r>
              <a:rPr lang="en-US" sz="4000" b="1" dirty="0">
                <a:solidFill>
                  <a:srgbClr val="FF0000"/>
                </a:solidFill>
              </a:rPr>
              <a:t>In-bond Process</a:t>
            </a:r>
          </a:p>
        </p:txBody>
      </p:sp>
      <p:sp>
        <p:nvSpPr>
          <p:cNvPr id="3" name="Content Placeholder 2">
            <a:extLst>
              <a:ext uri="{FF2B5EF4-FFF2-40B4-BE49-F238E27FC236}">
                <a16:creationId xmlns:a16="http://schemas.microsoft.com/office/drawing/2014/main" id="{40780C22-EE2C-DA84-1898-46ADC4818362}"/>
              </a:ext>
            </a:extLst>
          </p:cNvPr>
          <p:cNvSpPr>
            <a:spLocks noGrp="1"/>
          </p:cNvSpPr>
          <p:nvPr>
            <p:ph idx="1"/>
          </p:nvPr>
        </p:nvSpPr>
        <p:spPr>
          <a:xfrm>
            <a:off x="938758" y="1632204"/>
            <a:ext cx="7633742" cy="3593591"/>
          </a:xfrm>
        </p:spPr>
        <p:txBody>
          <a:bodyPr>
            <a:normAutofit fontScale="55000" lnSpcReduction="20000"/>
          </a:bodyPr>
          <a:lstStyle/>
          <a:p>
            <a:r>
              <a:rPr lang="en-US" dirty="0">
                <a:solidFill>
                  <a:schemeClr val="tx1"/>
                </a:solidFill>
              </a:rPr>
              <a:t>Merchandise transported Inbond, their carriers or their agents(Brokers or Carriers)will be required to electronically file the in-bond application.</a:t>
            </a:r>
          </a:p>
          <a:p>
            <a:endParaRPr lang="en-US" dirty="0">
              <a:solidFill>
                <a:schemeClr val="tx1"/>
              </a:solidFill>
            </a:endParaRPr>
          </a:p>
          <a:p>
            <a:r>
              <a:rPr lang="en-US" dirty="0">
                <a:solidFill>
                  <a:schemeClr val="tx1"/>
                </a:solidFill>
              </a:rPr>
              <a:t>A standard </a:t>
            </a:r>
            <a:r>
              <a:rPr lang="en-US" b="1" dirty="0">
                <a:solidFill>
                  <a:schemeClr val="tx1"/>
                </a:solidFill>
              </a:rPr>
              <a:t>30-day </a:t>
            </a:r>
            <a:r>
              <a:rPr lang="en-US" dirty="0">
                <a:solidFill>
                  <a:schemeClr val="tx1"/>
                </a:solidFill>
              </a:rPr>
              <a:t>maximum </a:t>
            </a:r>
            <a:r>
              <a:rPr lang="en-US" b="1" i="1" dirty="0">
                <a:solidFill>
                  <a:schemeClr val="tx1"/>
                </a:solidFill>
              </a:rPr>
              <a:t>transit </a:t>
            </a:r>
            <a:r>
              <a:rPr lang="en-US" dirty="0">
                <a:solidFill>
                  <a:schemeClr val="tx1"/>
                </a:solidFill>
              </a:rPr>
              <a:t>time to transport in-bond merchandise between U.S. ports will be in effect for all modes of transportation </a:t>
            </a:r>
            <a:r>
              <a:rPr lang="en-US" i="1" dirty="0">
                <a:solidFill>
                  <a:schemeClr val="tx1"/>
                </a:solidFill>
              </a:rPr>
              <a:t>except barge.</a:t>
            </a:r>
            <a:r>
              <a:rPr lang="en-US" dirty="0">
                <a:solidFill>
                  <a:schemeClr val="tx1"/>
                </a:solidFill>
              </a:rPr>
              <a:t> Movement by barge is 60 days</a:t>
            </a:r>
          </a:p>
          <a:p>
            <a:endParaRPr lang="en-US" dirty="0">
              <a:solidFill>
                <a:schemeClr val="tx1"/>
              </a:solidFill>
            </a:endParaRPr>
          </a:p>
          <a:p>
            <a:r>
              <a:rPr lang="en-US" dirty="0">
                <a:solidFill>
                  <a:schemeClr val="tx1"/>
                </a:solidFill>
              </a:rPr>
              <a:t>In order to provide consistency and uniformity in the application of the CFR regulations (18.24), merchandise may be permitted to remain on the dock or in carriers' custody for </a:t>
            </a:r>
            <a:r>
              <a:rPr lang="en-US" b="1" dirty="0">
                <a:solidFill>
                  <a:schemeClr val="tx1"/>
                </a:solidFill>
              </a:rPr>
              <a:t>15 calendar days after arrival </a:t>
            </a:r>
            <a:r>
              <a:rPr lang="en-US" dirty="0">
                <a:solidFill>
                  <a:schemeClr val="tx1"/>
                </a:solidFill>
              </a:rPr>
              <a:t>of the shipment at the port of exportation provided that the delivering carrier has properly reported its arrival and remains under a carrier's custodial bond (</a:t>
            </a:r>
            <a:r>
              <a:rPr lang="en-US" b="1" u="sng" dirty="0">
                <a:solidFill>
                  <a:schemeClr val="tx1"/>
                </a:solidFill>
              </a:rPr>
              <a:t>HQ Ruling 115880 </a:t>
            </a:r>
            <a:r>
              <a:rPr lang="en-US" dirty="0">
                <a:solidFill>
                  <a:schemeClr val="tx1"/>
                </a:solidFill>
              </a:rPr>
              <a:t>dated February 10, 2003. </a:t>
            </a:r>
          </a:p>
          <a:p>
            <a:endParaRPr lang="en-US" dirty="0"/>
          </a:p>
        </p:txBody>
      </p:sp>
    </p:spTree>
    <p:extLst>
      <p:ext uri="{BB962C8B-B14F-4D97-AF65-F5344CB8AC3E}">
        <p14:creationId xmlns:p14="http://schemas.microsoft.com/office/powerpoint/2010/main" val="158046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823411-4D2E-9B80-6212-1CF2F4FA8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4787A22E-0E36-0B4B-CE40-0452C55D8C55}"/>
              </a:ext>
            </a:extLst>
          </p:cNvPr>
          <p:cNvSpPr>
            <a:spLocks noGrp="1"/>
          </p:cNvSpPr>
          <p:nvPr>
            <p:ph type="title"/>
          </p:nvPr>
        </p:nvSpPr>
        <p:spPr>
          <a:xfrm>
            <a:off x="611560" y="382385"/>
            <a:ext cx="7960940" cy="886375"/>
          </a:xfrm>
        </p:spPr>
        <p:txBody>
          <a:bodyPr/>
          <a:lstStyle/>
          <a:p>
            <a:r>
              <a:rPr lang="en-US" sz="4400" b="1" dirty="0">
                <a:solidFill>
                  <a:srgbClr val="FF0000"/>
                </a:solidFill>
              </a:rPr>
              <a:t>In-bond Process (Cont.)</a:t>
            </a:r>
            <a:endParaRPr lang="en-US" b="1" dirty="0">
              <a:solidFill>
                <a:srgbClr val="FF0000"/>
              </a:solidFill>
            </a:endParaRPr>
          </a:p>
        </p:txBody>
      </p:sp>
      <p:sp>
        <p:nvSpPr>
          <p:cNvPr id="3" name="Content Placeholder 2">
            <a:extLst>
              <a:ext uri="{FF2B5EF4-FFF2-40B4-BE49-F238E27FC236}">
                <a16:creationId xmlns:a16="http://schemas.microsoft.com/office/drawing/2014/main" id="{1A02179C-7EEB-56BA-87A9-D6B5ABA65865}"/>
              </a:ext>
            </a:extLst>
          </p:cNvPr>
          <p:cNvSpPr>
            <a:spLocks noGrp="1"/>
          </p:cNvSpPr>
          <p:nvPr>
            <p:ph idx="1"/>
          </p:nvPr>
        </p:nvSpPr>
        <p:spPr>
          <a:xfrm>
            <a:off x="539552" y="1484784"/>
            <a:ext cx="8209806" cy="4104456"/>
          </a:xfrm>
        </p:spPr>
        <p:txBody>
          <a:bodyPr>
            <a:noAutofit/>
          </a:bodyPr>
          <a:lstStyle/>
          <a:p>
            <a:r>
              <a:rPr lang="en-US" sz="1800" dirty="0">
                <a:solidFill>
                  <a:schemeClr val="tx1"/>
                </a:solidFill>
              </a:rPr>
              <a:t>15 days after report of arrival, unclaimed shipments shall be subject to General Order, Broker/Carrier has 5 days to have merchandise entering into GO warehouse.</a:t>
            </a:r>
          </a:p>
          <a:p>
            <a:r>
              <a:rPr lang="en-US" sz="1800" dirty="0">
                <a:solidFill>
                  <a:schemeClr val="tx1"/>
                </a:solidFill>
              </a:rPr>
              <a:t>CBP does not need to be notified when in-bond merchandise is transferred from one conveyance to another.</a:t>
            </a:r>
          </a:p>
          <a:p>
            <a:r>
              <a:rPr lang="en-US" sz="1800" dirty="0">
                <a:solidFill>
                  <a:schemeClr val="tx1"/>
                </a:solidFill>
              </a:rPr>
              <a:t>Carriers or their agent will be required to report the arrival and location of the in-bond merchandise at location with a valid FIRMS code within the port.</a:t>
            </a:r>
          </a:p>
          <a:p>
            <a:r>
              <a:rPr lang="en-US" sz="1800" dirty="0">
                <a:solidFill>
                  <a:schemeClr val="tx1"/>
                </a:solidFill>
              </a:rPr>
              <a:t>FIRMS code must be true and accurate.</a:t>
            </a:r>
          </a:p>
          <a:p>
            <a:r>
              <a:rPr lang="en-US" sz="1800" dirty="0">
                <a:solidFill>
                  <a:schemeClr val="tx1"/>
                </a:solidFill>
              </a:rPr>
              <a:t>CBP procedures will not change for prohibited or restricted merchandise where trans-loads must have an appointment and supervised by CBP AQI inspectors .</a:t>
            </a:r>
          </a:p>
        </p:txBody>
      </p:sp>
    </p:spTree>
    <p:extLst>
      <p:ext uri="{BB962C8B-B14F-4D97-AF65-F5344CB8AC3E}">
        <p14:creationId xmlns:p14="http://schemas.microsoft.com/office/powerpoint/2010/main" val="352015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6308DC-8FCB-78DF-6398-AECF729E9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1">
            <a:extLst>
              <a:ext uri="{FF2B5EF4-FFF2-40B4-BE49-F238E27FC236}">
                <a16:creationId xmlns:a16="http://schemas.microsoft.com/office/drawing/2014/main" id="{2AB0B680-A28A-28ED-A10B-1949EF92F67F}"/>
              </a:ext>
            </a:extLst>
          </p:cNvPr>
          <p:cNvSpPr>
            <a:spLocks noGrp="1"/>
          </p:cNvSpPr>
          <p:nvPr>
            <p:ph type="title"/>
          </p:nvPr>
        </p:nvSpPr>
        <p:spPr>
          <a:xfrm>
            <a:off x="539552" y="382385"/>
            <a:ext cx="8032948" cy="958383"/>
          </a:xfrm>
        </p:spPr>
        <p:txBody>
          <a:bodyPr/>
          <a:lstStyle/>
          <a:p>
            <a:r>
              <a:rPr lang="en-US" sz="4400" b="1" dirty="0">
                <a:solidFill>
                  <a:srgbClr val="FF0000"/>
                </a:solidFill>
              </a:rPr>
              <a:t>In-bond Process (Cont.)</a:t>
            </a:r>
            <a:endParaRPr lang="en-US" b="1" dirty="0">
              <a:solidFill>
                <a:srgbClr val="FF0000"/>
              </a:solidFill>
            </a:endParaRPr>
          </a:p>
        </p:txBody>
      </p:sp>
      <p:sp>
        <p:nvSpPr>
          <p:cNvPr id="3" name="Content Placeholder 2">
            <a:extLst>
              <a:ext uri="{FF2B5EF4-FFF2-40B4-BE49-F238E27FC236}">
                <a16:creationId xmlns:a16="http://schemas.microsoft.com/office/drawing/2014/main" id="{4ED84832-601A-A654-B10A-493D3422E471}"/>
              </a:ext>
            </a:extLst>
          </p:cNvPr>
          <p:cNvSpPr>
            <a:spLocks noGrp="1"/>
          </p:cNvSpPr>
          <p:nvPr>
            <p:ph idx="1"/>
          </p:nvPr>
        </p:nvSpPr>
        <p:spPr>
          <a:xfrm>
            <a:off x="611560" y="1632204"/>
            <a:ext cx="7952509" cy="3957036"/>
          </a:xfrm>
        </p:spPr>
        <p:txBody>
          <a:bodyPr>
            <a:normAutofit/>
          </a:bodyPr>
          <a:lstStyle/>
          <a:p>
            <a:pPr marL="0" indent="0">
              <a:buNone/>
            </a:pPr>
            <a:r>
              <a:rPr lang="en-US" sz="2600" b="1" dirty="0">
                <a:solidFill>
                  <a:schemeClr val="tx1"/>
                </a:solidFill>
              </a:rPr>
              <a:t>Description of Merchandise</a:t>
            </a:r>
          </a:p>
          <a:p>
            <a:r>
              <a:rPr lang="en-US" sz="1900" dirty="0">
                <a:solidFill>
                  <a:schemeClr val="tx1"/>
                </a:solidFill>
              </a:rPr>
              <a:t>CBP will require that in-bond merchandise be described with sufficient accuracy to enable the agency concerned to determine contents of the shipment, “the quantity of the smallest external packing unit.”</a:t>
            </a:r>
          </a:p>
          <a:p>
            <a:r>
              <a:rPr lang="en-US" sz="1900" dirty="0">
                <a:solidFill>
                  <a:schemeClr val="tx1"/>
                </a:solidFill>
              </a:rPr>
              <a:t>Amendments- Prior to departure from the origination port, all data elements related to the in-bond may be updated or amended. During transit the in-bond data may not be updated or amended, except for the trailer, destination, and seal number. Updating the quantity does not relieve the initial bonded carrier from liability for any shortages based on the quantity originally reported in the in-bond application.</a:t>
            </a:r>
          </a:p>
        </p:txBody>
      </p:sp>
    </p:spTree>
    <p:extLst>
      <p:ext uri="{BB962C8B-B14F-4D97-AF65-F5344CB8AC3E}">
        <p14:creationId xmlns:p14="http://schemas.microsoft.com/office/powerpoint/2010/main" val="2662401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SLIDE_HAS_HYPERLINK" val="False"/>
  <p:tag name="MIO_EK_DESIGN" val="2008"/>
  <p:tag name="MIO_VERSION_DESIGN" val="18.08.2015 17:22:24"/>
  <p:tag name="MIO_DBID_DESIGN" val="25C89224-3BD0-4DAE-9699-6AD9CAF4AB96"/>
  <p:tag name="MIO_GUID" val="502fd491-6a48-43b4-b6c5-8ad86a03bdab"/>
</p:tagLst>
</file>

<file path=ppt/tags/tag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xml><?xml version="1.0" encoding="utf-8"?>
<p:tagLst xmlns:a="http://schemas.openxmlformats.org/drawingml/2006/main" xmlns:r="http://schemas.openxmlformats.org/officeDocument/2006/relationships" xmlns:p="http://schemas.openxmlformats.org/presentationml/2006/main">
  <p:tag name="MIO_EKGUID" val="5A74F056-15E4-4838-90F9-B21A22417346\O29YUNDnlY9NsitbF2-gFLSy_4EeyJpZGVudGlmaWVyIjozNjQ0NywidHlwZSI6ImFzc2V0In0="/>
  <p:tag name="MIO_GUID" val="d3da6faa-a3f1-479a-8ca7-ce0bd009b88a"/>
  <p:tag name="MIO_UPDATE" val="True"/>
  <p:tag name="MIO_VERSION" val="20.07.2023 18:51:01"/>
  <p:tag name="MIO_DBID" val="0F45B44C-9BC7-4D85-81C4-7155EE70A7B9"/>
  <p:tag name="MIO_LASTDOWNLOADED" val="26.03.2025 15:44:51.458"/>
  <p:tag name="MIO_OBJECTNAME" val="Red carpet"/>
  <p:tag name="MIO_LASTEDITORNAME" val="Oded Levran "/>
</p:tagLst>
</file>

<file path=ppt/tags/tag4.xml><?xml version="1.0" encoding="utf-8"?>
<p:tagLst xmlns:a="http://schemas.openxmlformats.org/drawingml/2006/main" xmlns:r="http://schemas.openxmlformats.org/officeDocument/2006/relationships" xmlns:p="http://schemas.openxmlformats.org/presentationml/2006/main">
  <p:tag name="MIO_GUID" val="5f2f11a9-6678-46e0-b04b-1d389d2a319c"/>
  <p:tag name="MIO_EKGUID" val="a9542c5e-e2fa-4631-a56a-19deffec0a92"/>
  <p:tag name="MIO_UPDATE" val="True"/>
  <p:tag name="MIO_VERSION" val="16.03.2021 18:21:10"/>
  <p:tag name="MIO_DBID" val="0F45B44C-9BC7-4D85-81C4-7155EE70A7B9"/>
  <p:tag name="MIO_LASTDOWNLOADED" val="28.03.2025 15:08:33.005"/>
  <p:tag name="MIO_OBJECTNAME" val="01 Gridlines"/>
  <p:tag name="MIO_LASTEDITORNAME" val="empower enterprise"/>
</p:tagLst>
</file>

<file path=ppt/tags/tag5.xml><?xml version="1.0" encoding="utf-8"?>
<p:tagLst xmlns:a="http://schemas.openxmlformats.org/drawingml/2006/main" xmlns:r="http://schemas.openxmlformats.org/officeDocument/2006/relationships" xmlns:p="http://schemas.openxmlformats.org/presentationml/2006/main">
  <p:tag name="MIO_EKGUID" val="5A74F056-15E4-4838-90F9-B21A22417346\O29YUNDnlY9NsitbF2-gFLSy_4EeyJpZGVudGlmaWVyIjozMzk5MCwidHlwZSI6ImFzc2V0In0="/>
  <p:tag name="MIO_GUID" val="31295843-caf0-4a80-8e31-ecba0ed92ad2"/>
  <p:tag name="MIO_UPDATE" val="True"/>
  <p:tag name="MIO_VERSION" val="20.07.2023 18:01:19"/>
  <p:tag name="MIO_DBID" val="0F45B44C-9BC7-4D85-81C4-7155EE70A7B9"/>
  <p:tag name="MIO_LASTDOWNLOADED" val="28.03.2025 16:33:36.315"/>
  <p:tag name="MIO_OBJECTNAME" val="Businessman shaking hands"/>
  <p:tag name="MIO_LASTEDITORNAME" val="Deleted User "/>
</p:tagLst>
</file>

<file path=ppt/theme/theme1.xml><?xml version="1.0" encoding="utf-8"?>
<a:theme xmlns:a="http://schemas.openxmlformats.org/drawingml/2006/main" name="NCBF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CBFAA" id="{7E066436-4C97-4ED5-A73F-79DEB8BC3145}" vid="{14FED3F9-C635-403B-B408-1D4394C1AD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NCBFAA</Template>
  <TotalTime>66255</TotalTime>
  <Words>6038</Words>
  <Application>Microsoft Office PowerPoint</Application>
  <PresentationFormat>On-screen Show (4:3)</PresentationFormat>
  <Paragraphs>391</Paragraphs>
  <Slides>51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vt:lpstr>
      <vt:lpstr>Arial</vt:lpstr>
      <vt:lpstr>Calibri</vt:lpstr>
      <vt:lpstr>Segoe UI</vt:lpstr>
      <vt:lpstr>NCBFAA</vt:lpstr>
      <vt:lpstr>Shaken, Not Stirred: Protect Your In-Bonds Like 007</vt:lpstr>
      <vt:lpstr>Agenda</vt:lpstr>
      <vt:lpstr>Starring</vt:lpstr>
      <vt:lpstr>CBP Key Dates Established for Enforcement</vt:lpstr>
      <vt:lpstr>Electronic Reporting of Exports, Arrivals, and Diversions CSMS #38731726 </vt:lpstr>
      <vt:lpstr>Local Port Policy Regarding In-bond Procedures</vt:lpstr>
      <vt:lpstr>In-bond Process</vt:lpstr>
      <vt:lpstr>In-bond Process (Cont.)</vt:lpstr>
      <vt:lpstr>In-bond Process (Cont.)</vt:lpstr>
      <vt:lpstr>In-bond Process (Cont.)</vt:lpstr>
      <vt:lpstr>Critical Time Restrictions</vt:lpstr>
      <vt:lpstr>  In-bond Process (Cont.)</vt:lpstr>
      <vt:lpstr>In-bond Exams and Audits</vt:lpstr>
      <vt:lpstr>Documents (or the electronic equivalent) for proof of export  </vt:lpstr>
      <vt:lpstr>PowerPoint Presentation</vt:lpstr>
      <vt:lpstr>Best Practices &amp; Northern        Border Considerations</vt:lpstr>
      <vt:lpstr>Best Practices &amp; Northern        Border Considerations</vt:lpstr>
      <vt:lpstr>Tariff Impacts on In Bonds</vt:lpstr>
      <vt:lpstr>Mexican Customs SOIA System “Sistema de Operación Integral Aduanera                </vt:lpstr>
      <vt:lpstr>    Link to Access SOIA Page https://aplicacionesc.mat.sat.gob.mx/SOIANET/oia_consultarap_cep.aspx </vt:lpstr>
      <vt:lpstr>Export Southbound Inbond Arrival </vt:lpstr>
      <vt:lpstr>Export Southbound Inbond  Export</vt:lpstr>
      <vt:lpstr>ACE Portal Functionality</vt:lpstr>
      <vt:lpstr>Importance of Adding Authorized Partners</vt:lpstr>
      <vt:lpstr>Process of Adding Authorized Partners</vt:lpstr>
      <vt:lpstr>Locating Carrier Account</vt:lpstr>
      <vt:lpstr>Adding New Partner Authorization</vt:lpstr>
      <vt:lpstr>Search for Partner</vt:lpstr>
      <vt:lpstr>Submitting New Partner</vt:lpstr>
      <vt:lpstr>Introduction to Removing Partners</vt:lpstr>
      <vt:lpstr>Steps to Remove Partner</vt:lpstr>
      <vt:lpstr>Success Message</vt:lpstr>
      <vt:lpstr>Introduction to Port Authorization</vt:lpstr>
      <vt:lpstr>Setting End Date for All Ports</vt:lpstr>
      <vt:lpstr>Adding Specific Port Authorization</vt:lpstr>
      <vt:lpstr>Viewing Port Authorization</vt:lpstr>
      <vt:lpstr>Introduction to Editing Date Range</vt:lpstr>
      <vt:lpstr>Steps to Edit Date Range</vt:lpstr>
      <vt:lpstr>Steps to Remove Port Authorization</vt:lpstr>
      <vt:lpstr>Success Message</vt:lpstr>
      <vt:lpstr>ACE Reports for In-Bonds</vt:lpstr>
      <vt:lpstr>ACE Reports for In-Bonds</vt:lpstr>
      <vt:lpstr>ACE Reports for In-Bonds</vt:lpstr>
      <vt:lpstr>ACE Reports for In-Bonds</vt:lpstr>
      <vt:lpstr>Five (5) Most Common Status Codes</vt:lpstr>
      <vt:lpstr>Five (5) Most Common Status Codes</vt:lpstr>
      <vt:lpstr>Using ACE to Arrive or Export In-Bond</vt:lpstr>
      <vt:lpstr>Using ACE to Arrive/Divert or Export In-Bond</vt:lpstr>
      <vt:lpstr>Resources</vt:lpstr>
      <vt:lpstr>Questions &amp; Comments  </vt:lpstr>
      <vt:lpstr>In-Bonds, Shaken Not Stirred – Simply Perfect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Prince, Jenette / Kuehne + Nagel / Tpa ZJ-TC</cp:lastModifiedBy>
  <cp:revision>1088</cp:revision>
  <dcterms:created xsi:type="dcterms:W3CDTF">2010-05-23T14:28:12Z</dcterms:created>
  <dcterms:modified xsi:type="dcterms:W3CDTF">2025-04-08T00:39:55Z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828794a-ad25-45b2-b935-93f5b652d9d4_Enabled">
    <vt:lpwstr>true</vt:lpwstr>
  </property>
  <property fmtid="{D5CDD505-2E9C-101B-9397-08002B2CF9AE}" pid="3" name="MSIP_Label_0828794a-ad25-45b2-b935-93f5b652d9d4_SetDate">
    <vt:lpwstr>2025-03-26T20:08:45Z</vt:lpwstr>
  </property>
  <property fmtid="{D5CDD505-2E9C-101B-9397-08002B2CF9AE}" pid="4" name="MSIP_Label_0828794a-ad25-45b2-b935-93f5b652d9d4_Method">
    <vt:lpwstr>Standard</vt:lpwstr>
  </property>
  <property fmtid="{D5CDD505-2E9C-101B-9397-08002B2CF9AE}" pid="5" name="MSIP_Label_0828794a-ad25-45b2-b935-93f5b652d9d4_Name">
    <vt:lpwstr>External</vt:lpwstr>
  </property>
  <property fmtid="{D5CDD505-2E9C-101B-9397-08002B2CF9AE}" pid="6" name="MSIP_Label_0828794a-ad25-45b2-b935-93f5b652d9d4_SiteId">
    <vt:lpwstr>ea7a7580-e503-4446-9197-e4bd27841804</vt:lpwstr>
  </property>
  <property fmtid="{D5CDD505-2E9C-101B-9397-08002B2CF9AE}" pid="7" name="MSIP_Label_0828794a-ad25-45b2-b935-93f5b652d9d4_ActionId">
    <vt:lpwstr>4e61105f-9370-4711-a54d-f1c9442d371c</vt:lpwstr>
  </property>
  <property fmtid="{D5CDD505-2E9C-101B-9397-08002B2CF9AE}" pid="8" name="MSIP_Label_0828794a-ad25-45b2-b935-93f5b652d9d4_ContentBits">
    <vt:lpwstr>0</vt:lpwstr>
  </property>
  <property fmtid="{D5CDD505-2E9C-101B-9397-08002B2CF9AE}" pid="9" name="MSIP_Label_0828794a-ad25-45b2-b935-93f5b652d9d4_Tag">
    <vt:lpwstr>10, 3, 0, 1</vt:lpwstr>
  </property>
</Properties>
</file>