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6" r:id="rId5"/>
    <p:sldId id="256" r:id="rId6"/>
    <p:sldId id="271" r:id="rId7"/>
    <p:sldId id="279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65" d="100"/>
          <a:sy n="65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9" d="100"/>
          <a:sy n="119" d="100"/>
        </p:scale>
        <p:origin x="762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94406C-7AE6-FB81-0824-98A7A89C34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8608B-ABE6-B8D0-C491-D5854CB25F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40CC7-286E-436E-AFE1-D6707B7AB5E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8FC13-BA40-AB85-70DF-A2F9C6A2D7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6A0B4-11D8-3474-1D0C-A1CC4E0D6B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0A530-6D00-40C7-91CD-349BF044F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01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7329E-B36C-4052-82EC-3A8A7525F3D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2336-F454-467F-909A-F3A658E93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F1454F78-00C1-4141-8D31-604BFA81ED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310A77B-21E5-4EBC-8906-82AE362D34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18B2DA62-8A11-4A98-BCF8-1B08364D4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FF1A34-8E00-43ED-92B7-427221692C8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82336-F454-467F-909A-F3A658E938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7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8B8A9-3293-AEAB-B261-95D02363B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6D7BF2-A0EE-3AD1-9CE4-4EFF5C33E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F00CB5-2A3F-0AFB-B4AA-49ED9FDDC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7CC8B-6EA7-F0BF-98DD-88F6E6120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82336-F454-467F-909A-F3A658E938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21B-4CDC-42C8-B0D2-7347A2A52E8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21B-4CDC-42C8-B0D2-7347A2A52E8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21B-4CDC-42C8-B0D2-7347A2A52E8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4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21B-4CDC-42C8-B0D2-7347A2A52E8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5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21B-4CDC-42C8-B0D2-7347A2A52E8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21B-4CDC-42C8-B0D2-7347A2A52E8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21B-4CDC-42C8-B0D2-7347A2A52E8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9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21B-4CDC-42C8-B0D2-7347A2A52E8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21B-4CDC-42C8-B0D2-7347A2A52E8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1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21B-4CDC-42C8-B0D2-7347A2A52E8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1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21B-4CDC-42C8-B0D2-7347A2A52E8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F4F-CDC1-43F7-B39C-7D50D59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3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5521B-4CDC-42C8-B0D2-7347A2A52E8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BF4F-CDC1-43F7-B39C-7D50D59A7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1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CABE985-DF51-4081-BF8E-0EAE10DA8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089" y="1260678"/>
            <a:ext cx="7043819" cy="81304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 Dark(er) Side of Tariffs</a:t>
            </a:r>
            <a:endParaRPr lang="en-US" altLang="en-US" sz="2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E5A09-C113-47CE-A48D-96D3FB1D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150" y="6024469"/>
            <a:ext cx="2800350" cy="384572"/>
          </a:xfrm>
        </p:spPr>
        <p:txBody>
          <a:bodyPr/>
          <a:lstStyle/>
          <a:p>
            <a:pPr>
              <a:defRPr/>
            </a:pPr>
            <a:r>
              <a:rPr lang="en-US" sz="2700" b="1" dirty="0">
                <a:solidFill>
                  <a:schemeClr val="tx1"/>
                </a:solidFill>
                <a:latin typeface="Brush Script MT" panose="03060802040406070304" pitchFamily="66" charset="0"/>
              </a:rPr>
              <a:t>Program Sponsored by</a:t>
            </a:r>
          </a:p>
        </p:txBody>
      </p:sp>
      <p:pic>
        <p:nvPicPr>
          <p:cNvPr id="7172" name="Picture 22">
            <a:extLst>
              <a:ext uri="{FF2B5EF4-FFF2-40B4-BE49-F238E27FC236}">
                <a16:creationId xmlns:a16="http://schemas.microsoft.com/office/drawing/2014/main" id="{D1BC8DA5-3750-4165-8619-EAEABE03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5372101"/>
            <a:ext cx="1312069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C24548E4-A754-4148-BFA9-C50F7AE19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17" y="5880402"/>
            <a:ext cx="1426369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>
            <a:extLst>
              <a:ext uri="{FF2B5EF4-FFF2-40B4-BE49-F238E27FC236}">
                <a16:creationId xmlns:a16="http://schemas.microsoft.com/office/drawing/2014/main" id="{CCEA0F34-84C0-4FD9-B1DA-9B5617417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69" y="466544"/>
            <a:ext cx="2227661" cy="67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3105905-B7C3-9015-E299-3CD2F80909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00" y="5791200"/>
            <a:ext cx="2045557" cy="70237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3D98F27-7FFA-A59C-561B-BF1BF30DEFEB}"/>
              </a:ext>
            </a:extLst>
          </p:cNvPr>
          <p:cNvGrpSpPr/>
          <p:nvPr/>
        </p:nvGrpSpPr>
        <p:grpSpPr>
          <a:xfrm>
            <a:off x="1016263" y="2362200"/>
            <a:ext cx="7111476" cy="2790310"/>
            <a:chOff x="1128996" y="2006600"/>
            <a:chExt cx="9481968" cy="3720413"/>
          </a:xfrm>
        </p:grpSpPr>
        <p:sp>
          <p:nvSpPr>
            <p:cNvPr id="7177" name="TextBox 10">
              <a:extLst>
                <a:ext uri="{FF2B5EF4-FFF2-40B4-BE49-F238E27FC236}">
                  <a16:creationId xmlns:a16="http://schemas.microsoft.com/office/drawing/2014/main" id="{51D2DE82-36B3-408B-97E4-4F5E17EAF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7575" y="2008188"/>
              <a:ext cx="435739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Moderator:</a:t>
              </a:r>
              <a:endParaRPr lang="en-US" altLang="en-US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178" name="TextBox 2">
              <a:extLst>
                <a:ext uri="{FF2B5EF4-FFF2-40B4-BE49-F238E27FC236}">
                  <a16:creationId xmlns:a16="http://schemas.microsoft.com/office/drawing/2014/main" id="{20596A0D-E1E2-4EE3-B9DC-25C13E48A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996" y="2546091"/>
              <a:ext cx="45106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50" b="1" dirty="0">
                  <a:latin typeface="Arial" panose="020B0604020202020204" pitchFamily="34" charset="0"/>
                </a:rPr>
                <a:t>Mike Brown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 Narrow" panose="020B0606020202030204" pitchFamily="34" charset="0"/>
                </a:rPr>
                <a:t>President &amp; CEO, Avalon Risk Management</a:t>
              </a:r>
            </a:p>
          </p:txBody>
        </p:sp>
        <p:sp>
          <p:nvSpPr>
            <p:cNvPr id="7179" name="TextBox 2">
              <a:extLst>
                <a:ext uri="{FF2B5EF4-FFF2-40B4-BE49-F238E27FC236}">
                  <a16:creationId xmlns:a16="http://schemas.microsoft.com/office/drawing/2014/main" id="{E3473627-BE83-4E82-ACF4-448AED837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996" y="2006600"/>
              <a:ext cx="466911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Panelists:</a:t>
              </a:r>
              <a:endParaRPr lang="en-US" altLang="en-US" sz="135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180" name="TextBox 13">
              <a:extLst>
                <a:ext uri="{FF2B5EF4-FFF2-40B4-BE49-F238E27FC236}">
                  <a16:creationId xmlns:a16="http://schemas.microsoft.com/office/drawing/2014/main" id="{2E6B1392-B92F-49F4-ACEC-738E2FDF6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7584" y="2538143"/>
              <a:ext cx="458338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50" b="1" dirty="0">
                  <a:latin typeface="Arial" panose="020B0604020202020204" pitchFamily="34" charset="0"/>
                </a:rPr>
                <a:t>Kimberly Wakeman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 Narrow" panose="020B0606020202030204" pitchFamily="34" charset="0"/>
                </a:rPr>
                <a:t>VP Regional Operations &amp; Government Affairs, Avalon Risk Management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894D8C-EA0A-3E6C-216B-F35115374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8114" y="2653886"/>
              <a:ext cx="1" cy="307312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id="{6FB95A4C-E40C-D226-AC48-B15F71EED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261" y="3330673"/>
            <a:ext cx="3416826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1" dirty="0">
                <a:latin typeface="Arial" panose="020B0604020202020204" pitchFamily="34" charset="0"/>
              </a:rPr>
              <a:t>Ralph De La Rosa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 Narrow" panose="020B0606020202030204" pitchFamily="34" charset="0"/>
              </a:rPr>
              <a:t>NCBFAA Customs Committee Vice Chair; President, Imperial Freight Brokers,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F35F80F-B6E2-B583-044F-8D946B97B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9CDCF69-8307-FFEE-E3C9-9D9FA9933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A black background with stars and text&#10;&#10;AI-generated content may be incorrect.">
            <a:extLst>
              <a:ext uri="{FF2B5EF4-FFF2-40B4-BE49-F238E27FC236}">
                <a16:creationId xmlns:a16="http://schemas.microsoft.com/office/drawing/2014/main" id="{91CA8207-5FE3-76CB-6174-7A6A3C4AB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69" y="0"/>
            <a:ext cx="10024537" cy="6858001"/>
          </a:xfrm>
          <a:prstGeom prst="rect">
            <a:avLst/>
          </a:prstGeom>
        </p:spPr>
      </p:pic>
      <p:pic>
        <p:nvPicPr>
          <p:cNvPr id="14" name="Picture 13" descr="A logo of a globe with a star and a star&#10;&#10;AI-generated content may be incorrect.">
            <a:extLst>
              <a:ext uri="{FF2B5EF4-FFF2-40B4-BE49-F238E27FC236}">
                <a16:creationId xmlns:a16="http://schemas.microsoft.com/office/drawing/2014/main" id="{89D9E5CA-2431-00AC-F6F4-6D9BD67B0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4" y="5638800"/>
            <a:ext cx="1097282" cy="960122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E5609814-F7E2-9AB3-5AE5-7D84988CB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83" y="5833650"/>
            <a:ext cx="2205231" cy="545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212BE-61A9-322D-FBA8-AF1C62039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300" y="5822920"/>
            <a:ext cx="1707028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2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CB833106-23CA-1845-5D93-606FF6356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69" y="3034283"/>
            <a:ext cx="3191262" cy="789434"/>
          </a:xfrm>
          <a:prstGeom prst="rect">
            <a:avLst/>
          </a:prstGeom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6DE507B2-D003-9CAF-93B4-984AA53C3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151360"/>
            <a:ext cx="2205231" cy="545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432891-4EA4-0A92-7D6B-D24C1665C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6140629"/>
            <a:ext cx="1707028" cy="566977"/>
          </a:xfrm>
          <a:prstGeom prst="rect">
            <a:avLst/>
          </a:prstGeom>
        </p:spPr>
      </p:pic>
      <p:pic>
        <p:nvPicPr>
          <p:cNvPr id="13" name="Picture 12" descr="A group of people in a black background&#10;&#10;AI-generated content may be incorrect.">
            <a:extLst>
              <a:ext uri="{FF2B5EF4-FFF2-40B4-BE49-F238E27FC236}">
                <a16:creationId xmlns:a16="http://schemas.microsoft.com/office/drawing/2014/main" id="{5C61E889-D1F3-EF39-6114-A59A2C2A6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106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2FFA4-4FA3-4D26-B855-AA921DE77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15" y="5836057"/>
            <a:ext cx="4908508" cy="875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56BC65-0AAC-4782-C9E3-B7BA62737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377" y="5990235"/>
            <a:ext cx="1707028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857A7-F9C3-68BB-CA20-50F39D5F8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F07D5F-3560-6E5D-C4E7-FC0088EAA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17693C4-429B-20CF-598E-9797E20C0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13726E45-6140-0686-0615-974618EA6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69" y="3034283"/>
            <a:ext cx="3191262" cy="789434"/>
          </a:xfrm>
          <a:prstGeom prst="rect">
            <a:avLst/>
          </a:prstGeom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0E8FE040-F709-D896-D203-3AEC46C8A8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151360"/>
            <a:ext cx="2205231" cy="545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C9AC2-C034-B248-F5AE-DECF344BF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6140629"/>
            <a:ext cx="1707028" cy="566977"/>
          </a:xfrm>
          <a:prstGeom prst="rect">
            <a:avLst/>
          </a:prstGeom>
        </p:spPr>
      </p:pic>
      <p:pic>
        <p:nvPicPr>
          <p:cNvPr id="13" name="Picture 12" descr="A black sky with stars and text&#10;&#10;AI-generated content may be incorrect.">
            <a:extLst>
              <a:ext uri="{FF2B5EF4-FFF2-40B4-BE49-F238E27FC236}">
                <a16:creationId xmlns:a16="http://schemas.microsoft.com/office/drawing/2014/main" id="{5F33A4ED-C9E4-C4EB-A76D-47F53842C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66"/>
          <a:stretch/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E2064-7DED-A219-6133-E4862BAD3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115" y="5836057"/>
            <a:ext cx="4908508" cy="875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7AC4BB-12F8-627A-8052-65B94CF9D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377" y="5990235"/>
            <a:ext cx="1707028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4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48E9E-D2FA-88AA-3A7B-4494D6EA4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in a black background&#10;&#10;AI-generated content may be incorrect.">
            <a:extLst>
              <a:ext uri="{FF2B5EF4-FFF2-40B4-BE49-F238E27FC236}">
                <a16:creationId xmlns:a16="http://schemas.microsoft.com/office/drawing/2014/main" id="{2E27E438-EED9-A174-956F-2D1BAE43E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106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FA018D-1D3F-8A5B-70B3-C3A8C3893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15" y="5836057"/>
            <a:ext cx="4908508" cy="875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D2B5E2-548B-A83B-50DC-00EE350E6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377" y="5990235"/>
            <a:ext cx="1707028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8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FAA Template  -  Read-Only" id="{C18ABCF0-EE78-42D2-A501-AA20861BCA22}" vid="{8FA52238-6519-481C-AE8B-6D34329CF3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dd7eab-d955-48cd-bb2e-845b71b8db27">
      <Terms xmlns="http://schemas.microsoft.com/office/infopath/2007/PartnerControls"/>
    </lcf76f155ced4ddcb4097134ff3c332f>
    <TaxCatchAll xmlns="1a74805c-afbb-4e0c-945c-023b4a05e1e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7280871900E46863CF69185A809F1" ma:contentTypeVersion="16" ma:contentTypeDescription="Create a new document." ma:contentTypeScope="" ma:versionID="ad46887cb25bb2697b351f945156cd9c">
  <xsd:schema xmlns:xsd="http://www.w3.org/2001/XMLSchema" xmlns:xs="http://www.w3.org/2001/XMLSchema" xmlns:p="http://schemas.microsoft.com/office/2006/metadata/properties" xmlns:ns2="cfdd7eab-d955-48cd-bb2e-845b71b8db27" xmlns:ns3="1a74805c-afbb-4e0c-945c-023b4a05e1e7" targetNamespace="http://schemas.microsoft.com/office/2006/metadata/properties" ma:root="true" ma:fieldsID="d442894b8bc073d69f7c717cc08df18e" ns2:_="" ns3:_="">
    <xsd:import namespace="cfdd7eab-d955-48cd-bb2e-845b71b8db27"/>
    <xsd:import namespace="1a74805c-afbb-4e0c-945c-023b4a05e1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d7eab-d955-48cd-bb2e-845b71b8db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197a64-234f-49c2-944a-b413c8dd63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4805c-afbb-4e0c-945c-023b4a05e1e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af1e0a-f789-4f4b-9e18-cb01279192a6}" ma:internalName="TaxCatchAll" ma:showField="CatchAllData" ma:web="1a74805c-afbb-4e0c-945c-023b4a05e1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C5FD41-59E0-4DA0-BE0C-4C2644BFC994}">
  <ds:schemaRefs>
    <ds:schemaRef ds:uri="http://schemas.microsoft.com/office/2006/metadata/properties"/>
    <ds:schemaRef ds:uri="http://schemas.microsoft.com/office/infopath/2007/PartnerControls"/>
    <ds:schemaRef ds:uri="cfdd7eab-d955-48cd-bb2e-845b71b8db27"/>
    <ds:schemaRef ds:uri="1a74805c-afbb-4e0c-945c-023b4a05e1e7"/>
  </ds:schemaRefs>
</ds:datastoreItem>
</file>

<file path=customXml/itemProps2.xml><?xml version="1.0" encoding="utf-8"?>
<ds:datastoreItem xmlns:ds="http://schemas.openxmlformats.org/officeDocument/2006/customXml" ds:itemID="{36B4AD50-3876-4FB9-B216-4FC1DEF0C4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3B6F03-8CC4-4BDA-827F-D2E65C4F9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d7eab-d955-48cd-bb2e-845b71b8db27"/>
    <ds:schemaRef ds:uri="1a74805c-afbb-4e0c-945c-023b4a05e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NCBFAA Template</Template>
  <TotalTime>7458</TotalTime>
  <Words>57</Words>
  <Application>Microsoft Office PowerPoint</Application>
  <PresentationFormat>On-screen Show (4:3)</PresentationFormat>
  <Paragraphs>13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Narrow</vt:lpstr>
      <vt:lpstr>Brush Script MT</vt:lpstr>
      <vt:lpstr>Calibri</vt:lpstr>
      <vt:lpstr>Office Theme</vt:lpstr>
      <vt:lpstr>The Dark(er) Side of Tariffs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Medina-Watkins, Zuleika</dc:creator>
  <cp:lastModifiedBy>Chris Gillis</cp:lastModifiedBy>
  <cp:revision>16</cp:revision>
  <dcterms:created xsi:type="dcterms:W3CDTF">2025-03-19T16:24:56Z</dcterms:created>
  <dcterms:modified xsi:type="dcterms:W3CDTF">2025-03-31T13:20:45Z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0x010100F5C7280871900E46863CF69185A809F1</vt:lpwstr>
  </property>
  <property fmtid="{D5CDD505-2E9C-101B-9397-08002B2CF9AE}" pid="3" name="Order">
    <vt:r8>1110200</vt:r8>
  </property>
</Properties>
</file>