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16"/>
  </p:notesMasterIdLst>
  <p:handoutMasterIdLst>
    <p:handoutMasterId r:id="rId17"/>
  </p:handoutMasterIdLst>
  <p:sldIdLst>
    <p:sldId id="385" r:id="rId2"/>
    <p:sldId id="2595" r:id="rId3"/>
    <p:sldId id="430" r:id="rId4"/>
    <p:sldId id="431" r:id="rId5"/>
    <p:sldId id="432" r:id="rId6"/>
    <p:sldId id="2584" r:id="rId7"/>
    <p:sldId id="433" r:id="rId8"/>
    <p:sldId id="2622" r:id="rId9"/>
    <p:sldId id="434" r:id="rId10"/>
    <p:sldId id="2624" r:id="rId11"/>
    <p:sldId id="521" r:id="rId12"/>
    <p:sldId id="535" r:id="rId13"/>
    <p:sldId id="2570" r:id="rId14"/>
    <p:sldId id="534"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D60D5C-DD2A-4238-B95E-BE4AEA9F0AD2}">
          <p14:sldIdLst>
            <p14:sldId id="385"/>
            <p14:sldId id="2595"/>
            <p14:sldId id="430"/>
            <p14:sldId id="431"/>
            <p14:sldId id="432"/>
            <p14:sldId id="2584"/>
            <p14:sldId id="433"/>
            <p14:sldId id="2622"/>
            <p14:sldId id="434"/>
            <p14:sldId id="2624"/>
            <p14:sldId id="521"/>
            <p14:sldId id="535"/>
            <p14:sldId id="2570"/>
            <p14:sldId id="53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1D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772" autoAdjust="0"/>
  </p:normalViewPr>
  <p:slideViewPr>
    <p:cSldViewPr snapToGrid="0">
      <p:cViewPr varScale="1">
        <p:scale>
          <a:sx n="114" d="100"/>
          <a:sy n="114" d="100"/>
        </p:scale>
        <p:origin x="414" y="102"/>
      </p:cViewPr>
      <p:guideLst/>
    </p:cSldViewPr>
  </p:slideViewPr>
  <p:notesTextViewPr>
    <p:cViewPr>
      <p:scale>
        <a:sx n="3" d="2"/>
        <a:sy n="3" d="2"/>
      </p:scale>
      <p:origin x="0" y="0"/>
    </p:cViewPr>
  </p:notesTextViewPr>
  <p:notesViewPr>
    <p:cSldViewPr snapToGrid="0" showGuides="1">
      <p:cViewPr varScale="1">
        <p:scale>
          <a:sx n="85" d="100"/>
          <a:sy n="85" d="100"/>
        </p:scale>
        <p:origin x="2994" y="102"/>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2.xml" Id="rId3" /><Relationship Type="http://schemas.openxmlformats.org/officeDocument/2006/relationships/theme" Target="theme/theme1.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handoutMaster" Target="handoutMasters/handoutMaster1.xml" Id="rId17" /><Relationship Type="http://schemas.openxmlformats.org/officeDocument/2006/relationships/slide" Target="slides/slide1.xml" Id="rId2" /><Relationship Type="http://schemas.openxmlformats.org/officeDocument/2006/relationships/notesMaster" Target="notesMasters/notesMaster1.xml" Id="rId16" /><Relationship Type="http://schemas.openxmlformats.org/officeDocument/2006/relationships/viewProps" Target="viewProps.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9.xml" Id="rId10" /><Relationship Type="http://schemas.openxmlformats.org/officeDocument/2006/relationships/presProps" Target="presProps.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tableStyles" Target="tableStyles.xml" Id="rId22"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sp="http://schemas.microsoft.com/office/drawing/2008/diagram" xmlns:dgm="http://schemas.openxmlformats.org/drawingml/2006/diagram" xmlns:a="http://schemas.openxmlformats.org/drawingml/2006/main">
  <dgm:ptLst>
    <dgm:pt modelId="{E2090F54-120B-4786-B5D8-E70C17626A9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2BFD644-2875-42D2-8B75-245B75A4441C}" type="pres">
      <dgm:prSet presAssocID="{E2090F54-120B-4786-B5D8-E70C17626A94}" presName="diagram" presStyleCnt="0">
        <dgm:presLayoutVars>
          <dgm:dir/>
          <dgm:resizeHandles val="exact"/>
        </dgm:presLayoutVars>
      </dgm:prSet>
      <dgm:spPr/>
    </dgm:pt>
  </dgm:ptLst>
  <dgm:cxnLst>
    <dgm:cxn modelId="{9E38B41C-4031-49CA-BAB9-FD7DA659CFBF}" type="presOf" srcId="{E2090F54-120B-4786-B5D8-E70C17626A94}" destId="{E2BFD644-2875-42D2-8B75-245B75A4441C}"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4E3F56-7B36-4FD2-A5B2-EFF4CBEAA1D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15F8E6-D455-4622-ABB1-8ED1EDCCAC9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CDC29E7-2CFD-429C-A86C-CD0C62160B63}" type="datetimeFigureOut">
              <a:rPr lang="en-US" smtClean="0"/>
              <a:t>5/22/2025</a:t>
            </a:fld>
            <a:endParaRPr lang="en-US"/>
          </a:p>
        </p:txBody>
      </p:sp>
      <p:sp>
        <p:nvSpPr>
          <p:cNvPr id="4" name="Footer Placeholder 3">
            <a:extLst>
              <a:ext uri="{FF2B5EF4-FFF2-40B4-BE49-F238E27FC236}">
                <a16:creationId xmlns:a16="http://schemas.microsoft.com/office/drawing/2014/main" id="{7C50AEC6-942D-42A2-99A6-8CB85D7FAF31}"/>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2944C76-43A2-4A54-BDBA-57CD2E9B6FFD}"/>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0254674-028B-4093-BCA2-0DC794790999}" type="slidenum">
              <a:rPr lang="en-US" smtClean="0"/>
              <a:t>‹#›</a:t>
            </a:fld>
            <a:endParaRPr lang="en-US"/>
          </a:p>
        </p:txBody>
      </p:sp>
    </p:spTree>
    <p:extLst>
      <p:ext uri="{BB962C8B-B14F-4D97-AF65-F5344CB8AC3E}">
        <p14:creationId xmlns:p14="http://schemas.microsoft.com/office/powerpoint/2010/main" val="1985265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7DBEC5-0E20-4F25-A955-9E2F725DE00F}" type="datetimeFigureOut">
              <a:rPr lang="en-US" smtClean="0"/>
              <a:t>5/22/2025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77B2E9-574D-4859-BF09-C502F7FC8B98}" type="slidenum">
              <a:rPr lang="en-US" smtClean="0"/>
              <a:t>‹#›</a:t>
            </a:fld>
            <a:endParaRPr lang="en-US"/>
          </a:p>
        </p:txBody>
      </p:sp>
    </p:spTree>
    <p:extLst>
      <p:ext uri="{BB962C8B-B14F-4D97-AF65-F5344CB8AC3E}">
        <p14:creationId xmlns:p14="http://schemas.microsoft.com/office/powerpoint/2010/main" val="233401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93249-1C28-6AFE-DC53-614D82B823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029F44-A877-271B-CFB7-0B744E3FC04F}"/>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8BEEF7B4-05C3-E2C3-B268-106970707080}"/>
              </a:ext>
            </a:extLst>
          </p:cNvPr>
          <p:cNvSpPr>
            <a:spLocks noGrp="1"/>
          </p:cNvSpPr>
          <p:nvPr>
            <p:ph type="sldNum" sz="quarter" idx="5"/>
          </p:nvPr>
        </p:nvSpPr>
        <p:spPr/>
        <p:txBody>
          <a:bodyPr/>
          <a:lstStyle/>
          <a:p>
            <a:fld id="{798D2C48-8E3C-4008-9639-6D7C0D249C49}" type="slidenum">
              <a:rPr lang="en-US" smtClean="0"/>
              <a:t>2</a:t>
            </a:fld>
            <a:endParaRPr lang="en-US" dirty="0"/>
          </a:p>
        </p:txBody>
      </p:sp>
    </p:spTree>
    <p:extLst>
      <p:ext uri="{BB962C8B-B14F-4D97-AF65-F5344CB8AC3E}">
        <p14:creationId xmlns:p14="http://schemas.microsoft.com/office/powerpoint/2010/main" val="4023072537"/>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98D2C48-8E3C-4008-9639-6D7C0D249C49}" type="slidenum">
              <a:rPr lang="en-US" smtClean="0"/>
              <a:t>6</a:t>
            </a:fld>
            <a:endParaRPr lang="en-US" dirty="0"/>
          </a:p>
        </p:txBody>
      </p:sp>
    </p:spTree>
    <p:extLst>
      <p:ext uri="{BB962C8B-B14F-4D97-AF65-F5344CB8AC3E}">
        <p14:creationId xmlns:p14="http://schemas.microsoft.com/office/powerpoint/2010/main" val="532061744"/>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98D2C48-8E3C-4008-9639-6D7C0D249C49}" type="slidenum">
              <a:rPr lang="en-US" smtClean="0"/>
              <a:t>8</a:t>
            </a:fld>
            <a:endParaRPr lang="en-US" dirty="0"/>
          </a:p>
        </p:txBody>
      </p:sp>
    </p:spTree>
    <p:extLst>
      <p:ext uri="{BB962C8B-B14F-4D97-AF65-F5344CB8AC3E}">
        <p14:creationId xmlns:p14="http://schemas.microsoft.com/office/powerpoint/2010/main" val="3096499583"/>
      </p:ext>
    </p:extLst>
  </p:cSld>
  <p:clrMapOvr>
    <a:masterClrMapping/>
  </p:clrMapOvr>
</p:notes>
</file>

<file path=ppt/notesSlides/notesSlide4.xml><?xml version="1.0" encoding="utf-8"?>
<p:notes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E2406-3133-7203-D69E-50C74187F2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666836-C63A-8727-53E6-BFE4A8E1082E}"/>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32B981D5-6D88-8DDF-16CB-769352FB269D}"/>
              </a:ext>
            </a:extLst>
          </p:cNvPr>
          <p:cNvSpPr>
            <a:spLocks noGrp="1"/>
          </p:cNvSpPr>
          <p:nvPr>
            <p:ph type="sldNum" sz="quarter" idx="5"/>
          </p:nvPr>
        </p:nvSpPr>
        <p:spPr/>
        <p:txBody>
          <a:bodyPr/>
          <a:lstStyle/>
          <a:p>
            <a:fld id="{798D2C48-8E3C-4008-9639-6D7C0D249C49}" type="slidenum">
              <a:rPr lang="en-US" smtClean="0"/>
              <a:t>10</a:t>
            </a:fld>
            <a:endParaRPr lang="en-US" dirty="0"/>
          </a:p>
        </p:txBody>
      </p:sp>
    </p:spTree>
    <p:extLst>
      <p:ext uri="{BB962C8B-B14F-4D97-AF65-F5344CB8AC3E}">
        <p14:creationId xmlns:p14="http://schemas.microsoft.com/office/powerpoint/2010/main" val="1839887138"/>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9368AB29-FD65-43D1-A0D5-6E5DEB6A130C}" type="slidenum">
              <a:rPr lang="en-US" smtClean="0"/>
              <a:t>12</a:t>
            </a:fld>
            <a:endParaRPr lang="en-US"/>
          </a:p>
        </p:txBody>
      </p:sp>
    </p:spTree>
    <p:extLst>
      <p:ext uri="{BB962C8B-B14F-4D97-AF65-F5344CB8AC3E}">
        <p14:creationId xmlns:p14="http://schemas.microsoft.com/office/powerpoint/2010/main" val="342288206"/>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98D2C48-8E3C-4008-9639-6D7C0D249C49}" type="slidenum">
              <a:rPr lang="en-US" smtClean="0"/>
              <a:t>13</a:t>
            </a:fld>
            <a:endParaRPr lang="en-US" dirty="0"/>
          </a:p>
        </p:txBody>
      </p:sp>
    </p:spTree>
    <p:extLst>
      <p:ext uri="{BB962C8B-B14F-4D97-AF65-F5344CB8AC3E}">
        <p14:creationId xmlns:p14="http://schemas.microsoft.com/office/powerpoint/2010/main" val="303152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3" name="Subtitle 2"/>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18"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9"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92117162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Image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a:t>Venable LLP 2025</a:t>
            </a:r>
            <a:endParaRPr dirty="0"/>
          </a:p>
        </p:txBody>
      </p:sp>
      <p:sp>
        <p:nvSpPr>
          <p:cNvPr id="4" name="Picture Placeholder 3">
            <a:extLst>
              <a:ext uri="{FF2B5EF4-FFF2-40B4-BE49-F238E27FC236}">
                <a16:creationId xmlns:a16="http://schemas.microsoft.com/office/drawing/2014/main" id="{B8D53EF4-38A1-4563-9CC5-054C780DD0A7}"/>
              </a:ext>
            </a:extLst>
          </p:cNvPr>
          <p:cNvSpPr>
            <a:spLocks noGrp="1"/>
          </p:cNvSpPr>
          <p:nvPr>
            <p:ph type="pic" sz="quarter" idx="11" hasCustomPrompt="1"/>
          </p:nvPr>
        </p:nvSpPr>
        <p:spPr>
          <a:xfrm>
            <a:off x="1524000" y="1333500"/>
            <a:ext cx="2240280" cy="4389120"/>
          </a:xfrm>
          <a:prstGeom prst="rect">
            <a:avLst/>
          </a:prstGeom>
        </p:spPr>
        <p:txBody>
          <a:bodyPr/>
          <a:lstStyle>
            <a:lvl1pPr>
              <a:defRPr/>
            </a:lvl1pPr>
          </a:lstStyle>
          <a:p>
            <a:r>
              <a:rPr lang="en-US" dirty="0"/>
              <a:t>Place image from sidebar images folder</a:t>
            </a:r>
          </a:p>
        </p:txBody>
      </p:sp>
      <p:sp>
        <p:nvSpPr>
          <p:cNvPr id="11" name="Text Placeholder 4">
            <a:extLst>
              <a:ext uri="{FF2B5EF4-FFF2-40B4-BE49-F238E27FC236}">
                <a16:creationId xmlns:a16="http://schemas.microsoft.com/office/drawing/2014/main" id="{C2DEEFA3-4CD8-4BCA-B86F-8A9559D16BA2}"/>
              </a:ext>
            </a:extLst>
          </p:cNvPr>
          <p:cNvSpPr>
            <a:spLocks noGrp="1"/>
          </p:cNvSpPr>
          <p:nvPr>
            <p:ph idx="12"/>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205321363"/>
      </p:ext>
    </p:extLst>
  </p:cSld>
  <p:clrMapOvr>
    <a:masterClrMapping/>
  </p:clrMapOvr>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1.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Left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a:t>Venable LLP 2025</a:t>
            </a:r>
            <a:endParaRPr dirty="0"/>
          </a:p>
        </p:txBody>
      </p:sp>
      <p:cxnSp>
        <p:nvCxnSpPr>
          <p:cNvPr id="8" name="Straight Connector 7">
            <a:extLst>
              <a:ext uri="{FF2B5EF4-FFF2-40B4-BE49-F238E27FC236}">
                <a16:creationId xmlns:a16="http://schemas.microsoft.com/office/drawing/2014/main" id="{7D5AE27A-AC69-47DA-B89E-03681D7D7CAE}"/>
              </a:ext>
            </a:extLst>
          </p:cNvPr>
          <p:cNvCxnSpPr>
            <a:cxnSpLocks/>
          </p:cNvCxnSpPr>
          <p:nvPr userDrawn="1"/>
        </p:nvCxnSpPr>
        <p:spPr>
          <a:xfrm>
            <a:off x="1524000" y="1333500"/>
            <a:ext cx="22479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88A8ACC-29DF-4B33-BF6F-EAC1C156729A}"/>
              </a:ext>
            </a:extLst>
          </p:cNvPr>
          <p:cNvSpPr>
            <a:spLocks noGrp="1"/>
          </p:cNvSpPr>
          <p:nvPr>
            <p:ph idx="13"/>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1738961673"/>
      </p:ext>
    </p:extLst>
  </p:cSld>
  <p:clrMapOvr>
    <a:masterClrMapping/>
  </p:clrMapOvr>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Accolade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E286DF-034F-4EE0-A230-987ABB2984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4790073"/>
            <a:ext cx="596302" cy="596302"/>
          </a:xfrm>
          <a:prstGeom prst="rect">
            <a:avLst/>
          </a:prstGeom>
        </p:spPr>
      </p:pic>
      <p:pic>
        <p:nvPicPr>
          <p:cNvPr id="6" name="Picture 5">
            <a:extLst>
              <a:ext uri="{FF2B5EF4-FFF2-40B4-BE49-F238E27FC236}">
                <a16:creationId xmlns:a16="http://schemas.microsoft.com/office/drawing/2014/main" id="{F3D42830-8CAD-4E88-BD4F-FFE4CFA083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0" y="3929534"/>
            <a:ext cx="596302" cy="596302"/>
          </a:xfrm>
          <a:prstGeom prst="rect">
            <a:avLst/>
          </a:prstGeom>
        </p:spPr>
      </p:pic>
      <p:pic>
        <p:nvPicPr>
          <p:cNvPr id="7" name="Picture 6">
            <a:extLst>
              <a:ext uri="{FF2B5EF4-FFF2-40B4-BE49-F238E27FC236}">
                <a16:creationId xmlns:a16="http://schemas.microsoft.com/office/drawing/2014/main" id="{C085C26B-3088-4090-87B6-E1E48021B01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0" y="3068995"/>
            <a:ext cx="596302" cy="596302"/>
          </a:xfrm>
          <a:prstGeom prst="rect">
            <a:avLst/>
          </a:prstGeom>
        </p:spPr>
      </p:pic>
      <p:pic>
        <p:nvPicPr>
          <p:cNvPr id="8" name="Picture 7">
            <a:extLst>
              <a:ext uri="{FF2B5EF4-FFF2-40B4-BE49-F238E27FC236}">
                <a16:creationId xmlns:a16="http://schemas.microsoft.com/office/drawing/2014/main" id="{D2790AD9-69B5-424D-A4A3-859C2140A9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1341868"/>
            <a:ext cx="596302" cy="596302"/>
          </a:xfrm>
          <a:prstGeom prst="rect">
            <a:avLst/>
          </a:prstGeom>
        </p:spPr>
      </p:pic>
      <p:pic>
        <p:nvPicPr>
          <p:cNvPr id="9" name="Picture 8">
            <a:extLst>
              <a:ext uri="{FF2B5EF4-FFF2-40B4-BE49-F238E27FC236}">
                <a16:creationId xmlns:a16="http://schemas.microsoft.com/office/drawing/2014/main" id="{86E5AA60-13BF-430A-80CB-0FDFA55A0E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524000" y="2208456"/>
            <a:ext cx="596302" cy="596302"/>
          </a:xfrm>
          <a:prstGeom prst="rect">
            <a:avLst/>
          </a:prstGeom>
        </p:spPr>
      </p:pic>
      <p:sp>
        <p:nvSpPr>
          <p:cNvPr id="12" name="Text Placeholder 11">
            <a:extLst>
              <a:ext uri="{FF2B5EF4-FFF2-40B4-BE49-F238E27FC236}">
                <a16:creationId xmlns:a16="http://schemas.microsoft.com/office/drawing/2014/main" id="{8E27A9ED-7A94-4D3E-B36E-C314F95FD0F8}"/>
              </a:ext>
            </a:extLst>
          </p:cNvPr>
          <p:cNvSpPr>
            <a:spLocks noGrp="1"/>
          </p:cNvSpPr>
          <p:nvPr>
            <p:ph type="body" sz="quarter" idx="11" hasCustomPrompt="1"/>
          </p:nvPr>
        </p:nvSpPr>
        <p:spPr>
          <a:xfrm>
            <a:off x="2587752" y="1341439"/>
            <a:ext cx="8087869" cy="596302"/>
          </a:xfrm>
          <a:prstGeom prst="rect">
            <a:avLst/>
          </a:prstGeom>
        </p:spPr>
        <p:txBody>
          <a:bodyPr anchor="ctr" anchorCtr="0"/>
          <a:lstStyle>
            <a:lvl1pPr marL="0" indent="0">
              <a:buNone/>
              <a:defRPr/>
            </a:lvl1pPr>
          </a:lstStyle>
          <a:p>
            <a:pPr lvl="0"/>
            <a:r>
              <a:rPr lang="en-US" dirty="0"/>
              <a:t>Georgia 16pt</a:t>
            </a:r>
          </a:p>
        </p:txBody>
      </p:sp>
      <p:sp>
        <p:nvSpPr>
          <p:cNvPr id="13" name="Text Placeholder 11">
            <a:extLst>
              <a:ext uri="{FF2B5EF4-FFF2-40B4-BE49-F238E27FC236}">
                <a16:creationId xmlns:a16="http://schemas.microsoft.com/office/drawing/2014/main" id="{8F3CE500-E94C-402C-92F6-3F5DBB07CE8A}"/>
              </a:ext>
            </a:extLst>
          </p:cNvPr>
          <p:cNvSpPr>
            <a:spLocks noGrp="1"/>
          </p:cNvSpPr>
          <p:nvPr>
            <p:ph type="body" sz="quarter" idx="12" hasCustomPrompt="1"/>
          </p:nvPr>
        </p:nvSpPr>
        <p:spPr>
          <a:xfrm>
            <a:off x="2587752" y="2208456"/>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lvl1pPr>
          </a:lstStyle>
          <a:p>
            <a:pPr marL="0" marR="0" lvl="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pPr>
            <a:r>
              <a:rPr lang="en-US" dirty="0"/>
              <a:t>Single line of text will be centered to accolade icon</a:t>
            </a:r>
          </a:p>
        </p:txBody>
      </p:sp>
      <p:sp>
        <p:nvSpPr>
          <p:cNvPr id="14" name="Text Placeholder 11">
            <a:extLst>
              <a:ext uri="{FF2B5EF4-FFF2-40B4-BE49-F238E27FC236}">
                <a16:creationId xmlns:a16="http://schemas.microsoft.com/office/drawing/2014/main" id="{C1A5AA51-BEA3-41B7-B8AA-C27C16331F96}"/>
              </a:ext>
            </a:extLst>
          </p:cNvPr>
          <p:cNvSpPr>
            <a:spLocks noGrp="1"/>
          </p:cNvSpPr>
          <p:nvPr>
            <p:ph type="body" sz="quarter" idx="13" hasCustomPrompt="1"/>
          </p:nvPr>
        </p:nvSpPr>
        <p:spPr>
          <a:xfrm>
            <a:off x="2580131" y="3062517"/>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lang="en-US" sz="1600" i="0" kern="1200" baseline="0" dirty="0">
                <a:solidFill>
                  <a:schemeClr val="tx2"/>
                </a:solidFill>
                <a:latin typeface="Georgia" panose="02040502050405020303" pitchFamily="18" charset="0"/>
                <a:ea typeface="+mn-ea"/>
                <a:cs typeface="+mn-cs"/>
              </a:defRPr>
            </a:lvl1pPr>
          </a:lstStyle>
          <a:p>
            <a:pPr lvl="0"/>
            <a:r>
              <a:rPr lang="en-US" dirty="0"/>
              <a:t>Two lines of text </a:t>
            </a:r>
          </a:p>
          <a:p>
            <a:pPr lvl="0"/>
            <a:r>
              <a:rPr lang="en-US" dirty="0"/>
              <a:t>will align to top and bottom of accolade icon</a:t>
            </a:r>
          </a:p>
        </p:txBody>
      </p:sp>
      <p:sp>
        <p:nvSpPr>
          <p:cNvPr id="15" name="Text Placeholder 11">
            <a:extLst>
              <a:ext uri="{FF2B5EF4-FFF2-40B4-BE49-F238E27FC236}">
                <a16:creationId xmlns:a16="http://schemas.microsoft.com/office/drawing/2014/main" id="{D3B60107-D933-4DE4-8384-8DB4194CC508}"/>
              </a:ext>
            </a:extLst>
          </p:cNvPr>
          <p:cNvSpPr>
            <a:spLocks noGrp="1"/>
          </p:cNvSpPr>
          <p:nvPr>
            <p:ph type="body" sz="quarter" idx="14"/>
          </p:nvPr>
        </p:nvSpPr>
        <p:spPr>
          <a:xfrm>
            <a:off x="2580131" y="3929534"/>
            <a:ext cx="8087869" cy="596302"/>
          </a:xfrm>
          <a:prstGeom prst="rect">
            <a:avLst/>
          </a:prstGeom>
        </p:spPr>
        <p:txBody>
          <a:bodyPr anchor="ctr" anchorCtr="0"/>
          <a:lstStyle>
            <a:lvl1pPr marL="0" indent="0">
              <a:buNone/>
              <a:defRPr i="0"/>
            </a:lvl1pPr>
          </a:lstStyle>
          <a:p>
            <a:pPr lvl="0"/>
            <a:r>
              <a:rPr lang="en-US"/>
              <a:t>Click to edit Master text styles</a:t>
            </a:r>
          </a:p>
        </p:txBody>
      </p:sp>
      <p:sp>
        <p:nvSpPr>
          <p:cNvPr id="16" name="Text Placeholder 11">
            <a:extLst>
              <a:ext uri="{FF2B5EF4-FFF2-40B4-BE49-F238E27FC236}">
                <a16:creationId xmlns:a16="http://schemas.microsoft.com/office/drawing/2014/main" id="{6A84DEB3-D511-4FE8-ACA6-C1A1A5018E57}"/>
              </a:ext>
            </a:extLst>
          </p:cNvPr>
          <p:cNvSpPr>
            <a:spLocks noGrp="1"/>
          </p:cNvSpPr>
          <p:nvPr>
            <p:ph type="body" sz="quarter" idx="15" hasCustomPrompt="1"/>
          </p:nvPr>
        </p:nvSpPr>
        <p:spPr>
          <a:xfrm>
            <a:off x="2580131" y="4792460"/>
            <a:ext cx="8087869" cy="596302"/>
          </a:xfrm>
          <a:prstGeom prst="rect">
            <a:avLst/>
          </a:prstGeom>
        </p:spPr>
        <p:txBody>
          <a:bodyPr anchor="ctr" anchorCtr="0"/>
          <a:lstStyle>
            <a:lvl1pPr marL="0" indent="0">
              <a:buNone/>
              <a:defRPr/>
            </a:lvl1pPr>
          </a:lstStyle>
          <a:p>
            <a:pPr lvl="0"/>
            <a:r>
              <a:rPr lang="en-US" dirty="0"/>
              <a:t>Click to edit text</a:t>
            </a:r>
          </a:p>
        </p:txBody>
      </p:sp>
      <p:sp>
        <p:nvSpPr>
          <p:cNvPr id="17" name="Title 2">
            <a:extLst>
              <a:ext uri="{FF2B5EF4-FFF2-40B4-BE49-F238E27FC236}">
                <a16:creationId xmlns:a16="http://schemas.microsoft.com/office/drawing/2014/main" id="{5DEED7BD-E57B-43C2-A3DF-DE58F33E672C}"/>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09F0BDE0-8043-A433-B63A-E2B0A9184947}"/>
              </a:ext>
            </a:extLst>
          </p:cNvPr>
          <p:cNvSpPr>
            <a:spLocks noGrp="1"/>
          </p:cNvSpPr>
          <p:nvPr>
            <p:ph type="ftr" sz="quarter" idx="16"/>
          </p:nvPr>
        </p:nvSpPr>
        <p:spPr>
          <a:xfrm>
            <a:off x="9108255" y="6214985"/>
            <a:ext cx="2572512" cy="300482"/>
          </a:xfrm>
        </p:spPr>
        <p:txBody>
          <a:bodyPr/>
          <a:lstStyle>
            <a:lvl1pPr>
              <a:defRPr/>
            </a:lvl1pPr>
          </a:lstStyle>
          <a:p>
            <a:r>
              <a:rPr lang="en-US"/>
              <a:t>Venable LLP 2025</a:t>
            </a:r>
            <a:endParaRPr dirty="0"/>
          </a:p>
        </p:txBody>
      </p:sp>
    </p:spTree>
    <p:extLst>
      <p:ext uri="{BB962C8B-B14F-4D97-AF65-F5344CB8AC3E}">
        <p14:creationId xmlns:p14="http://schemas.microsoft.com/office/powerpoint/2010/main" val="3096985026"/>
      </p:ext>
    </p:extLst>
  </p:cSld>
  <p:clrMapOvr>
    <a:masterClrMapping/>
  </p:clrMapOvr>
</p:sldLayout>
</file>

<file path=ppt/slideLayouts/slideLayout1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bout and Meet Our Firm">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a:t>Venable LLP 2025</a:t>
            </a:r>
            <a:endParaRPr dirty="0"/>
          </a:p>
        </p:txBody>
      </p:sp>
      <p:sp>
        <p:nvSpPr>
          <p:cNvPr id="28" name="TextBox 27">
            <a:extLst>
              <a:ext uri="{FF2B5EF4-FFF2-40B4-BE49-F238E27FC236}">
                <a16:creationId xmlns:a16="http://schemas.microsoft.com/office/drawing/2014/main" id="{F543EAB2-8DD7-4ADF-AB2F-334898F8B569}"/>
              </a:ext>
            </a:extLst>
          </p:cNvPr>
          <p:cNvSpPr txBox="1">
            <a:spLocks noChangeAspect="1"/>
          </p:cNvSpPr>
          <p:nvPr userDrawn="1"/>
        </p:nvSpPr>
        <p:spPr>
          <a:xfrm>
            <a:off x="6572023" y="1447801"/>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900+</a:t>
            </a:r>
          </a:p>
        </p:txBody>
      </p:sp>
      <p:sp>
        <p:nvSpPr>
          <p:cNvPr id="35" name="TextBox 34">
            <a:extLst>
              <a:ext uri="{FF2B5EF4-FFF2-40B4-BE49-F238E27FC236}">
                <a16:creationId xmlns:a16="http://schemas.microsoft.com/office/drawing/2014/main" id="{5F6D4257-25B3-4FA4-9B49-D456B3AA3EFF}"/>
              </a:ext>
            </a:extLst>
          </p:cNvPr>
          <p:cNvSpPr txBox="1">
            <a:spLocks noChangeAspect="1"/>
          </p:cNvSpPr>
          <p:nvPr userDrawn="1"/>
        </p:nvSpPr>
        <p:spPr>
          <a:xfrm>
            <a:off x="6572023" y="2541450"/>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120</a:t>
            </a:r>
            <a:r>
              <a:rPr kumimoji="0" lang="en-US" sz="1800" b="1" i="0" u="none" strike="noStrike" kern="1200" cap="none" spc="0" normalizeH="0" baseline="0" noProof="0" dirty="0">
                <a:ln>
                  <a:noFill/>
                </a:ln>
                <a:solidFill>
                  <a:srgbClr val="00ACB6"/>
                </a:solidFill>
                <a:effectLst/>
                <a:uLnTx/>
                <a:uFillTx/>
                <a:latin typeface="Arial"/>
                <a:ea typeface="+mn-ea"/>
                <a:cs typeface="+mn-cs"/>
              </a:rPr>
              <a:t>+</a:t>
            </a:r>
            <a:endParaRPr lang="en-US" sz="1800" b="1" i="0" dirty="0">
              <a:solidFill>
                <a:schemeClr val="bg1"/>
              </a:solidFill>
              <a:latin typeface="+mj-lt"/>
            </a:endParaRPr>
          </a:p>
        </p:txBody>
      </p:sp>
      <p:sp>
        <p:nvSpPr>
          <p:cNvPr id="38" name="TextBox 37">
            <a:extLst>
              <a:ext uri="{FF2B5EF4-FFF2-40B4-BE49-F238E27FC236}">
                <a16:creationId xmlns:a16="http://schemas.microsoft.com/office/drawing/2014/main" id="{8747949A-FCC2-4A62-907C-4D75F98A57A6}"/>
              </a:ext>
            </a:extLst>
          </p:cNvPr>
          <p:cNvSpPr txBox="1">
            <a:spLocks noChangeAspect="1"/>
          </p:cNvSpPr>
          <p:nvPr userDrawn="1"/>
        </p:nvSpPr>
        <p:spPr>
          <a:xfrm>
            <a:off x="6572023" y="3635099"/>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14</a:t>
            </a:r>
          </a:p>
        </p:txBody>
      </p:sp>
      <p:sp>
        <p:nvSpPr>
          <p:cNvPr id="41" name="TextBox 40">
            <a:extLst>
              <a:ext uri="{FF2B5EF4-FFF2-40B4-BE49-F238E27FC236}">
                <a16:creationId xmlns:a16="http://schemas.microsoft.com/office/drawing/2014/main" id="{2CA0DBB4-5DCC-4809-A0E2-10209B1BC443}"/>
              </a:ext>
            </a:extLst>
          </p:cNvPr>
          <p:cNvSpPr txBox="1"/>
          <p:nvPr userDrawn="1"/>
        </p:nvSpPr>
        <p:spPr>
          <a:xfrm>
            <a:off x="7638899" y="4211311"/>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31D3D"/>
                </a:solidFill>
                <a:effectLst/>
                <a:uLnTx/>
                <a:uFillTx/>
                <a:latin typeface="Arial"/>
                <a:ea typeface="+mn-ea"/>
                <a:cs typeface="+mn-cs"/>
              </a:rPr>
              <a:t>CA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CO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DC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DE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FL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IL  </a:t>
            </a:r>
            <a:r>
              <a:rPr kumimoji="0" lang="en-US" sz="1100" b="0" i="0" u="none" strike="noStrike" kern="1200" cap="none" spc="0" normalizeH="0" baseline="0" noProof="0" dirty="0">
                <a:ln>
                  <a:noFill/>
                </a:ln>
                <a:solidFill>
                  <a:srgbClr val="00ACB6"/>
                </a:solidFill>
                <a:effectLst/>
                <a:uLnTx/>
                <a:uFillTx/>
                <a:latin typeface="+mn-lt"/>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MD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NY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VA</a:t>
            </a:r>
          </a:p>
        </p:txBody>
      </p:sp>
      <p:sp>
        <p:nvSpPr>
          <p:cNvPr id="45" name="TextBox 44">
            <a:extLst>
              <a:ext uri="{FF2B5EF4-FFF2-40B4-BE49-F238E27FC236}">
                <a16:creationId xmlns:a16="http://schemas.microsoft.com/office/drawing/2014/main" id="{75BBEC73-4D2E-4970-B945-889D3E2F2807}"/>
              </a:ext>
            </a:extLst>
          </p:cNvPr>
          <p:cNvSpPr txBox="1"/>
          <p:nvPr userDrawn="1"/>
        </p:nvSpPr>
        <p:spPr>
          <a:xfrm>
            <a:off x="7640828" y="3939755"/>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Offices</a:t>
            </a:r>
          </a:p>
        </p:txBody>
      </p:sp>
      <p:sp>
        <p:nvSpPr>
          <p:cNvPr id="47" name="TextBox 46">
            <a:extLst>
              <a:ext uri="{FF2B5EF4-FFF2-40B4-BE49-F238E27FC236}">
                <a16:creationId xmlns:a16="http://schemas.microsoft.com/office/drawing/2014/main" id="{9A1B0DC5-25E6-4410-84A3-2261829D5047}"/>
              </a:ext>
            </a:extLst>
          </p:cNvPr>
          <p:cNvSpPr txBox="1"/>
          <p:nvPr userDrawn="1"/>
        </p:nvSpPr>
        <p:spPr>
          <a:xfrm>
            <a:off x="7638899" y="3119373"/>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 history of strategic growth</a:t>
            </a:r>
          </a:p>
        </p:txBody>
      </p:sp>
      <p:sp>
        <p:nvSpPr>
          <p:cNvPr id="49" name="TextBox 48">
            <a:extLst>
              <a:ext uri="{FF2B5EF4-FFF2-40B4-BE49-F238E27FC236}">
                <a16:creationId xmlns:a16="http://schemas.microsoft.com/office/drawing/2014/main" id="{F2B5D8B7-40E6-482E-9843-2BCB411FA57B}"/>
              </a:ext>
            </a:extLst>
          </p:cNvPr>
          <p:cNvSpPr txBox="1"/>
          <p:nvPr userDrawn="1"/>
        </p:nvSpPr>
        <p:spPr>
          <a:xfrm>
            <a:off x="7640828" y="2848839"/>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Years</a:t>
            </a:r>
          </a:p>
        </p:txBody>
      </p:sp>
      <p:sp>
        <p:nvSpPr>
          <p:cNvPr id="53" name="TextBox 52">
            <a:extLst>
              <a:ext uri="{FF2B5EF4-FFF2-40B4-BE49-F238E27FC236}">
                <a16:creationId xmlns:a16="http://schemas.microsoft.com/office/drawing/2014/main" id="{9E0F92EF-ABBD-4C1F-BEAA-9C2D86A4C6C5}"/>
              </a:ext>
            </a:extLst>
          </p:cNvPr>
          <p:cNvSpPr txBox="1"/>
          <p:nvPr userDrawn="1"/>
        </p:nvSpPr>
        <p:spPr>
          <a:xfrm>
            <a:off x="7638899" y="2002210"/>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Attorneys</a:t>
            </a:r>
            <a:r>
              <a:rPr lang="en-US" sz="1100" kern="1200" baseline="0" dirty="0">
                <a:solidFill>
                  <a:schemeClr val="tx2"/>
                </a:solidFill>
                <a:latin typeface="+mj-lt"/>
                <a:ea typeface="+mn-ea"/>
                <a:cs typeface="+mn-cs"/>
              </a:rPr>
              <a:t> and advisors</a:t>
            </a:r>
          </a:p>
        </p:txBody>
      </p:sp>
      <p:sp>
        <p:nvSpPr>
          <p:cNvPr id="54" name="TextBox 53">
            <a:extLst>
              <a:ext uri="{FF2B5EF4-FFF2-40B4-BE49-F238E27FC236}">
                <a16:creationId xmlns:a16="http://schemas.microsoft.com/office/drawing/2014/main" id="{8FD9CFE3-8A9A-4028-9674-5CD050F3842C}"/>
              </a:ext>
            </a:extLst>
          </p:cNvPr>
          <p:cNvSpPr txBox="1"/>
          <p:nvPr userDrawn="1"/>
        </p:nvSpPr>
        <p:spPr>
          <a:xfrm>
            <a:off x="7640828" y="1752546"/>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Professionals</a:t>
            </a:r>
          </a:p>
        </p:txBody>
      </p:sp>
      <p:sp>
        <p:nvSpPr>
          <p:cNvPr id="57" name="TextBox 56">
            <a:extLst>
              <a:ext uri="{FF2B5EF4-FFF2-40B4-BE49-F238E27FC236}">
                <a16:creationId xmlns:a16="http://schemas.microsoft.com/office/drawing/2014/main" id="{37745BBE-149B-48D6-AA34-146B72641A94}"/>
              </a:ext>
            </a:extLst>
          </p:cNvPr>
          <p:cNvSpPr txBox="1"/>
          <p:nvPr userDrawn="1"/>
        </p:nvSpPr>
        <p:spPr>
          <a:xfrm>
            <a:off x="1523999" y="1333500"/>
            <a:ext cx="4483395" cy="3421834"/>
          </a:xfrm>
          <a:prstGeom prst="rect">
            <a:avLst/>
          </a:prstGeom>
          <a:noFill/>
        </p:spPr>
        <p:txBody>
          <a:bodyPr wrap="square" lIns="0" tIns="0" rIns="0" bIns="0" rtlCol="0">
            <a:noAutofit/>
          </a:bodyPr>
          <a:lstStyle/>
          <a:p>
            <a:pPr marL="0" indent="0">
              <a:lnSpc>
                <a:spcPct val="150000"/>
              </a:lnSpc>
              <a:spcBef>
                <a:spcPts val="600"/>
              </a:spcBef>
              <a:buNone/>
            </a:pPr>
            <a:r>
              <a:rPr lang="en-US" sz="1400" dirty="0">
                <a:solidFill>
                  <a:schemeClr val="tx1"/>
                </a:solidFill>
              </a:rPr>
              <a:t>As a law firm of more than 900 professionals, Venable delivers legal services globally in every area of regulatory compliance, government affairs, corporate and business transactions, intellectual property, and complex litigation. But no matter the practice, we are united by our passion for the work, all meant to empower you, our client, to be the best version of yourself in any circumstance. Because it’s not about us; it’s about you – your priorities, your goals, your long list of </a:t>
            </a:r>
            <a:r>
              <a:rPr lang="en-US" sz="1400" i="1" dirty="0">
                <a:solidFill>
                  <a:schemeClr val="tx1"/>
                </a:solidFill>
              </a:rPr>
              <a:t>what-ifs</a:t>
            </a:r>
            <a:r>
              <a:rPr lang="en-US" sz="1400" dirty="0">
                <a:solidFill>
                  <a:schemeClr val="tx1"/>
                </a:solidFill>
              </a:rPr>
              <a:t> that keep you up at night. That’s just our to-do list. That’s what keeps us focused – your success.</a:t>
            </a:r>
          </a:p>
        </p:txBody>
      </p:sp>
      <p:sp>
        <p:nvSpPr>
          <p:cNvPr id="5" name="TextBox 4">
            <a:extLst>
              <a:ext uri="{FF2B5EF4-FFF2-40B4-BE49-F238E27FC236}">
                <a16:creationId xmlns:a16="http://schemas.microsoft.com/office/drawing/2014/main" id="{5061AC00-1412-4367-B733-321C0F6047F6}"/>
              </a:ext>
            </a:extLst>
          </p:cNvPr>
          <p:cNvSpPr txBox="1"/>
          <p:nvPr userDrawn="1"/>
        </p:nvSpPr>
        <p:spPr>
          <a:xfrm>
            <a:off x="1524177" y="368004"/>
            <a:ext cx="6716684" cy="773673"/>
          </a:xfrm>
          <a:prstGeom prst="rect">
            <a:avLst/>
          </a:prstGeom>
          <a:noFill/>
        </p:spPr>
        <p:txBody>
          <a:bodyPr wrap="square" lIns="0" tIns="0" rIns="0" bIns="0" rtlCol="0" anchor="ctr" anchorCtr="0">
            <a:noAutofit/>
          </a:bodyPr>
          <a:lstStyle/>
          <a:p>
            <a:pPr algn="l">
              <a:spcBef>
                <a:spcPts val="600"/>
              </a:spcBef>
              <a:buClr>
                <a:srgbClr val="00ACB6"/>
              </a:buClr>
            </a:pPr>
            <a:r>
              <a:rPr lang="en-US" sz="2800" b="1" kern="1200" spc="50" baseline="0" dirty="0">
                <a:solidFill>
                  <a:schemeClr val="tx1"/>
                </a:solidFill>
                <a:latin typeface="Arial" panose="020B0604020202020204" pitchFamily="34" charset="0"/>
                <a:ea typeface="+mj-ea"/>
                <a:cs typeface="Arial" panose="020B0604020202020204" pitchFamily="34" charset="0"/>
              </a:rPr>
              <a:t>Committed to Your Success </a:t>
            </a:r>
          </a:p>
        </p:txBody>
      </p:sp>
    </p:spTree>
    <p:extLst>
      <p:ext uri="{BB962C8B-B14F-4D97-AF65-F5344CB8AC3E}">
        <p14:creationId xmlns:p14="http://schemas.microsoft.com/office/powerpoint/2010/main" val="439654183"/>
      </p:ext>
    </p:extLst>
  </p:cSld>
  <p:clrMapOvr>
    <a:masterClrMapping/>
  </p:clrMapOvr>
</p:sldLayout>
</file>

<file path=ppt/slideLayouts/slideLayout1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Meet Our Firm - Double Facts">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8DD64B-8427-453C-B9EE-2AF1AFCD560D}"/>
              </a:ext>
            </a:extLst>
          </p:cNvPr>
          <p:cNvSpPr txBox="1">
            <a:spLocks noChangeAspect="1"/>
          </p:cNvSpPr>
          <p:nvPr userDrawn="1"/>
        </p:nvSpPr>
        <p:spPr>
          <a:xfrm>
            <a:off x="1530900" y="1333500"/>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900</a:t>
            </a:r>
            <a:r>
              <a:rPr lang="en-US" sz="1400" b="1" i="0" dirty="0">
                <a:solidFill>
                  <a:schemeClr val="bg1"/>
                </a:solidFill>
                <a:latin typeface="+mj-lt"/>
              </a:rPr>
              <a:t>+</a:t>
            </a:r>
            <a:endParaRPr lang="en-US" sz="1800" b="1" i="0" dirty="0">
              <a:solidFill>
                <a:schemeClr val="bg1"/>
              </a:solidFill>
              <a:latin typeface="+mj-lt"/>
            </a:endParaRPr>
          </a:p>
        </p:txBody>
      </p:sp>
      <p:sp>
        <p:nvSpPr>
          <p:cNvPr id="14" name="TextBox 13">
            <a:extLst>
              <a:ext uri="{FF2B5EF4-FFF2-40B4-BE49-F238E27FC236}">
                <a16:creationId xmlns:a16="http://schemas.microsoft.com/office/drawing/2014/main" id="{A1B22900-320A-49B1-92E4-5D2EBE3561E9}"/>
              </a:ext>
            </a:extLst>
          </p:cNvPr>
          <p:cNvSpPr txBox="1">
            <a:spLocks noChangeAspect="1"/>
          </p:cNvSpPr>
          <p:nvPr userDrawn="1"/>
        </p:nvSpPr>
        <p:spPr>
          <a:xfrm>
            <a:off x="1537799" y="2487931"/>
            <a:ext cx="795337" cy="795528"/>
          </a:xfrm>
          <a:prstGeom prst="rect">
            <a:avLst/>
          </a:prstGeom>
          <a:solidFill>
            <a:schemeClr val="tx1"/>
          </a:solidFill>
          <a:ln>
            <a:noFill/>
          </a:ln>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ACB6"/>
                </a:solidFill>
                <a:effectLst/>
                <a:uLnTx/>
                <a:uFillTx/>
                <a:latin typeface="Arial"/>
                <a:ea typeface="+mn-ea"/>
                <a:cs typeface="+mn-cs"/>
              </a:rPr>
              <a:t>120</a:t>
            </a:r>
            <a:r>
              <a:rPr kumimoji="0" lang="en-US" sz="1400" b="1" i="0" u="none" strike="noStrike" kern="1200" cap="none" spc="0" normalizeH="0" baseline="0" noProof="0" dirty="0">
                <a:ln>
                  <a:noFill/>
                </a:ln>
                <a:solidFill>
                  <a:srgbClr val="00ACB6"/>
                </a:solidFill>
                <a:effectLst/>
                <a:uLnTx/>
                <a:uFillTx/>
                <a:latin typeface="Arial"/>
                <a:ea typeface="+mn-ea"/>
                <a:cs typeface="+mn-cs"/>
              </a:rPr>
              <a:t>+</a:t>
            </a:r>
          </a:p>
        </p:txBody>
      </p:sp>
      <p:sp>
        <p:nvSpPr>
          <p:cNvPr id="17" name="TextBox 16">
            <a:extLst>
              <a:ext uri="{FF2B5EF4-FFF2-40B4-BE49-F238E27FC236}">
                <a16:creationId xmlns:a16="http://schemas.microsoft.com/office/drawing/2014/main" id="{4E1B7E26-BE69-4747-B908-B27B5662F02C}"/>
              </a:ext>
            </a:extLst>
          </p:cNvPr>
          <p:cNvSpPr txBox="1">
            <a:spLocks noChangeAspect="1"/>
          </p:cNvSpPr>
          <p:nvPr userDrawn="1"/>
        </p:nvSpPr>
        <p:spPr>
          <a:xfrm>
            <a:off x="1530900" y="3651694"/>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14</a:t>
            </a:r>
          </a:p>
        </p:txBody>
      </p:sp>
      <p:sp>
        <p:nvSpPr>
          <p:cNvPr id="33" name="Text Placeholder 6">
            <a:extLst>
              <a:ext uri="{FF2B5EF4-FFF2-40B4-BE49-F238E27FC236}">
                <a16:creationId xmlns:a16="http://schemas.microsoft.com/office/drawing/2014/main" id="{12EF16B0-69DE-4EFB-B90B-1A7D69743483}"/>
              </a:ext>
            </a:extLst>
          </p:cNvPr>
          <p:cNvSpPr>
            <a:spLocks noGrp="1"/>
          </p:cNvSpPr>
          <p:nvPr>
            <p:ph type="body" sz="quarter" idx="19" hasCustomPrompt="1"/>
          </p:nvPr>
        </p:nvSpPr>
        <p:spPr>
          <a:xfrm>
            <a:off x="6716838" y="1619247"/>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 -- Arial 14pt</a:t>
            </a:r>
          </a:p>
        </p:txBody>
      </p:sp>
      <p:sp>
        <p:nvSpPr>
          <p:cNvPr id="34" name="Text Placeholder 6">
            <a:extLst>
              <a:ext uri="{FF2B5EF4-FFF2-40B4-BE49-F238E27FC236}">
                <a16:creationId xmlns:a16="http://schemas.microsoft.com/office/drawing/2014/main" id="{078967E6-6109-4CDB-B281-C122B76D76A9}"/>
              </a:ext>
            </a:extLst>
          </p:cNvPr>
          <p:cNvSpPr>
            <a:spLocks noGrp="1"/>
          </p:cNvSpPr>
          <p:nvPr>
            <p:ph type="body" sz="quarter" idx="20" hasCustomPrompt="1"/>
          </p:nvPr>
        </p:nvSpPr>
        <p:spPr>
          <a:xfrm>
            <a:off x="6716838" y="1924431"/>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 -- Arial 12pt</a:t>
            </a:r>
          </a:p>
        </p:txBody>
      </p:sp>
      <p:sp>
        <p:nvSpPr>
          <p:cNvPr id="36" name="Text Placeholder 6">
            <a:extLst>
              <a:ext uri="{FF2B5EF4-FFF2-40B4-BE49-F238E27FC236}">
                <a16:creationId xmlns:a16="http://schemas.microsoft.com/office/drawing/2014/main" id="{56053BA0-ADC5-40D8-9145-8E55822F954D}"/>
              </a:ext>
            </a:extLst>
          </p:cNvPr>
          <p:cNvSpPr>
            <a:spLocks noGrp="1"/>
          </p:cNvSpPr>
          <p:nvPr>
            <p:ph type="body" sz="quarter" idx="21" hasCustomPrompt="1"/>
          </p:nvPr>
        </p:nvSpPr>
        <p:spPr>
          <a:xfrm>
            <a:off x="6723737" y="2773678"/>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7" name="Text Placeholder 6">
            <a:extLst>
              <a:ext uri="{FF2B5EF4-FFF2-40B4-BE49-F238E27FC236}">
                <a16:creationId xmlns:a16="http://schemas.microsoft.com/office/drawing/2014/main" id="{E8446ED9-4875-4FFB-85CD-F151005E88FB}"/>
              </a:ext>
            </a:extLst>
          </p:cNvPr>
          <p:cNvSpPr>
            <a:spLocks noGrp="1"/>
          </p:cNvSpPr>
          <p:nvPr>
            <p:ph type="body" sz="quarter" idx="22" hasCustomPrompt="1"/>
          </p:nvPr>
        </p:nvSpPr>
        <p:spPr>
          <a:xfrm>
            <a:off x="6723737" y="3078862"/>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9" name="Text Placeholder 6">
            <a:extLst>
              <a:ext uri="{FF2B5EF4-FFF2-40B4-BE49-F238E27FC236}">
                <a16:creationId xmlns:a16="http://schemas.microsoft.com/office/drawing/2014/main" id="{E8743E89-5C3C-49C9-A1BB-BF2E8AD4681B}"/>
              </a:ext>
            </a:extLst>
          </p:cNvPr>
          <p:cNvSpPr>
            <a:spLocks noGrp="1"/>
          </p:cNvSpPr>
          <p:nvPr>
            <p:ph type="body" sz="quarter" idx="23" hasCustomPrompt="1"/>
          </p:nvPr>
        </p:nvSpPr>
        <p:spPr>
          <a:xfrm>
            <a:off x="6723737" y="3928109"/>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0" name="Text Placeholder 6">
            <a:extLst>
              <a:ext uri="{FF2B5EF4-FFF2-40B4-BE49-F238E27FC236}">
                <a16:creationId xmlns:a16="http://schemas.microsoft.com/office/drawing/2014/main" id="{08A07953-0134-4CA8-906D-06C66F28D2F0}"/>
              </a:ext>
            </a:extLst>
          </p:cNvPr>
          <p:cNvSpPr>
            <a:spLocks noGrp="1"/>
          </p:cNvSpPr>
          <p:nvPr>
            <p:ph type="body" sz="quarter" idx="24" hasCustomPrompt="1"/>
          </p:nvPr>
        </p:nvSpPr>
        <p:spPr>
          <a:xfrm>
            <a:off x="6723737" y="4233293"/>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42" name="Text Placeholder 6">
            <a:extLst>
              <a:ext uri="{FF2B5EF4-FFF2-40B4-BE49-F238E27FC236}">
                <a16:creationId xmlns:a16="http://schemas.microsoft.com/office/drawing/2014/main" id="{F957BC34-E069-4D72-8FC5-345216CEC219}"/>
              </a:ext>
            </a:extLst>
          </p:cNvPr>
          <p:cNvSpPr>
            <a:spLocks noGrp="1"/>
          </p:cNvSpPr>
          <p:nvPr>
            <p:ph type="body" sz="quarter" idx="25" hasCustomPrompt="1"/>
          </p:nvPr>
        </p:nvSpPr>
        <p:spPr>
          <a:xfrm>
            <a:off x="67168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3" name="Text Placeholder 6">
            <a:extLst>
              <a:ext uri="{FF2B5EF4-FFF2-40B4-BE49-F238E27FC236}">
                <a16:creationId xmlns:a16="http://schemas.microsoft.com/office/drawing/2014/main" id="{65317604-AF57-45EF-A875-B308960F1CFF}"/>
              </a:ext>
            </a:extLst>
          </p:cNvPr>
          <p:cNvSpPr>
            <a:spLocks noGrp="1"/>
          </p:cNvSpPr>
          <p:nvPr>
            <p:ph type="body" sz="quarter" idx="26" hasCustomPrompt="1"/>
          </p:nvPr>
        </p:nvSpPr>
        <p:spPr>
          <a:xfrm>
            <a:off x="67168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29" name="TextBox 28">
            <a:extLst>
              <a:ext uri="{FF2B5EF4-FFF2-40B4-BE49-F238E27FC236}">
                <a16:creationId xmlns:a16="http://schemas.microsoft.com/office/drawing/2014/main" id="{BD84E520-1A3E-4311-9141-99F0DDDAC6F7}"/>
              </a:ext>
            </a:extLst>
          </p:cNvPr>
          <p:cNvSpPr txBox="1"/>
          <p:nvPr userDrawn="1"/>
        </p:nvSpPr>
        <p:spPr>
          <a:xfrm>
            <a:off x="2427835" y="39327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Offices</a:t>
            </a:r>
          </a:p>
        </p:txBody>
      </p:sp>
      <p:sp>
        <p:nvSpPr>
          <p:cNvPr id="31" name="Text Placeholder 6">
            <a:extLst>
              <a:ext uri="{FF2B5EF4-FFF2-40B4-BE49-F238E27FC236}">
                <a16:creationId xmlns:a16="http://schemas.microsoft.com/office/drawing/2014/main" id="{82B21EB1-75AF-419A-8127-3422E2E14847}"/>
              </a:ext>
            </a:extLst>
          </p:cNvPr>
          <p:cNvSpPr>
            <a:spLocks noGrp="1"/>
          </p:cNvSpPr>
          <p:nvPr>
            <p:ph type="body" sz="quarter" idx="27" hasCustomPrompt="1"/>
          </p:nvPr>
        </p:nvSpPr>
        <p:spPr>
          <a:xfrm>
            <a:off x="5823435" y="1339850"/>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6" name="Text Placeholder 6">
            <a:extLst>
              <a:ext uri="{FF2B5EF4-FFF2-40B4-BE49-F238E27FC236}">
                <a16:creationId xmlns:a16="http://schemas.microsoft.com/office/drawing/2014/main" id="{56AA776F-B0B7-4F45-986C-7A8BB37D3351}"/>
              </a:ext>
            </a:extLst>
          </p:cNvPr>
          <p:cNvSpPr>
            <a:spLocks noGrp="1"/>
          </p:cNvSpPr>
          <p:nvPr>
            <p:ph type="body" sz="quarter" idx="28" hasCustomPrompt="1"/>
          </p:nvPr>
        </p:nvSpPr>
        <p:spPr>
          <a:xfrm>
            <a:off x="5830525" y="2491106"/>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8" name="Text Placeholder 6">
            <a:extLst>
              <a:ext uri="{FF2B5EF4-FFF2-40B4-BE49-F238E27FC236}">
                <a16:creationId xmlns:a16="http://schemas.microsoft.com/office/drawing/2014/main" id="{B82821F1-E9D9-4467-B343-3DFEE4A53654}"/>
              </a:ext>
            </a:extLst>
          </p:cNvPr>
          <p:cNvSpPr>
            <a:spLocks noGrp="1"/>
          </p:cNvSpPr>
          <p:nvPr>
            <p:ph type="body" sz="quarter" idx="29" hasCustomPrompt="1"/>
          </p:nvPr>
        </p:nvSpPr>
        <p:spPr>
          <a:xfrm>
            <a:off x="5824175" y="3642362"/>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0" name="Text Placeholder 6">
            <a:extLst>
              <a:ext uri="{FF2B5EF4-FFF2-40B4-BE49-F238E27FC236}">
                <a16:creationId xmlns:a16="http://schemas.microsoft.com/office/drawing/2014/main" id="{8663C5AC-7CE0-4C32-92AE-4FDAACD3407E}"/>
              </a:ext>
            </a:extLst>
          </p:cNvPr>
          <p:cNvSpPr>
            <a:spLocks noGrp="1"/>
          </p:cNvSpPr>
          <p:nvPr>
            <p:ph type="body" sz="quarter" idx="30" hasCustomPrompt="1"/>
          </p:nvPr>
        </p:nvSpPr>
        <p:spPr>
          <a:xfrm>
            <a:off x="58204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5" name="TextBox 54">
            <a:extLst>
              <a:ext uri="{FF2B5EF4-FFF2-40B4-BE49-F238E27FC236}">
                <a16:creationId xmlns:a16="http://schemas.microsoft.com/office/drawing/2014/main" id="{2B274F13-7467-45E9-BE0B-5F9B6612F079}"/>
              </a:ext>
            </a:extLst>
          </p:cNvPr>
          <p:cNvSpPr txBox="1"/>
          <p:nvPr userDrawn="1"/>
        </p:nvSpPr>
        <p:spPr>
          <a:xfrm>
            <a:off x="2431011" y="308119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 history of strategic growth</a:t>
            </a:r>
          </a:p>
        </p:txBody>
      </p:sp>
      <p:sp>
        <p:nvSpPr>
          <p:cNvPr id="56" name="TextBox 55">
            <a:extLst>
              <a:ext uri="{FF2B5EF4-FFF2-40B4-BE49-F238E27FC236}">
                <a16:creationId xmlns:a16="http://schemas.microsoft.com/office/drawing/2014/main" id="{7101919F-AB73-4D45-B5D0-68F83B2E6DF6}"/>
              </a:ext>
            </a:extLst>
          </p:cNvPr>
          <p:cNvSpPr txBox="1"/>
          <p:nvPr userDrawn="1"/>
        </p:nvSpPr>
        <p:spPr>
          <a:xfrm>
            <a:off x="2434185" y="277134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Years</a:t>
            </a:r>
          </a:p>
        </p:txBody>
      </p:sp>
      <p:sp>
        <p:nvSpPr>
          <p:cNvPr id="63" name="TextBox 62">
            <a:extLst>
              <a:ext uri="{FF2B5EF4-FFF2-40B4-BE49-F238E27FC236}">
                <a16:creationId xmlns:a16="http://schemas.microsoft.com/office/drawing/2014/main" id="{DE3FAF75-177A-499A-ADAE-86D3B1FA83DA}"/>
              </a:ext>
            </a:extLst>
          </p:cNvPr>
          <p:cNvSpPr txBox="1"/>
          <p:nvPr userDrawn="1"/>
        </p:nvSpPr>
        <p:spPr>
          <a:xfrm>
            <a:off x="2420938" y="193682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Attorneys and advisors</a:t>
            </a:r>
          </a:p>
        </p:txBody>
      </p:sp>
      <p:sp>
        <p:nvSpPr>
          <p:cNvPr id="64" name="TextBox 63">
            <a:extLst>
              <a:ext uri="{FF2B5EF4-FFF2-40B4-BE49-F238E27FC236}">
                <a16:creationId xmlns:a16="http://schemas.microsoft.com/office/drawing/2014/main" id="{7C907BC9-6D35-4453-B6D1-CD9E5470B3E0}"/>
              </a:ext>
            </a:extLst>
          </p:cNvPr>
          <p:cNvSpPr txBox="1"/>
          <p:nvPr userDrawn="1"/>
        </p:nvSpPr>
        <p:spPr>
          <a:xfrm>
            <a:off x="2424112" y="16269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Professionals</a:t>
            </a:r>
          </a:p>
        </p:txBody>
      </p:sp>
      <p:sp>
        <p:nvSpPr>
          <p:cNvPr id="30" name="Title 2">
            <a:extLst>
              <a:ext uri="{FF2B5EF4-FFF2-40B4-BE49-F238E27FC236}">
                <a16:creationId xmlns:a16="http://schemas.microsoft.com/office/drawing/2014/main" id="{EBCEBCB5-6240-415C-909C-8D0D1014871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Meet Our Firm</a:t>
            </a:r>
          </a:p>
        </p:txBody>
      </p:sp>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a:t>Venable LLP 2025</a:t>
            </a:r>
            <a:endParaRPr dirty="0"/>
          </a:p>
        </p:txBody>
      </p:sp>
      <p:sp>
        <p:nvSpPr>
          <p:cNvPr id="28" name="Text Placeholder 6">
            <a:extLst>
              <a:ext uri="{FF2B5EF4-FFF2-40B4-BE49-F238E27FC236}">
                <a16:creationId xmlns:a16="http://schemas.microsoft.com/office/drawing/2014/main" id="{3CDF78A9-352C-4B8B-AE51-009E69B0B804}"/>
              </a:ext>
            </a:extLst>
          </p:cNvPr>
          <p:cNvSpPr>
            <a:spLocks noGrp="1"/>
          </p:cNvSpPr>
          <p:nvPr>
            <p:ph type="body" sz="quarter" idx="32" hasCustomPrompt="1"/>
          </p:nvPr>
        </p:nvSpPr>
        <p:spPr>
          <a:xfrm>
            <a:off x="24209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2" name="Text Placeholder 6">
            <a:extLst>
              <a:ext uri="{FF2B5EF4-FFF2-40B4-BE49-F238E27FC236}">
                <a16:creationId xmlns:a16="http://schemas.microsoft.com/office/drawing/2014/main" id="{C97B35E8-3E6A-442A-89DB-5CFBFA94AB3C}"/>
              </a:ext>
            </a:extLst>
          </p:cNvPr>
          <p:cNvSpPr>
            <a:spLocks noGrp="1"/>
          </p:cNvSpPr>
          <p:nvPr>
            <p:ph type="body" sz="quarter" idx="33" hasCustomPrompt="1"/>
          </p:nvPr>
        </p:nvSpPr>
        <p:spPr>
          <a:xfrm>
            <a:off x="24209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5" name="Text Placeholder 6">
            <a:extLst>
              <a:ext uri="{FF2B5EF4-FFF2-40B4-BE49-F238E27FC236}">
                <a16:creationId xmlns:a16="http://schemas.microsoft.com/office/drawing/2014/main" id="{B426F8EF-0E7B-45D9-9EE8-BC783DA108E6}"/>
              </a:ext>
            </a:extLst>
          </p:cNvPr>
          <p:cNvSpPr>
            <a:spLocks noGrp="1"/>
          </p:cNvSpPr>
          <p:nvPr>
            <p:ph type="body" sz="quarter" idx="34" hasCustomPrompt="1"/>
          </p:nvPr>
        </p:nvSpPr>
        <p:spPr>
          <a:xfrm>
            <a:off x="15245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2" name="TextBox 1">
            <a:extLst>
              <a:ext uri="{FF2B5EF4-FFF2-40B4-BE49-F238E27FC236}">
                <a16:creationId xmlns:a16="http://schemas.microsoft.com/office/drawing/2014/main" id="{CF03D8FF-EAFD-8F97-0D73-37F5D4B28596}"/>
              </a:ext>
            </a:extLst>
          </p:cNvPr>
          <p:cNvSpPr txBox="1"/>
          <p:nvPr userDrawn="1"/>
        </p:nvSpPr>
        <p:spPr>
          <a:xfrm>
            <a:off x="2420938" y="4197638"/>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31D3D"/>
                </a:solidFill>
                <a:effectLst/>
                <a:uLnTx/>
                <a:uFillTx/>
                <a:latin typeface="Arial"/>
                <a:ea typeface="+mn-ea"/>
                <a:cs typeface="+mn-cs"/>
              </a:rPr>
              <a:t>CA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CO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DC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DE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FL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IL  </a:t>
            </a:r>
            <a:r>
              <a:rPr kumimoji="0" lang="en-US" sz="1000" b="0" i="0" u="none" strike="noStrike" kern="1200" cap="none" spc="0" normalizeH="0" baseline="0" noProof="0" dirty="0">
                <a:ln>
                  <a:noFill/>
                </a:ln>
                <a:solidFill>
                  <a:srgbClr val="00ACB6"/>
                </a:solidFill>
                <a:effectLst/>
                <a:uLnTx/>
                <a:uFillTx/>
                <a:latin typeface="+mn-lt"/>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MD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NY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VA</a:t>
            </a:r>
          </a:p>
        </p:txBody>
      </p:sp>
    </p:spTree>
    <p:extLst>
      <p:ext uri="{BB962C8B-B14F-4D97-AF65-F5344CB8AC3E}">
        <p14:creationId xmlns:p14="http://schemas.microsoft.com/office/powerpoint/2010/main" val="1941234991"/>
      </p:ext>
    </p:extLst>
  </p:cSld>
  <p:clrMapOvr>
    <a:masterClrMapping/>
  </p:clrMapOvr>
</p:sldLayout>
</file>

<file path=ppt/slideLayouts/slideLayout1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1" cy="4369689"/>
          </a:xfrm>
          <a:prstGeom prst="rect">
            <a:avLst/>
          </a:prstGeom>
        </p:spPr>
        <p:txBody>
          <a:bodyPr lIns="0" tIns="0" rIns="0" bIns="0">
            <a:noAutofit/>
          </a:bodyPr>
          <a:lstStyle>
            <a:lvl1pPr marL="0" indent="0">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Bio – Georgia 12pt</a:t>
            </a:r>
          </a:p>
        </p:txBody>
      </p:sp>
      <p:sp>
        <p:nvSpPr>
          <p:cNvPr id="11" name="Picture Placeholder 3">
            <a:extLst>
              <a:ext uri="{FF2B5EF4-FFF2-40B4-BE49-F238E27FC236}">
                <a16:creationId xmlns:a16="http://schemas.microsoft.com/office/drawing/2014/main" id="{2336B013-7F1C-438D-B2C2-E35EF9E343B6}"/>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 name="Text Placeholder 24">
            <a:extLst>
              <a:ext uri="{FF2B5EF4-FFF2-40B4-BE49-F238E27FC236}">
                <a16:creationId xmlns:a16="http://schemas.microsoft.com/office/drawing/2014/main" id="{A5B666D2-844C-44FB-824D-AE9308BA19FE}"/>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3" name="Text Placeholder 26">
            <a:extLst>
              <a:ext uri="{FF2B5EF4-FFF2-40B4-BE49-F238E27FC236}">
                <a16:creationId xmlns:a16="http://schemas.microsoft.com/office/drawing/2014/main" id="{65B2F9EB-7B4C-4424-AFBD-980325AFF30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 name="Text Placeholder 27">
            <a:extLst>
              <a:ext uri="{FF2B5EF4-FFF2-40B4-BE49-F238E27FC236}">
                <a16:creationId xmlns:a16="http://schemas.microsoft.com/office/drawing/2014/main" id="{7B3C5335-38A8-4D95-9B73-5303CED38CD5}"/>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0" name="Text Placeholder 26">
            <a:extLst>
              <a:ext uri="{FF2B5EF4-FFF2-40B4-BE49-F238E27FC236}">
                <a16:creationId xmlns:a16="http://schemas.microsoft.com/office/drawing/2014/main" id="{C3EF2929-8478-472B-BBB2-D89DD0FD3D42}"/>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5" name="Title 2">
            <a:extLst>
              <a:ext uri="{FF2B5EF4-FFF2-40B4-BE49-F238E27FC236}">
                <a16:creationId xmlns:a16="http://schemas.microsoft.com/office/drawing/2014/main" id="{E69987C4-E014-4A11-929E-5E9EDCC46C34}"/>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4672ACD6-976E-4E8E-A8CF-F3AA8E14F8EE}"/>
              </a:ext>
            </a:extLst>
          </p:cNvPr>
          <p:cNvSpPr>
            <a:spLocks noGrp="1"/>
          </p:cNvSpPr>
          <p:nvPr>
            <p:ph type="ftr" sz="quarter" idx="123"/>
          </p:nvPr>
        </p:nvSpPr>
        <p:spPr/>
        <p:txBody>
          <a:bodyPr/>
          <a:lstStyle>
            <a:lvl1pPr>
              <a:defRPr/>
            </a:lvl1pPr>
          </a:lstStyle>
          <a:p>
            <a:r>
              <a:rPr lang="en-US"/>
              <a:t>Venable LLP 2025</a:t>
            </a:r>
            <a:endParaRPr dirty="0"/>
          </a:p>
        </p:txBody>
      </p:sp>
    </p:spTree>
    <p:extLst>
      <p:ext uri="{BB962C8B-B14F-4D97-AF65-F5344CB8AC3E}">
        <p14:creationId xmlns:p14="http://schemas.microsoft.com/office/powerpoint/2010/main" val="1358695113"/>
      </p:ext>
    </p:extLst>
  </p:cSld>
  <p:clrMapOvr>
    <a:masterClrMapping/>
  </p:clrMapOvr>
</p:sldLayout>
</file>

<file path=ppt/slideLayouts/slideLayout1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Mini-bio – Georgia 12pt</a:t>
            </a:r>
          </a:p>
        </p:txBody>
      </p:sp>
      <p:sp>
        <p:nvSpPr>
          <p:cNvPr id="17" name="Picture Placeholder 3">
            <a:extLst>
              <a:ext uri="{FF2B5EF4-FFF2-40B4-BE49-F238E27FC236}">
                <a16:creationId xmlns:a16="http://schemas.microsoft.com/office/drawing/2014/main" id="{30349E9C-0949-4015-A946-6F7072B731F5}"/>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 name="Text Placeholder 24">
            <a:extLst>
              <a:ext uri="{FF2B5EF4-FFF2-40B4-BE49-F238E27FC236}">
                <a16:creationId xmlns:a16="http://schemas.microsoft.com/office/drawing/2014/main" id="{9BBE0F4C-FC6C-449D-84DF-6EF95CCB8E6A}"/>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9" name="Text Placeholder 26">
            <a:extLst>
              <a:ext uri="{FF2B5EF4-FFF2-40B4-BE49-F238E27FC236}">
                <a16:creationId xmlns:a16="http://schemas.microsoft.com/office/drawing/2014/main" id="{9FB7D418-43F1-40D3-B0C6-811A3D478D0F}"/>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20" name="Text Placeholder 27">
            <a:extLst>
              <a:ext uri="{FF2B5EF4-FFF2-40B4-BE49-F238E27FC236}">
                <a16:creationId xmlns:a16="http://schemas.microsoft.com/office/drawing/2014/main" id="{81F245EA-91FE-4C3A-BE3A-A60499FDA711}"/>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5" name="Text Placeholder 26">
            <a:extLst>
              <a:ext uri="{FF2B5EF4-FFF2-40B4-BE49-F238E27FC236}">
                <a16:creationId xmlns:a16="http://schemas.microsoft.com/office/drawing/2014/main" id="{FC584F2F-5A21-426D-BEE8-2E5984134447}"/>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43" name="Content Placeholder 4">
            <a:extLst>
              <a:ext uri="{FF2B5EF4-FFF2-40B4-BE49-F238E27FC236}">
                <a16:creationId xmlns:a16="http://schemas.microsoft.com/office/drawing/2014/main" id="{BAF3DED7-095F-4CEA-A8B8-EC2D6FEA5670}"/>
              </a:ext>
            </a:extLst>
          </p:cNvPr>
          <p:cNvSpPr>
            <a:spLocks noGrp="1"/>
          </p:cNvSpPr>
          <p:nvPr>
            <p:ph sz="quarter" idx="134" hasCustomPrompt="1"/>
          </p:nvPr>
        </p:nvSpPr>
        <p:spPr>
          <a:xfrm>
            <a:off x="3747517" y="3703003"/>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62" name="Picture Placeholder 3">
            <a:extLst>
              <a:ext uri="{FF2B5EF4-FFF2-40B4-BE49-F238E27FC236}">
                <a16:creationId xmlns:a16="http://schemas.microsoft.com/office/drawing/2014/main" id="{A71B460C-2ED4-437B-B39B-5533E17E6D72}"/>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63" name="Text Placeholder 24">
            <a:extLst>
              <a:ext uri="{FF2B5EF4-FFF2-40B4-BE49-F238E27FC236}">
                <a16:creationId xmlns:a16="http://schemas.microsoft.com/office/drawing/2014/main" id="{16E4140C-07F4-4D9E-8CD6-C0D4CD1CA02E}"/>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a:t>
            </a:r>
          </a:p>
        </p:txBody>
      </p:sp>
      <p:sp>
        <p:nvSpPr>
          <p:cNvPr id="64" name="Text Placeholder 26">
            <a:extLst>
              <a:ext uri="{FF2B5EF4-FFF2-40B4-BE49-F238E27FC236}">
                <a16:creationId xmlns:a16="http://schemas.microsoft.com/office/drawing/2014/main" id="{AE421413-6DB2-4D57-87E4-92D101828F92}"/>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65" name="Text Placeholder 27">
            <a:extLst>
              <a:ext uri="{FF2B5EF4-FFF2-40B4-BE49-F238E27FC236}">
                <a16:creationId xmlns:a16="http://schemas.microsoft.com/office/drawing/2014/main" id="{3ABEC12E-884F-437C-8AB5-C15AA7C22F40}"/>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66" name="Text Placeholder 26">
            <a:extLst>
              <a:ext uri="{FF2B5EF4-FFF2-40B4-BE49-F238E27FC236}">
                <a16:creationId xmlns:a16="http://schemas.microsoft.com/office/drawing/2014/main" id="{089199B0-BC8F-41D0-BB2B-7728AB6C8048}"/>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21" name="Title 2">
            <a:extLst>
              <a:ext uri="{FF2B5EF4-FFF2-40B4-BE49-F238E27FC236}">
                <a16:creationId xmlns:a16="http://schemas.microsoft.com/office/drawing/2014/main" id="{860B4E80-5BF1-4FAB-9BDB-4525DE0EA3BF}"/>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1A072EFC-6C82-4FA9-A9CB-DB28966DAAC6}"/>
              </a:ext>
            </a:extLst>
          </p:cNvPr>
          <p:cNvSpPr>
            <a:spLocks noGrp="1"/>
          </p:cNvSpPr>
          <p:nvPr>
            <p:ph type="ftr" sz="quarter" idx="145"/>
          </p:nvPr>
        </p:nvSpPr>
        <p:spPr/>
        <p:txBody>
          <a:bodyPr/>
          <a:lstStyle>
            <a:lvl1pPr>
              <a:defRPr/>
            </a:lvl1pPr>
          </a:lstStyle>
          <a:p>
            <a:r>
              <a:rPr lang="en-US"/>
              <a:t>Venable LLP 2025</a:t>
            </a:r>
            <a:endParaRPr dirty="0"/>
          </a:p>
        </p:txBody>
      </p:sp>
    </p:spTree>
    <p:extLst>
      <p:ext uri="{BB962C8B-B14F-4D97-AF65-F5344CB8AC3E}">
        <p14:creationId xmlns:p14="http://schemas.microsoft.com/office/powerpoint/2010/main" val="1913420211"/>
      </p:ext>
    </p:extLst>
  </p:cSld>
  <p:clrMapOvr>
    <a:masterClrMapping/>
  </p:clrMapOvr>
</p:sldLayout>
</file>

<file path=ppt/slideLayouts/slideLayout17.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126" name="Picture Placeholder 3">
            <a:extLst>
              <a:ext uri="{FF2B5EF4-FFF2-40B4-BE49-F238E27FC236}">
                <a16:creationId xmlns:a16="http://schemas.microsoft.com/office/drawing/2014/main" id="{6C19326C-69AF-4986-8B6A-27FE392AE2DD}"/>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7" name="Text Placeholder 24">
            <a:extLst>
              <a:ext uri="{FF2B5EF4-FFF2-40B4-BE49-F238E27FC236}">
                <a16:creationId xmlns:a16="http://schemas.microsoft.com/office/drawing/2014/main" id="{C5C42138-2B48-456F-B307-F1B3F71BD98C}"/>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 – Arial Bold 10.5pt</a:t>
            </a:r>
          </a:p>
        </p:txBody>
      </p:sp>
      <p:sp>
        <p:nvSpPr>
          <p:cNvPr id="128" name="Text Placeholder 26">
            <a:extLst>
              <a:ext uri="{FF2B5EF4-FFF2-40B4-BE49-F238E27FC236}">
                <a16:creationId xmlns:a16="http://schemas.microsoft.com/office/drawing/2014/main" id="{CCA49D96-858D-45D1-BB8B-758412A3418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29" name="Text Placeholder 27">
            <a:extLst>
              <a:ext uri="{FF2B5EF4-FFF2-40B4-BE49-F238E27FC236}">
                <a16:creationId xmlns:a16="http://schemas.microsoft.com/office/drawing/2014/main" id="{BAE2B5B8-A6E4-4863-A0EF-72DD61314F57}"/>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0" name="Text Placeholder 26">
            <a:extLst>
              <a:ext uri="{FF2B5EF4-FFF2-40B4-BE49-F238E27FC236}">
                <a16:creationId xmlns:a16="http://schemas.microsoft.com/office/drawing/2014/main" id="{A8B7C723-5EE5-4AA4-8869-4B3C31552619}"/>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31" name="Picture Placeholder 3">
            <a:extLst>
              <a:ext uri="{FF2B5EF4-FFF2-40B4-BE49-F238E27FC236}">
                <a16:creationId xmlns:a16="http://schemas.microsoft.com/office/drawing/2014/main" id="{9C590C15-AA64-42FB-ADFD-BAF5EE2BD083}"/>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2" name="Text Placeholder 24">
            <a:extLst>
              <a:ext uri="{FF2B5EF4-FFF2-40B4-BE49-F238E27FC236}">
                <a16:creationId xmlns:a16="http://schemas.microsoft.com/office/drawing/2014/main" id="{71481C4A-D355-41DC-A3C4-E02C04626A1C}"/>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33" name="Text Placeholder 26">
            <a:extLst>
              <a:ext uri="{FF2B5EF4-FFF2-40B4-BE49-F238E27FC236}">
                <a16:creationId xmlns:a16="http://schemas.microsoft.com/office/drawing/2014/main" id="{9204DCC0-F293-4A81-B98C-7A2D62C120E3}"/>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34" name="Text Placeholder 27">
            <a:extLst>
              <a:ext uri="{FF2B5EF4-FFF2-40B4-BE49-F238E27FC236}">
                <a16:creationId xmlns:a16="http://schemas.microsoft.com/office/drawing/2014/main" id="{C62ECE7E-EF62-483F-A1A1-FC81788B4A0B}"/>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5" name="Text Placeholder 26">
            <a:extLst>
              <a:ext uri="{FF2B5EF4-FFF2-40B4-BE49-F238E27FC236}">
                <a16:creationId xmlns:a16="http://schemas.microsoft.com/office/drawing/2014/main" id="{600D4A1C-0DA2-4177-90E3-A5AF3B327211}"/>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46" name="Picture Placeholder 3">
            <a:extLst>
              <a:ext uri="{FF2B5EF4-FFF2-40B4-BE49-F238E27FC236}">
                <a16:creationId xmlns:a16="http://schemas.microsoft.com/office/drawing/2014/main" id="{8278272D-912C-401A-B781-12A2EF480B48}"/>
              </a:ext>
            </a:extLst>
          </p:cNvPr>
          <p:cNvSpPr>
            <a:spLocks noGrp="1"/>
          </p:cNvSpPr>
          <p:nvPr>
            <p:ph type="pic" sz="quarter" idx="174" hasCustomPrompt="1"/>
          </p:nvPr>
        </p:nvSpPr>
        <p:spPr>
          <a:xfrm>
            <a:off x="3939368"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47" name="Text Placeholder 24">
            <a:extLst>
              <a:ext uri="{FF2B5EF4-FFF2-40B4-BE49-F238E27FC236}">
                <a16:creationId xmlns:a16="http://schemas.microsoft.com/office/drawing/2014/main" id="{21671012-53F9-4715-92DF-4E7B5BD3C3D1}"/>
              </a:ext>
            </a:extLst>
          </p:cNvPr>
          <p:cNvSpPr>
            <a:spLocks noGrp="1"/>
          </p:cNvSpPr>
          <p:nvPr>
            <p:ph type="body" idx="175" hasCustomPrompt="1"/>
          </p:nvPr>
        </p:nvSpPr>
        <p:spPr>
          <a:xfrm>
            <a:off x="3939368"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48" name="Text Placeholder 26">
            <a:extLst>
              <a:ext uri="{FF2B5EF4-FFF2-40B4-BE49-F238E27FC236}">
                <a16:creationId xmlns:a16="http://schemas.microsoft.com/office/drawing/2014/main" id="{2AFC408E-7C13-473A-BFBD-B1782F2E6423}"/>
              </a:ext>
            </a:extLst>
          </p:cNvPr>
          <p:cNvSpPr>
            <a:spLocks noGrp="1"/>
          </p:cNvSpPr>
          <p:nvPr>
            <p:ph type="body" idx="176" hasCustomPrompt="1"/>
          </p:nvPr>
        </p:nvSpPr>
        <p:spPr>
          <a:xfrm>
            <a:off x="3939368"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9" name="Text Placeholder 27">
            <a:extLst>
              <a:ext uri="{FF2B5EF4-FFF2-40B4-BE49-F238E27FC236}">
                <a16:creationId xmlns:a16="http://schemas.microsoft.com/office/drawing/2014/main" id="{7EE407EA-1464-457E-ABD1-F2C213890DE1}"/>
              </a:ext>
            </a:extLst>
          </p:cNvPr>
          <p:cNvSpPr>
            <a:spLocks noGrp="1"/>
          </p:cNvSpPr>
          <p:nvPr>
            <p:ph type="body" idx="177" hasCustomPrompt="1"/>
          </p:nvPr>
        </p:nvSpPr>
        <p:spPr>
          <a:xfrm>
            <a:off x="3939368"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0" name="Text Placeholder 26">
            <a:extLst>
              <a:ext uri="{FF2B5EF4-FFF2-40B4-BE49-F238E27FC236}">
                <a16:creationId xmlns:a16="http://schemas.microsoft.com/office/drawing/2014/main" id="{84161308-5A4E-4142-9A4D-E0766E198830}"/>
              </a:ext>
            </a:extLst>
          </p:cNvPr>
          <p:cNvSpPr>
            <a:spLocks noGrp="1"/>
          </p:cNvSpPr>
          <p:nvPr>
            <p:ph type="body" idx="178" hasCustomPrompt="1"/>
          </p:nvPr>
        </p:nvSpPr>
        <p:spPr>
          <a:xfrm>
            <a:off x="3939368"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51" name="Picture Placeholder 3">
            <a:extLst>
              <a:ext uri="{FF2B5EF4-FFF2-40B4-BE49-F238E27FC236}">
                <a16:creationId xmlns:a16="http://schemas.microsoft.com/office/drawing/2014/main" id="{AAF45476-B4F4-476C-8A46-AA42B1173EE6}"/>
              </a:ext>
            </a:extLst>
          </p:cNvPr>
          <p:cNvSpPr>
            <a:spLocks noGrp="1"/>
          </p:cNvSpPr>
          <p:nvPr>
            <p:ph type="pic" sz="quarter" idx="179" hasCustomPrompt="1"/>
          </p:nvPr>
        </p:nvSpPr>
        <p:spPr>
          <a:xfrm>
            <a:off x="3937845"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52" name="Text Placeholder 24">
            <a:extLst>
              <a:ext uri="{FF2B5EF4-FFF2-40B4-BE49-F238E27FC236}">
                <a16:creationId xmlns:a16="http://schemas.microsoft.com/office/drawing/2014/main" id="{FED3F316-48DC-4F36-BDE5-5FDF73F4EC2C}"/>
              </a:ext>
            </a:extLst>
          </p:cNvPr>
          <p:cNvSpPr>
            <a:spLocks noGrp="1"/>
          </p:cNvSpPr>
          <p:nvPr>
            <p:ph type="body" idx="180" hasCustomPrompt="1"/>
          </p:nvPr>
        </p:nvSpPr>
        <p:spPr>
          <a:xfrm>
            <a:off x="3937845"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53" name="Text Placeholder 26">
            <a:extLst>
              <a:ext uri="{FF2B5EF4-FFF2-40B4-BE49-F238E27FC236}">
                <a16:creationId xmlns:a16="http://schemas.microsoft.com/office/drawing/2014/main" id="{EFF65CE5-FBE8-4276-9B82-4F9C5C0E21A9}"/>
              </a:ext>
            </a:extLst>
          </p:cNvPr>
          <p:cNvSpPr>
            <a:spLocks noGrp="1"/>
          </p:cNvSpPr>
          <p:nvPr>
            <p:ph type="body" idx="181" hasCustomPrompt="1"/>
          </p:nvPr>
        </p:nvSpPr>
        <p:spPr>
          <a:xfrm>
            <a:off x="3937845"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54" name="Text Placeholder 27">
            <a:extLst>
              <a:ext uri="{FF2B5EF4-FFF2-40B4-BE49-F238E27FC236}">
                <a16:creationId xmlns:a16="http://schemas.microsoft.com/office/drawing/2014/main" id="{63164B45-85F8-413F-A7EF-8CE7305CEB54}"/>
              </a:ext>
            </a:extLst>
          </p:cNvPr>
          <p:cNvSpPr>
            <a:spLocks noGrp="1"/>
          </p:cNvSpPr>
          <p:nvPr>
            <p:ph type="body" idx="182" hasCustomPrompt="1"/>
          </p:nvPr>
        </p:nvSpPr>
        <p:spPr>
          <a:xfrm>
            <a:off x="3937845"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5" name="Text Placeholder 26">
            <a:extLst>
              <a:ext uri="{FF2B5EF4-FFF2-40B4-BE49-F238E27FC236}">
                <a16:creationId xmlns:a16="http://schemas.microsoft.com/office/drawing/2014/main" id="{EE6C441A-5890-46E1-8A6E-87A7A41D8298}"/>
              </a:ext>
            </a:extLst>
          </p:cNvPr>
          <p:cNvSpPr>
            <a:spLocks noGrp="1"/>
          </p:cNvSpPr>
          <p:nvPr>
            <p:ph type="body" idx="183" hasCustomPrompt="1"/>
          </p:nvPr>
        </p:nvSpPr>
        <p:spPr>
          <a:xfrm>
            <a:off x="3937845"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66" name="Picture Placeholder 3">
            <a:extLst>
              <a:ext uri="{FF2B5EF4-FFF2-40B4-BE49-F238E27FC236}">
                <a16:creationId xmlns:a16="http://schemas.microsoft.com/office/drawing/2014/main" id="{7548BC02-8C42-4866-B60D-09A413148192}"/>
              </a:ext>
            </a:extLst>
          </p:cNvPr>
          <p:cNvSpPr>
            <a:spLocks noGrp="1"/>
          </p:cNvSpPr>
          <p:nvPr>
            <p:ph type="pic" sz="quarter" idx="184" hasCustomPrompt="1"/>
          </p:nvPr>
        </p:nvSpPr>
        <p:spPr>
          <a:xfrm>
            <a:off x="6346081"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67" name="Text Placeholder 24">
            <a:extLst>
              <a:ext uri="{FF2B5EF4-FFF2-40B4-BE49-F238E27FC236}">
                <a16:creationId xmlns:a16="http://schemas.microsoft.com/office/drawing/2014/main" id="{E16DF2DC-789F-4C8A-AE2B-3EEC46631920}"/>
              </a:ext>
            </a:extLst>
          </p:cNvPr>
          <p:cNvSpPr>
            <a:spLocks noGrp="1"/>
          </p:cNvSpPr>
          <p:nvPr>
            <p:ph type="body" idx="185" hasCustomPrompt="1"/>
          </p:nvPr>
        </p:nvSpPr>
        <p:spPr>
          <a:xfrm>
            <a:off x="6346081"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68" name="Text Placeholder 26">
            <a:extLst>
              <a:ext uri="{FF2B5EF4-FFF2-40B4-BE49-F238E27FC236}">
                <a16:creationId xmlns:a16="http://schemas.microsoft.com/office/drawing/2014/main" id="{B10E209C-76DA-4CA2-8966-8ECED051BF0D}"/>
              </a:ext>
            </a:extLst>
          </p:cNvPr>
          <p:cNvSpPr>
            <a:spLocks noGrp="1"/>
          </p:cNvSpPr>
          <p:nvPr>
            <p:ph type="body" idx="186" hasCustomPrompt="1"/>
          </p:nvPr>
        </p:nvSpPr>
        <p:spPr>
          <a:xfrm>
            <a:off x="6346081"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69" name="Text Placeholder 27">
            <a:extLst>
              <a:ext uri="{FF2B5EF4-FFF2-40B4-BE49-F238E27FC236}">
                <a16:creationId xmlns:a16="http://schemas.microsoft.com/office/drawing/2014/main" id="{931A1F0A-9471-482B-A491-673321129268}"/>
              </a:ext>
            </a:extLst>
          </p:cNvPr>
          <p:cNvSpPr>
            <a:spLocks noGrp="1"/>
          </p:cNvSpPr>
          <p:nvPr>
            <p:ph type="body" idx="187" hasCustomPrompt="1"/>
          </p:nvPr>
        </p:nvSpPr>
        <p:spPr>
          <a:xfrm>
            <a:off x="6346081"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0" name="Text Placeholder 26">
            <a:extLst>
              <a:ext uri="{FF2B5EF4-FFF2-40B4-BE49-F238E27FC236}">
                <a16:creationId xmlns:a16="http://schemas.microsoft.com/office/drawing/2014/main" id="{08337813-D31F-4571-AB56-1DA2C84786D8}"/>
              </a:ext>
            </a:extLst>
          </p:cNvPr>
          <p:cNvSpPr>
            <a:spLocks noGrp="1"/>
          </p:cNvSpPr>
          <p:nvPr>
            <p:ph type="body" idx="188" hasCustomPrompt="1"/>
          </p:nvPr>
        </p:nvSpPr>
        <p:spPr>
          <a:xfrm>
            <a:off x="6346081"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1" name="Picture Placeholder 3">
            <a:extLst>
              <a:ext uri="{FF2B5EF4-FFF2-40B4-BE49-F238E27FC236}">
                <a16:creationId xmlns:a16="http://schemas.microsoft.com/office/drawing/2014/main" id="{C2046E39-A34E-4A09-8444-3E463924ACAE}"/>
              </a:ext>
            </a:extLst>
          </p:cNvPr>
          <p:cNvSpPr>
            <a:spLocks noGrp="1"/>
          </p:cNvSpPr>
          <p:nvPr>
            <p:ph type="pic" sz="quarter" idx="189" hasCustomPrompt="1"/>
          </p:nvPr>
        </p:nvSpPr>
        <p:spPr>
          <a:xfrm>
            <a:off x="6344558"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2" name="Text Placeholder 24">
            <a:extLst>
              <a:ext uri="{FF2B5EF4-FFF2-40B4-BE49-F238E27FC236}">
                <a16:creationId xmlns:a16="http://schemas.microsoft.com/office/drawing/2014/main" id="{93EA2454-DE8D-4C7A-A77F-E605547FEE21}"/>
              </a:ext>
            </a:extLst>
          </p:cNvPr>
          <p:cNvSpPr>
            <a:spLocks noGrp="1"/>
          </p:cNvSpPr>
          <p:nvPr>
            <p:ph type="body" idx="190" hasCustomPrompt="1"/>
          </p:nvPr>
        </p:nvSpPr>
        <p:spPr>
          <a:xfrm>
            <a:off x="6344558"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3" name="Text Placeholder 26">
            <a:extLst>
              <a:ext uri="{FF2B5EF4-FFF2-40B4-BE49-F238E27FC236}">
                <a16:creationId xmlns:a16="http://schemas.microsoft.com/office/drawing/2014/main" id="{3A0C321E-C2FC-463F-B69F-3705BD3FD304}"/>
              </a:ext>
            </a:extLst>
          </p:cNvPr>
          <p:cNvSpPr>
            <a:spLocks noGrp="1"/>
          </p:cNvSpPr>
          <p:nvPr>
            <p:ph type="body" idx="191" hasCustomPrompt="1"/>
          </p:nvPr>
        </p:nvSpPr>
        <p:spPr>
          <a:xfrm>
            <a:off x="6344558"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4" name="Text Placeholder 27">
            <a:extLst>
              <a:ext uri="{FF2B5EF4-FFF2-40B4-BE49-F238E27FC236}">
                <a16:creationId xmlns:a16="http://schemas.microsoft.com/office/drawing/2014/main" id="{6772ED06-AC00-4D52-931E-0ED89DDDF5CA}"/>
              </a:ext>
            </a:extLst>
          </p:cNvPr>
          <p:cNvSpPr>
            <a:spLocks noGrp="1"/>
          </p:cNvSpPr>
          <p:nvPr>
            <p:ph type="body" idx="192" hasCustomPrompt="1"/>
          </p:nvPr>
        </p:nvSpPr>
        <p:spPr>
          <a:xfrm>
            <a:off x="6344558"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5" name="Text Placeholder 26">
            <a:extLst>
              <a:ext uri="{FF2B5EF4-FFF2-40B4-BE49-F238E27FC236}">
                <a16:creationId xmlns:a16="http://schemas.microsoft.com/office/drawing/2014/main" id="{8DCC652F-2D0D-41BA-BF39-C72EA84979D6}"/>
              </a:ext>
            </a:extLst>
          </p:cNvPr>
          <p:cNvSpPr>
            <a:spLocks noGrp="1"/>
          </p:cNvSpPr>
          <p:nvPr>
            <p:ph type="body" idx="193" hasCustomPrompt="1"/>
          </p:nvPr>
        </p:nvSpPr>
        <p:spPr>
          <a:xfrm>
            <a:off x="6344558"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6" name="Picture Placeholder 3">
            <a:extLst>
              <a:ext uri="{FF2B5EF4-FFF2-40B4-BE49-F238E27FC236}">
                <a16:creationId xmlns:a16="http://schemas.microsoft.com/office/drawing/2014/main" id="{406182E1-EEF3-4F25-9DB4-E334ACEEC17F}"/>
              </a:ext>
            </a:extLst>
          </p:cNvPr>
          <p:cNvSpPr>
            <a:spLocks noGrp="1"/>
          </p:cNvSpPr>
          <p:nvPr>
            <p:ph type="pic" sz="quarter" idx="194" hasCustomPrompt="1"/>
          </p:nvPr>
        </p:nvSpPr>
        <p:spPr>
          <a:xfrm>
            <a:off x="8752129"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7" name="Text Placeholder 24">
            <a:extLst>
              <a:ext uri="{FF2B5EF4-FFF2-40B4-BE49-F238E27FC236}">
                <a16:creationId xmlns:a16="http://schemas.microsoft.com/office/drawing/2014/main" id="{27822F0B-29D5-4575-A1B7-315C7D0A832C}"/>
              </a:ext>
            </a:extLst>
          </p:cNvPr>
          <p:cNvSpPr>
            <a:spLocks noGrp="1"/>
          </p:cNvSpPr>
          <p:nvPr>
            <p:ph type="body" idx="195" hasCustomPrompt="1"/>
          </p:nvPr>
        </p:nvSpPr>
        <p:spPr>
          <a:xfrm>
            <a:off x="8752129"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8" name="Text Placeholder 26">
            <a:extLst>
              <a:ext uri="{FF2B5EF4-FFF2-40B4-BE49-F238E27FC236}">
                <a16:creationId xmlns:a16="http://schemas.microsoft.com/office/drawing/2014/main" id="{1C810260-B721-4CC2-ACE6-27794EC4B578}"/>
              </a:ext>
            </a:extLst>
          </p:cNvPr>
          <p:cNvSpPr>
            <a:spLocks noGrp="1"/>
          </p:cNvSpPr>
          <p:nvPr>
            <p:ph type="body" idx="196" hasCustomPrompt="1"/>
          </p:nvPr>
        </p:nvSpPr>
        <p:spPr>
          <a:xfrm>
            <a:off x="8752129"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9" name="Text Placeholder 27">
            <a:extLst>
              <a:ext uri="{FF2B5EF4-FFF2-40B4-BE49-F238E27FC236}">
                <a16:creationId xmlns:a16="http://schemas.microsoft.com/office/drawing/2014/main" id="{F30B0CC7-5BA2-4735-8B47-D2217DE1A7D9}"/>
              </a:ext>
            </a:extLst>
          </p:cNvPr>
          <p:cNvSpPr>
            <a:spLocks noGrp="1"/>
          </p:cNvSpPr>
          <p:nvPr>
            <p:ph type="body" idx="197" hasCustomPrompt="1"/>
          </p:nvPr>
        </p:nvSpPr>
        <p:spPr>
          <a:xfrm>
            <a:off x="8752129"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0" name="Text Placeholder 26">
            <a:extLst>
              <a:ext uri="{FF2B5EF4-FFF2-40B4-BE49-F238E27FC236}">
                <a16:creationId xmlns:a16="http://schemas.microsoft.com/office/drawing/2014/main" id="{1E05562F-B556-4F93-90E8-7ED06349F267}"/>
              </a:ext>
            </a:extLst>
          </p:cNvPr>
          <p:cNvSpPr>
            <a:spLocks noGrp="1"/>
          </p:cNvSpPr>
          <p:nvPr>
            <p:ph type="body" idx="198" hasCustomPrompt="1"/>
          </p:nvPr>
        </p:nvSpPr>
        <p:spPr>
          <a:xfrm>
            <a:off x="8752129"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81" name="Picture Placeholder 3">
            <a:extLst>
              <a:ext uri="{FF2B5EF4-FFF2-40B4-BE49-F238E27FC236}">
                <a16:creationId xmlns:a16="http://schemas.microsoft.com/office/drawing/2014/main" id="{C00B2956-E49B-409D-A9BC-B03FB370046B}"/>
              </a:ext>
            </a:extLst>
          </p:cNvPr>
          <p:cNvSpPr>
            <a:spLocks noGrp="1"/>
          </p:cNvSpPr>
          <p:nvPr>
            <p:ph type="pic" sz="quarter" idx="199" hasCustomPrompt="1"/>
          </p:nvPr>
        </p:nvSpPr>
        <p:spPr>
          <a:xfrm>
            <a:off x="8750606"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2" name="Text Placeholder 24">
            <a:extLst>
              <a:ext uri="{FF2B5EF4-FFF2-40B4-BE49-F238E27FC236}">
                <a16:creationId xmlns:a16="http://schemas.microsoft.com/office/drawing/2014/main" id="{EAB741EE-296D-4B1C-AE9E-BA02D86A5EFC}"/>
              </a:ext>
            </a:extLst>
          </p:cNvPr>
          <p:cNvSpPr>
            <a:spLocks noGrp="1"/>
          </p:cNvSpPr>
          <p:nvPr>
            <p:ph type="body" idx="200" hasCustomPrompt="1"/>
          </p:nvPr>
        </p:nvSpPr>
        <p:spPr>
          <a:xfrm>
            <a:off x="8750606"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83" name="Text Placeholder 26">
            <a:extLst>
              <a:ext uri="{FF2B5EF4-FFF2-40B4-BE49-F238E27FC236}">
                <a16:creationId xmlns:a16="http://schemas.microsoft.com/office/drawing/2014/main" id="{C8200BE6-3E54-4280-BC0C-0F0D123FD14D}"/>
              </a:ext>
            </a:extLst>
          </p:cNvPr>
          <p:cNvSpPr>
            <a:spLocks noGrp="1"/>
          </p:cNvSpPr>
          <p:nvPr>
            <p:ph type="body" idx="201" hasCustomPrompt="1"/>
          </p:nvPr>
        </p:nvSpPr>
        <p:spPr>
          <a:xfrm>
            <a:off x="8750606"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84" name="Text Placeholder 27">
            <a:extLst>
              <a:ext uri="{FF2B5EF4-FFF2-40B4-BE49-F238E27FC236}">
                <a16:creationId xmlns:a16="http://schemas.microsoft.com/office/drawing/2014/main" id="{21676941-5F75-42ED-BBE0-A0461D6B4783}"/>
              </a:ext>
            </a:extLst>
          </p:cNvPr>
          <p:cNvSpPr>
            <a:spLocks noGrp="1"/>
          </p:cNvSpPr>
          <p:nvPr>
            <p:ph type="body" idx="202" hasCustomPrompt="1"/>
          </p:nvPr>
        </p:nvSpPr>
        <p:spPr>
          <a:xfrm>
            <a:off x="8750606"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5" name="Text Placeholder 26">
            <a:extLst>
              <a:ext uri="{FF2B5EF4-FFF2-40B4-BE49-F238E27FC236}">
                <a16:creationId xmlns:a16="http://schemas.microsoft.com/office/drawing/2014/main" id="{1C84167F-8D73-4885-870A-148FD21AF8F6}"/>
              </a:ext>
            </a:extLst>
          </p:cNvPr>
          <p:cNvSpPr>
            <a:spLocks noGrp="1"/>
          </p:cNvSpPr>
          <p:nvPr>
            <p:ph type="body" idx="203" hasCustomPrompt="1"/>
          </p:nvPr>
        </p:nvSpPr>
        <p:spPr>
          <a:xfrm>
            <a:off x="8750606"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45" name="Title 2">
            <a:extLst>
              <a:ext uri="{FF2B5EF4-FFF2-40B4-BE49-F238E27FC236}">
                <a16:creationId xmlns:a16="http://schemas.microsoft.com/office/drawing/2014/main" id="{5ABF468D-5D75-4D01-9BC0-AA02ABB39369}"/>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solidFill>
                  <a:schemeClr val="tx1"/>
                </a:solidFill>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86726671-2E08-4ECC-8897-A8792691701D}"/>
              </a:ext>
            </a:extLst>
          </p:cNvPr>
          <p:cNvSpPr>
            <a:spLocks noGrp="1"/>
          </p:cNvSpPr>
          <p:nvPr>
            <p:ph type="ftr" sz="quarter" idx="204"/>
          </p:nvPr>
        </p:nvSpPr>
        <p:spPr/>
        <p:txBody>
          <a:bodyPr/>
          <a:lstStyle>
            <a:lvl1pPr>
              <a:defRPr>
                <a:solidFill>
                  <a:schemeClr val="tx2"/>
                </a:solidFill>
              </a:defRPr>
            </a:lvl1pPr>
          </a:lstStyle>
          <a:p>
            <a:r>
              <a:rPr lang="en-US"/>
              <a:t>Venable LLP 2025</a:t>
            </a:r>
            <a:endParaRPr dirty="0"/>
          </a:p>
        </p:txBody>
      </p:sp>
    </p:spTree>
    <p:extLst>
      <p:ext uri="{BB962C8B-B14F-4D97-AF65-F5344CB8AC3E}">
        <p14:creationId xmlns:p14="http://schemas.microsoft.com/office/powerpoint/2010/main" val="254177490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531059" y="1244104"/>
            <a:ext cx="9144000" cy="1024128"/>
          </a:xfrm>
          <a:prstGeom prst="rect">
            <a:avLst/>
          </a:prstGeom>
        </p:spPr>
        <p:txBody>
          <a:bodyPr anchor="b" anchorCtr="0">
            <a:noAutofit/>
          </a:bodyPr>
          <a:lstStyle>
            <a:lvl1pPr algn="l">
              <a:defRPr sz="3200" b="1" spc="50" baseline="0">
                <a:solidFill>
                  <a:schemeClr val="tx1"/>
                </a:solidFill>
                <a:latin typeface="Arial" panose="020B0604020202020204" pitchFamily="34" charset="0"/>
                <a:cs typeface="Arial" panose="020B0604020202020204" pitchFamily="34" charset="0"/>
              </a:defRPr>
            </a:lvl1pPr>
          </a:lstStyle>
          <a:p>
            <a:r>
              <a:rPr lang="en-US" dirty="0"/>
              <a:t>Slide Divider Header -- Arial Bold 32pt</a:t>
            </a:r>
          </a:p>
        </p:txBody>
      </p:sp>
      <p:cxnSp>
        <p:nvCxnSpPr>
          <p:cNvPr id="6" name="Straight Connector 5"/>
          <p:cNvCxnSpPr/>
          <p:nvPr userDrawn="1"/>
        </p:nvCxnSpPr>
        <p:spPr>
          <a:xfrm>
            <a:off x="1524000" y="1247912"/>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746CDA5-22E6-46BC-BB73-1609861E5CAA}"/>
              </a:ext>
            </a:extLst>
          </p:cNvPr>
          <p:cNvCxnSpPr>
            <a:cxnSpLocks/>
          </p:cNvCxnSpPr>
          <p:nvPr userDrawn="1"/>
        </p:nvCxnSpPr>
        <p:spPr>
          <a:xfrm>
            <a:off x="1523999" y="3089433"/>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BE534CD7-0EC5-4FF8-856C-9F9B623E347C}"/>
              </a:ext>
            </a:extLst>
          </p:cNvPr>
          <p:cNvSpPr>
            <a:spLocks noGrp="1"/>
          </p:cNvSpPr>
          <p:nvPr>
            <p:ph type="subTitle" idx="1" hasCustomPrompt="1"/>
          </p:nvPr>
        </p:nvSpPr>
        <p:spPr>
          <a:xfrm>
            <a:off x="1533915" y="2472039"/>
            <a:ext cx="9144000" cy="575962"/>
          </a:xfrm>
          <a:prstGeom prst="rect">
            <a:avLst/>
          </a:prstGeom>
        </p:spPr>
        <p:txBody>
          <a:bodyPr lIns="0" tIns="0" rIns="0" bIns="0">
            <a:noAutofit/>
          </a:bodyPr>
          <a:lstStyle>
            <a:lvl1pPr marL="0" indent="0" algn="l">
              <a:spcBef>
                <a:spcPts val="0"/>
              </a:spcBef>
              <a:buNone/>
              <a:defRPr sz="2000" b="1" spc="50"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20pt </a:t>
            </a:r>
          </a:p>
          <a:p>
            <a:endParaRPr lang="en-US" dirty="0"/>
          </a:p>
        </p:txBody>
      </p:sp>
    </p:spTree>
    <p:extLst>
      <p:ext uri="{BB962C8B-B14F-4D97-AF65-F5344CB8AC3E}">
        <p14:creationId xmlns:p14="http://schemas.microsoft.com/office/powerpoint/2010/main" val="3459216"/>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2025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2.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DAF1A2E7-18F6-4CFD-8CDB-AAACD9687854}"/>
              </a:ext>
            </a:extLst>
          </p:cNvPr>
          <p:cNvSpPr>
            <a:spLocks noGrp="1"/>
          </p:cNvSpPr>
          <p:nvPr>
            <p:ph type="ctrTitle" hasCustomPrompt="1"/>
          </p:nvPr>
        </p:nvSpPr>
        <p:spPr>
          <a:xfrm>
            <a:off x="1524002" y="1247912"/>
            <a:ext cx="8251766"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3" name="Subtitle 2">
            <a:extLst>
              <a:ext uri="{FF2B5EF4-FFF2-40B4-BE49-F238E27FC236}">
                <a16:creationId xmlns:a16="http://schemas.microsoft.com/office/drawing/2014/main" id="{115EB460-3EE5-456D-9746-FB4EBDAED007}"/>
              </a:ext>
            </a:extLst>
          </p:cNvPr>
          <p:cNvSpPr>
            <a:spLocks noGrp="1"/>
          </p:cNvSpPr>
          <p:nvPr>
            <p:ph type="subTitle" idx="1" hasCustomPrompt="1"/>
          </p:nvPr>
        </p:nvSpPr>
        <p:spPr>
          <a:xfrm>
            <a:off x="1524001" y="2472039"/>
            <a:ext cx="8251766"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3" name="Picture Placeholder 2">
            <a:extLst>
              <a:ext uri="{FF2B5EF4-FFF2-40B4-BE49-F238E27FC236}">
                <a16:creationId xmlns:a16="http://schemas.microsoft.com/office/drawing/2014/main" id="{AFA9104E-6EDD-4ACF-9297-B41BFD8E265F}"/>
              </a:ext>
            </a:extLst>
          </p:cNvPr>
          <p:cNvSpPr>
            <a:spLocks noGrp="1"/>
          </p:cNvSpPr>
          <p:nvPr>
            <p:ph type="pic" sz="quarter" idx="28"/>
          </p:nvPr>
        </p:nvSpPr>
        <p:spPr>
          <a:xfrm>
            <a:off x="10015728" y="1243815"/>
            <a:ext cx="2176272" cy="1847088"/>
          </a:xfrm>
        </p:spPr>
        <p:txBody>
          <a:bodyPr/>
          <a:lstStyle>
            <a:lvl1pPr algn="ctr">
              <a:defRPr>
                <a:solidFill>
                  <a:srgbClr val="FFFFFF"/>
                </a:solidFill>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B4AD0804-EAD5-4BA1-A26B-501A7ECF2293}"/>
              </a:ext>
            </a:extLst>
          </p:cNvPr>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15" name="Text Placeholder 2">
            <a:extLst>
              <a:ext uri="{FF2B5EF4-FFF2-40B4-BE49-F238E27FC236}">
                <a16:creationId xmlns:a16="http://schemas.microsoft.com/office/drawing/2014/main" id="{4D627515-2997-4931-9181-8E1207DF0ABD}"/>
              </a:ext>
            </a:extLst>
          </p:cNvPr>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6" name="Text Placeholder 2">
            <a:extLst>
              <a:ext uri="{FF2B5EF4-FFF2-40B4-BE49-F238E27FC236}">
                <a16:creationId xmlns:a16="http://schemas.microsoft.com/office/drawing/2014/main" id="{1BDABAAC-75AE-4561-898A-0FED701B8E10}"/>
              </a:ext>
            </a:extLst>
          </p:cNvPr>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7" name="Text Placeholder 2">
            <a:extLst>
              <a:ext uri="{FF2B5EF4-FFF2-40B4-BE49-F238E27FC236}">
                <a16:creationId xmlns:a16="http://schemas.microsoft.com/office/drawing/2014/main" id="{B6BE1ABF-3539-4DA9-9CB6-6ECD2623D395}"/>
              </a:ext>
            </a:extLst>
          </p:cNvPr>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4" name="Text Placeholder 2">
            <a:extLst>
              <a:ext uri="{FF2B5EF4-FFF2-40B4-BE49-F238E27FC236}">
                <a16:creationId xmlns:a16="http://schemas.microsoft.com/office/drawing/2014/main" id="{D550F79C-6758-443B-B844-E6B730CCEA8F}"/>
              </a:ext>
            </a:extLst>
          </p:cNvPr>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5" name="Text Placeholder 2">
            <a:extLst>
              <a:ext uri="{FF2B5EF4-FFF2-40B4-BE49-F238E27FC236}">
                <a16:creationId xmlns:a16="http://schemas.microsoft.com/office/drawing/2014/main" id="{0ACABCDF-FED5-4E30-B9E6-46E53EFDF2F8}"/>
              </a:ext>
            </a:extLst>
          </p:cNvPr>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2639476991"/>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67039" y="1960033"/>
            <a:ext cx="11064240" cy="4252383"/>
          </a:xfrm>
        </p:spPr>
        <p:txBody>
          <a:bodyPr/>
          <a:lstStyle>
            <a:lvl3pPr>
              <a:spcAft>
                <a:spcPts val="0"/>
              </a:spcAft>
              <a:defRPr/>
            </a:lvl3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Venable LLP 2025</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
        <p:nvSpPr>
          <p:cNvPr id="10" name="Text Placeholder 11"/>
          <p:cNvSpPr>
            <a:spLocks noGrp="1"/>
          </p:cNvSpPr>
          <p:nvPr>
            <p:ph type="body" sz="quarter" idx="15" hasCustomPrompt="1"/>
          </p:nvPr>
        </p:nvSpPr>
        <p:spPr>
          <a:xfrm>
            <a:off x="567039" y="5687045"/>
            <a:ext cx="11060912" cy="525368"/>
          </a:xfrm>
        </p:spPr>
        <p:txBody>
          <a:bodyPr tIns="0" bIns="0" anchor="b"/>
          <a:lstStyle>
            <a:lvl1pPr marL="0" indent="0">
              <a:lnSpc>
                <a:spcPct val="70000"/>
              </a:lnSpc>
              <a:spcBef>
                <a:spcPts val="0"/>
              </a:spcBef>
              <a:spcAft>
                <a:spcPts val="200"/>
              </a:spcAft>
              <a:buSzPct val="25000"/>
              <a:buFont typeface="Arial" panose="020B0604020202020204" pitchFamily="34" charset="0"/>
              <a:buNone/>
              <a:defRPr sz="700">
                <a:latin typeface="+mn-lt"/>
              </a:defRPr>
            </a:lvl1pPr>
            <a:lvl2pPr marL="169858" indent="-112711">
              <a:lnSpc>
                <a:spcPct val="70000"/>
              </a:lnSpc>
              <a:spcBef>
                <a:spcPts val="0"/>
              </a:spcBef>
              <a:buFont typeface="Arial" panose="020B0604020202020204" pitchFamily="34" charset="0"/>
              <a:buChar char="•"/>
              <a:defRPr sz="700">
                <a:latin typeface="+mn-lt"/>
              </a:defRPr>
            </a:lvl2pPr>
            <a:lvl3pPr marL="341303" indent="0">
              <a:buNone/>
              <a:defRPr/>
            </a:lvl3pPr>
          </a:lstStyle>
          <a:p>
            <a:pPr lvl="0"/>
            <a:r>
              <a:rPr lang="en-US" dirty="0"/>
              <a:t>[Source / Legal disclaimer]</a:t>
            </a:r>
          </a:p>
        </p:txBody>
      </p:sp>
      <p:sp>
        <p:nvSpPr>
          <p:cNvPr id="2" name="Title Placeholder 1">
            <a:extLst>
              <a:ext uri="{FF2B5EF4-FFF2-40B4-BE49-F238E27FC236}">
                <a16:creationId xmlns:a16="http://schemas.microsoft.com/office/drawing/2014/main" id="{E1191287-AB19-26AC-3EC9-14B20B2B3E32}"/>
              </a:ext>
            </a:extLst>
          </p:cNvPr>
          <p:cNvSpPr>
            <a:spLocks noGrp="1"/>
          </p:cNvSpPr>
          <p:nvPr>
            <p:ph type="title"/>
          </p:nvPr>
        </p:nvSpPr>
        <p:spPr>
          <a:xfrm>
            <a:off x="567040" y="1025670"/>
            <a:ext cx="11062709" cy="927905"/>
          </a:xfrm>
          <a:prstGeom prst="rect">
            <a:avLst/>
          </a:prstGeom>
        </p:spPr>
        <p:txBody>
          <a:bodyPr vert="horz" lIns="0" tIns="0" rIns="0" bIns="0" rtlCol="0" anchor="t">
            <a:noAutofit/>
          </a:bodyPr>
          <a:lstStyle/>
          <a:p>
            <a:r>
              <a:rPr lang="en-US"/>
              <a:t>Click to edit Master title style</a:t>
            </a:r>
            <a:endParaRPr lang="en-US" dirty="0"/>
          </a:p>
        </p:txBody>
      </p:sp>
    </p:spTree>
    <p:extLst>
      <p:ext uri="{BB962C8B-B14F-4D97-AF65-F5344CB8AC3E}">
        <p14:creationId xmlns:p14="http://schemas.microsoft.com/office/powerpoint/2010/main" val="3947527243"/>
      </p:ext>
    </p:extLst>
  </p:cSld>
  <p:clrMapOvr>
    <a:masterClrMapping/>
  </p:clrMapOvr>
  <p:extLst>
    <p:ext uri="{DCECCB84-F9BA-43D5-87BE-67443E8EF086}">
      <p15:sldGuideLst xmlns:p15="http://schemas.microsoft.com/office/powerpoint/2012/main">
        <p15:guide id="1" orient="horz" pos="924">
          <p15:clr>
            <a:srgbClr val="FBAE40"/>
          </p15:clr>
        </p15:guide>
      </p15:sldGuideLst>
    </p:ext>
  </p:extLst>
</p:sldLayout>
</file>

<file path=ppt/slideLayouts/slideLayout2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pic>
        <p:nvPicPr>
          <p:cNvPr id="14" name="Picture 13" descr="A black and gold background&#10;&#10;Description automatically generated">
            <a:extLst>
              <a:ext uri="{FF2B5EF4-FFF2-40B4-BE49-F238E27FC236}">
                <a16:creationId xmlns:a16="http://schemas.microsoft.com/office/drawing/2014/main" id="{3A83098F-AF56-6A2D-26EB-807D2388DCF1}"/>
              </a:ext>
            </a:extLst>
          </p:cNvPr>
          <p:cNvPicPr>
            <a:picLocks noGrp="1" noRot="1" noChangeAspect="1" noMove="1" noResize="1" noEditPoints="1" noAdjustHandles="1" noChangeArrowheads="1" noChangeShapeType="1" noCrop="1"/>
          </p:cNvPicPr>
          <p:nvPr userDrawn="1"/>
        </p:nvPicPr>
        <p:blipFill>
          <a:blip r:embed="rId2" cstate="print">
            <a:extLst>
              <a:ext uri="{28A0092B-C50C-407E-A947-70E740481C1C}">
                <a14:useLocalDpi xmlns:a14="http://schemas.microsoft.com/office/drawing/2010/main" val="0"/>
              </a:ext>
            </a:extLst>
          </a:blip>
          <a:stretch>
            <a:fillRect/>
          </a:stretch>
        </p:blipFill>
        <p:spPr>
          <a:xfrm>
            <a:off x="0" y="301191"/>
            <a:ext cx="12192000" cy="6857143"/>
          </a:xfrm>
          <a:prstGeom prst="rect">
            <a:avLst/>
          </a:prstGeom>
        </p:spPr>
      </p:pic>
      <p:sp>
        <p:nvSpPr>
          <p:cNvPr id="2" name="Title 1">
            <a:extLst>
              <a:ext uri="{FF2B5EF4-FFF2-40B4-BE49-F238E27FC236}">
                <a16:creationId xmlns:a16="http://schemas.microsoft.com/office/drawing/2014/main" id="{8B68E532-AEDD-B1E0-67A3-7EBA98232DD6}"/>
              </a:ext>
            </a:extLst>
          </p:cNvPr>
          <p:cNvSpPr>
            <a:spLocks noGrp="1"/>
          </p:cNvSpPr>
          <p:nvPr>
            <p:ph type="title"/>
          </p:nvPr>
        </p:nvSpPr>
        <p:spPr>
          <a:xfrm>
            <a:off x="839788" y="1205345"/>
            <a:ext cx="3932237" cy="1857021"/>
          </a:xfrm>
        </p:spPr>
        <p:txBody>
          <a:bodyPr anchor="t"/>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CA2720-4CA4-5CF3-8BB1-E0674598BF04}"/>
              </a:ext>
            </a:extLst>
          </p:cNvPr>
          <p:cNvSpPr>
            <a:spLocks noGrp="1"/>
          </p:cNvSpPr>
          <p:nvPr>
            <p:ph type="pic" idx="1"/>
          </p:nvPr>
        </p:nvSpPr>
        <p:spPr>
          <a:xfrm>
            <a:off x="5183188" y="1205345"/>
            <a:ext cx="6172200" cy="39357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2DC922B-1905-A2CC-F585-EF11B7D16F70}"/>
              </a:ext>
            </a:extLst>
          </p:cNvPr>
          <p:cNvSpPr>
            <a:spLocks noGrp="1"/>
          </p:cNvSpPr>
          <p:nvPr>
            <p:ph type="body" sz="half" idx="2"/>
          </p:nvPr>
        </p:nvSpPr>
        <p:spPr>
          <a:xfrm>
            <a:off x="839788" y="3191327"/>
            <a:ext cx="3932237" cy="145804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0CDA5-CB6C-5BC1-86AE-96B6970143B3}"/>
              </a:ext>
            </a:extLst>
          </p:cNvPr>
          <p:cNvSpPr>
            <a:spLocks noGrp="1"/>
          </p:cNvSpPr>
          <p:nvPr>
            <p:ph type="dt" sz="half" idx="10"/>
          </p:nvPr>
        </p:nvSpPr>
        <p:spPr/>
        <p:txBody>
          <a:bodyPr/>
          <a:lstStyle/>
          <a:p>
            <a:fld id="{BAE3C5BF-62BF-4263-BE6F-84A71167800F}" type="datetimeFigureOut">
              <a:rPr lang="en-US" smtClean="0"/>
              <a:t>5/22/2025</a:t>
            </a:fld>
            <a:endParaRPr lang="en-US" dirty="0"/>
          </a:p>
        </p:txBody>
      </p:sp>
      <p:sp>
        <p:nvSpPr>
          <p:cNvPr id="6" name="Footer Placeholder 5">
            <a:extLst>
              <a:ext uri="{FF2B5EF4-FFF2-40B4-BE49-F238E27FC236}">
                <a16:creationId xmlns:a16="http://schemas.microsoft.com/office/drawing/2014/main" id="{80FB73DA-083D-FD29-B1EF-C526890DB4F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AB7848-ABB9-9295-0596-4F39B6880B71}"/>
              </a:ext>
            </a:extLst>
          </p:cNvPr>
          <p:cNvSpPr>
            <a:spLocks noGrp="1"/>
          </p:cNvSpPr>
          <p:nvPr>
            <p:ph type="sldNum" sz="quarter" idx="12"/>
          </p:nvPr>
        </p:nvSpPr>
        <p:spPr/>
        <p:txBody>
          <a:bodyPr/>
          <a:lstStyle/>
          <a:p>
            <a:fld id="{F61171D5-98C8-4C72-B005-B7D81E1B7A20}" type="slidenum">
              <a:rPr lang="en-US" smtClean="0"/>
              <a:t>‹#›</a:t>
            </a:fld>
            <a:endParaRPr lang="en-US" dirty="0"/>
          </a:p>
        </p:txBody>
      </p:sp>
      <p:pic>
        <p:nvPicPr>
          <p:cNvPr id="8" name="Picture 7" descr="A gold text on a black background&#10;&#10;Description automatically generated">
            <a:extLst>
              <a:ext uri="{FF2B5EF4-FFF2-40B4-BE49-F238E27FC236}">
                <a16:creationId xmlns:a16="http://schemas.microsoft.com/office/drawing/2014/main" id="{CC8C91E2-617F-2296-0C78-854FA133843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21815" y="6378230"/>
            <a:ext cx="1559169" cy="780104"/>
          </a:xfrm>
          <a:prstGeom prst="rect">
            <a:avLst/>
          </a:prstGeom>
        </p:spPr>
      </p:pic>
    </p:spTree>
    <p:extLst>
      <p:ext uri="{BB962C8B-B14F-4D97-AF65-F5344CB8AC3E}">
        <p14:creationId xmlns:p14="http://schemas.microsoft.com/office/powerpoint/2010/main" val="3844750503"/>
      </p:ext>
    </p:extLst>
  </p:cSld>
  <p:clrMapOvr>
    <a:masterClrMapping/>
  </p:clrMapOvr>
</p:sldLayout>
</file>

<file path=ppt/slideLayouts/slideLayout2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CB3DD04-AA8D-4745-4B48-9BE0B237E2E6}"/>
              </a:ext>
            </a:extLst>
          </p:cNvPr>
          <p:cNvSpPr>
            <a:spLocks/>
          </p:cNvSpPr>
          <p:nvPr userDrawn="1"/>
        </p:nvSpPr>
        <p:spPr>
          <a:xfrm>
            <a:off x="0" y="0"/>
            <a:ext cx="12192000" cy="6858000"/>
          </a:xfrm>
          <a:prstGeom prst="rect">
            <a:avLst/>
          </a:prstGeom>
          <a:solidFill>
            <a:srgbClr val="22222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05D321A-324E-6E21-0A58-70EDF1311AB5}"/>
              </a:ext>
            </a:extLst>
          </p:cNvPr>
          <p:cNvSpPr/>
          <p:nvPr userDrawn="1"/>
        </p:nvSpPr>
        <p:spPr>
          <a:xfrm>
            <a:off x="0" y="-64655"/>
            <a:ext cx="12192000" cy="1770679"/>
          </a:xfrm>
          <a:prstGeom prst="rect">
            <a:avLst/>
          </a:prstGeom>
          <a:gradFill flip="none" rotWithShape="1">
            <a:gsLst>
              <a:gs pos="0">
                <a:schemeClr val="accent1"/>
              </a:gs>
              <a:gs pos="78000">
                <a:schemeClr val="accent4"/>
              </a:gs>
              <a:gs pos="100000">
                <a:srgbClr val="DBC561"/>
              </a:gs>
              <a:gs pos="54000">
                <a:schemeClr val="accent2">
                  <a:lumMod val="86000"/>
                </a:schemeClr>
              </a:gs>
            </a:gsLst>
            <a:lin ang="3000000" scaled="0"/>
            <a:tileRect/>
          </a:gra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1B75A0F5-D164-6ECB-4B7E-CBE5EA47DB69}"/>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2E0C29-E5EF-6078-42C3-C87083E97F07}"/>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4B0C5E-9C19-3B4B-B3CD-9BCAD576C2F3}"/>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096827-7B46-BB56-7CD7-FD66951DBBED}"/>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9AE771-72D6-71EB-E747-2A0F85DFE0C6}"/>
              </a:ext>
            </a:extLst>
          </p:cNvPr>
          <p:cNvSpPr>
            <a:spLocks noGrp="1"/>
          </p:cNvSpPr>
          <p:nvPr>
            <p:ph type="dt" sz="half" idx="10"/>
          </p:nvPr>
        </p:nvSpPr>
        <p:spPr/>
        <p:txBody>
          <a:bodyPr/>
          <a:lstStyle/>
          <a:p>
            <a:fld id="{BAE3C5BF-62BF-4263-BE6F-84A71167800F}" type="datetimeFigureOut">
              <a:rPr lang="en-US" smtClean="0"/>
              <a:t>5/22/2025</a:t>
            </a:fld>
            <a:endParaRPr lang="en-US" dirty="0"/>
          </a:p>
        </p:txBody>
      </p:sp>
      <p:sp>
        <p:nvSpPr>
          <p:cNvPr id="8" name="Footer Placeholder 7">
            <a:extLst>
              <a:ext uri="{FF2B5EF4-FFF2-40B4-BE49-F238E27FC236}">
                <a16:creationId xmlns:a16="http://schemas.microsoft.com/office/drawing/2014/main" id="{C10B616C-8639-89BB-2BC0-6D69A43DC9A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D0589F-0113-10A4-BBC1-89EAA78C7E9E}"/>
              </a:ext>
            </a:extLst>
          </p:cNvPr>
          <p:cNvSpPr>
            <a:spLocks noGrp="1"/>
          </p:cNvSpPr>
          <p:nvPr>
            <p:ph type="sldNum" sz="quarter" idx="12"/>
          </p:nvPr>
        </p:nvSpPr>
        <p:spPr/>
        <p:txBody>
          <a:bodyPr/>
          <a:lstStyle/>
          <a:p>
            <a:fld id="{F61171D5-98C8-4C72-B005-B7D81E1B7A20}" type="slidenum">
              <a:rPr lang="en-US" smtClean="0"/>
              <a:t>‹#›</a:t>
            </a:fld>
            <a:endParaRPr lang="en-US" dirty="0"/>
          </a:p>
        </p:txBody>
      </p:sp>
      <p:sp>
        <p:nvSpPr>
          <p:cNvPr id="13" name="Title 1">
            <a:extLst>
              <a:ext uri="{FF2B5EF4-FFF2-40B4-BE49-F238E27FC236}">
                <a16:creationId xmlns:a16="http://schemas.microsoft.com/office/drawing/2014/main" id="{6572C9EB-E728-F111-78AE-DED3C084FADC}"/>
              </a:ext>
            </a:extLst>
          </p:cNvPr>
          <p:cNvSpPr>
            <a:spLocks noGrp="1"/>
          </p:cNvSpPr>
          <p:nvPr>
            <p:ph type="title"/>
          </p:nvPr>
        </p:nvSpPr>
        <p:spPr>
          <a:xfrm>
            <a:off x="257907" y="365125"/>
            <a:ext cx="11512061" cy="1325563"/>
          </a:xfrm>
        </p:spPr>
        <p:txBody>
          <a:bodyPr/>
          <a:lstStyle/>
          <a:p>
            <a:r>
              <a:rPr lang="en-US"/>
              <a:t>Click to edit Master title style</a:t>
            </a:r>
          </a:p>
        </p:txBody>
      </p:sp>
      <p:pic>
        <p:nvPicPr>
          <p:cNvPr id="2" name="Picture 1" descr="A gold text on a black background&#10;&#10;Description automatically generated">
            <a:extLst>
              <a:ext uri="{FF2B5EF4-FFF2-40B4-BE49-F238E27FC236}">
                <a16:creationId xmlns:a16="http://schemas.microsoft.com/office/drawing/2014/main" id="{F4FFC0E8-64C5-962D-3929-F90D89A7C2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86659" y="6025106"/>
            <a:ext cx="1664677" cy="832894"/>
          </a:xfrm>
          <a:prstGeom prst="rect">
            <a:avLst/>
          </a:prstGeom>
        </p:spPr>
      </p:pic>
    </p:spTree>
    <p:extLst>
      <p:ext uri="{BB962C8B-B14F-4D97-AF65-F5344CB8AC3E}">
        <p14:creationId xmlns:p14="http://schemas.microsoft.com/office/powerpoint/2010/main" val="216900365"/>
      </p:ext>
    </p:extLst>
  </p:cSld>
  <p:clrMapOvr>
    <a:masterClrMapping/>
  </p:clrMapOvr>
</p:sldLayout>
</file>

<file path=ppt/slideLayouts/slideLayout23.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9CED20-190D-C0B8-874E-0016E5AB9AF1}"/>
              </a:ext>
            </a:extLst>
          </p:cNvPr>
          <p:cNvSpPr/>
          <p:nvPr userDrawn="1"/>
        </p:nvSpPr>
        <p:spPr>
          <a:xfrm>
            <a:off x="0" y="-64655"/>
            <a:ext cx="12192000" cy="6922655"/>
          </a:xfrm>
          <a:prstGeom prst="rect">
            <a:avLst/>
          </a:prstGeom>
          <a:gradFill flip="none" rotWithShape="1">
            <a:gsLst>
              <a:gs pos="0">
                <a:schemeClr val="accent1"/>
              </a:gs>
              <a:gs pos="78000">
                <a:schemeClr val="accent4"/>
              </a:gs>
              <a:gs pos="100000">
                <a:srgbClr val="DBC561"/>
              </a:gs>
              <a:gs pos="54000">
                <a:schemeClr val="accent2">
                  <a:lumMod val="86000"/>
                </a:schemeClr>
              </a:gs>
            </a:gsLst>
            <a:lin ang="3000000" scaled="0"/>
            <a:tileRect/>
          </a:gra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B27138-C181-3017-35BE-E52165DA741A}"/>
              </a:ext>
            </a:extLst>
          </p:cNvPr>
          <p:cNvSpPr>
            <a:spLocks noGrp="1"/>
          </p:cNvSpPr>
          <p:nvPr>
            <p:ph type="title"/>
          </p:nvPr>
        </p:nvSpPr>
        <p:spPr>
          <a:xfrm>
            <a:off x="220133" y="136525"/>
            <a:ext cx="11133667"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FBF7A0F-F5B7-C6E1-DF95-C647AC17A69C}"/>
              </a:ext>
            </a:extLst>
          </p:cNvPr>
          <p:cNvSpPr>
            <a:spLocks noGrp="1"/>
          </p:cNvSpPr>
          <p:nvPr>
            <p:ph idx="1"/>
          </p:nvPr>
        </p:nvSpPr>
        <p:spPr>
          <a:xfrm>
            <a:off x="838200" y="2133601"/>
            <a:ext cx="10515600" cy="4043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D33666-8A85-F212-675B-46208A3EA1EF}"/>
              </a:ext>
            </a:extLst>
          </p:cNvPr>
          <p:cNvSpPr>
            <a:spLocks noGrp="1"/>
          </p:cNvSpPr>
          <p:nvPr>
            <p:ph type="dt" sz="half" idx="10"/>
          </p:nvPr>
        </p:nvSpPr>
        <p:spPr/>
        <p:txBody>
          <a:bodyPr/>
          <a:lstStyle/>
          <a:p>
            <a:fld id="{BAE3C5BF-62BF-4263-BE6F-84A71167800F}" type="datetimeFigureOut">
              <a:rPr lang="en-US" smtClean="0"/>
              <a:t>5/22/2025</a:t>
            </a:fld>
            <a:endParaRPr lang="en-US" dirty="0"/>
          </a:p>
        </p:txBody>
      </p:sp>
      <p:sp>
        <p:nvSpPr>
          <p:cNvPr id="5" name="Footer Placeholder 4">
            <a:extLst>
              <a:ext uri="{FF2B5EF4-FFF2-40B4-BE49-F238E27FC236}">
                <a16:creationId xmlns:a16="http://schemas.microsoft.com/office/drawing/2014/main" id="{F49F8C83-A249-2A05-6DC9-31630DA67C3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5C46A5-2F6D-984F-4965-2D112668E01E}"/>
              </a:ext>
            </a:extLst>
          </p:cNvPr>
          <p:cNvSpPr>
            <a:spLocks noGrp="1"/>
          </p:cNvSpPr>
          <p:nvPr>
            <p:ph type="sldNum" sz="quarter" idx="12"/>
          </p:nvPr>
        </p:nvSpPr>
        <p:spPr/>
        <p:txBody>
          <a:bodyPr/>
          <a:lstStyle/>
          <a:p>
            <a:fld id="{F61171D5-98C8-4C72-B005-B7D81E1B7A20}" type="slidenum">
              <a:rPr lang="en-US" smtClean="0"/>
              <a:t>‹#›</a:t>
            </a:fld>
            <a:endParaRPr lang="en-US" dirty="0"/>
          </a:p>
        </p:txBody>
      </p:sp>
      <p:pic>
        <p:nvPicPr>
          <p:cNvPr id="10" name="Picture 9" descr="A black background with white text&#10;&#10;Description automatically generated">
            <a:extLst>
              <a:ext uri="{FF2B5EF4-FFF2-40B4-BE49-F238E27FC236}">
                <a16:creationId xmlns:a16="http://schemas.microsoft.com/office/drawing/2014/main" id="{C2EE72A0-11DB-ABD7-177E-FF57FFDAC0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47866" y="6087021"/>
            <a:ext cx="1539904" cy="770979"/>
          </a:xfrm>
          <a:prstGeom prst="rect">
            <a:avLst/>
          </a:prstGeom>
        </p:spPr>
      </p:pic>
      <p:sp>
        <p:nvSpPr>
          <p:cNvPr id="7" name="Rectangle 6">
            <a:extLst>
              <a:ext uri="{FF2B5EF4-FFF2-40B4-BE49-F238E27FC236}">
                <a16:creationId xmlns:a16="http://schemas.microsoft.com/office/drawing/2014/main" id="{A428066D-0B45-AF36-9176-AACC9F6F214D}"/>
              </a:ext>
            </a:extLst>
          </p:cNvPr>
          <p:cNvSpPr/>
          <p:nvPr userDrawn="1"/>
        </p:nvSpPr>
        <p:spPr>
          <a:xfrm>
            <a:off x="0" y="1359877"/>
            <a:ext cx="12192000" cy="102211"/>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09986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lnSpc>
                <a:spcPct val="100000"/>
              </a:lnSpc>
              <a:spcBef>
                <a:spcPts val="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22"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lnSpc>
                <a:spcPct val="100000"/>
              </a:lnSpc>
              <a:spcBef>
                <a:spcPts val="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Arial 14pt</a:t>
            </a:r>
          </a:p>
        </p:txBody>
      </p:sp>
      <p:sp>
        <p:nvSpPr>
          <p:cNvPr id="23"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11" name="Title 1">
            <a:extLst>
              <a:ext uri="{FF2B5EF4-FFF2-40B4-BE49-F238E27FC236}">
                <a16:creationId xmlns:a16="http://schemas.microsoft.com/office/drawing/2014/main" id="{7C95CFF1-3084-4A3E-BEE5-5D3D79822F63}"/>
              </a:ext>
            </a:extLst>
          </p:cNvPr>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4" name="Subtitle 2">
            <a:extLst>
              <a:ext uri="{FF2B5EF4-FFF2-40B4-BE49-F238E27FC236}">
                <a16:creationId xmlns:a16="http://schemas.microsoft.com/office/drawing/2014/main" id="{0B23F9AA-43D6-4055-A772-C9AC1CFB4E83}"/>
              </a:ext>
            </a:extLst>
          </p:cNvPr>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Tree>
    <p:extLst>
      <p:ext uri="{BB962C8B-B14F-4D97-AF65-F5344CB8AC3E}">
        <p14:creationId xmlns:p14="http://schemas.microsoft.com/office/powerpoint/2010/main" val="329900054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C843E58A-D7A5-44F5-998A-AD2DDC163E6E}"/>
              </a:ext>
            </a:extLst>
          </p:cNvPr>
          <p:cNvSpPr>
            <a:spLocks noGrp="1"/>
          </p:cNvSpPr>
          <p:nvPr>
            <p:ph type="ftr" sz="quarter" idx="10"/>
          </p:nvPr>
        </p:nvSpPr>
        <p:spPr/>
        <p:txBody>
          <a:bodyPr/>
          <a:lstStyle>
            <a:lvl1pPr>
              <a:defRPr/>
            </a:lvl1pPr>
          </a:lstStyle>
          <a:p>
            <a:r>
              <a:rPr lang="en-US"/>
              <a:t>Venable LLP 2025</a:t>
            </a:r>
            <a:endParaRPr dirty="0"/>
          </a:p>
        </p:txBody>
      </p:sp>
      <p:sp>
        <p:nvSpPr>
          <p:cNvPr id="4" name="Text Placeholder 3">
            <a:extLst>
              <a:ext uri="{FF2B5EF4-FFF2-40B4-BE49-F238E27FC236}">
                <a16:creationId xmlns:a16="http://schemas.microsoft.com/office/drawing/2014/main" id="{1C0747FA-6D23-4CDF-B444-D9FF3D06AE5A}"/>
              </a:ext>
            </a:extLst>
          </p:cNvPr>
          <p:cNvSpPr>
            <a:spLocks noGrp="1"/>
          </p:cNvSpPr>
          <p:nvPr>
            <p:ph type="body" sz="quarter" idx="11"/>
          </p:nvPr>
        </p:nvSpPr>
        <p:spPr>
          <a:xfrm>
            <a:off x="1524000" y="1333500"/>
            <a:ext cx="9144000" cy="4381500"/>
          </a:xfrm>
        </p:spPr>
        <p:txBody>
          <a:bodyPr/>
          <a:lstStyle>
            <a:lvl5pPr marL="1085850" indent="-228600">
              <a:buFont typeface="Georgia" panose="02040502050405020303" pitchFamily="18"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3208798"/>
      </p:ext>
    </p:extLst>
  </p:cSld>
  <p:clrMapOvr>
    <a:masterClrMapping/>
  </p:clrMapOvr>
  <p:extLst>
    <p:ext uri="{DCECCB84-F9BA-43D5-87BE-67443E8EF086}">
      <p15:sldGuideLst xmlns:p15="http://schemas.microsoft.com/office/powerpoint/2012/main">
        <p15:guide id="1" pos="960">
          <p15:clr>
            <a:srgbClr val="FBAE40"/>
          </p15:clr>
        </p15:guide>
        <p15:guide id="2" orient="horz" pos="840" userDrawn="1">
          <p15:clr>
            <a:srgbClr val="FBAE40"/>
          </p15:clr>
        </p15:guide>
      </p15:sldGuideLst>
    </p:ext>
  </p:extLst>
</p:sldLayout>
</file>

<file path=ppt/slideLayouts/slideLayout5.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1 Column wSubheader">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B156C4E2-A8F5-4D61-8C8D-822BD0210E7D}"/>
              </a:ext>
            </a:extLst>
          </p:cNvPr>
          <p:cNvSpPr>
            <a:spLocks noGrp="1"/>
          </p:cNvSpPr>
          <p:nvPr>
            <p:ph type="body" sz="quarter" idx="11" hasCustomPrompt="1"/>
          </p:nvPr>
        </p:nvSpPr>
        <p:spPr>
          <a:xfrm>
            <a:off x="1524000" y="963549"/>
            <a:ext cx="9144000" cy="261747"/>
          </a:xfrm>
          <a:prstGeom prst="rect">
            <a:avLst/>
          </a:prstGeom>
        </p:spPr>
        <p:txBody>
          <a:bodyPr/>
          <a:lstStyle>
            <a:lvl1pPr marL="0" indent="0" algn="l">
              <a:buNone/>
              <a:defRPr lang="en-US" sz="1600" b="0" kern="1200" spc="50" baseline="0" dirty="0">
                <a:solidFill>
                  <a:schemeClr val="tx2"/>
                </a:solidFill>
                <a:cs typeface="Arial" panose="020B0604020202020204" pitchFamily="34" charset="0"/>
              </a:defRPr>
            </a:lvl1pPr>
          </a:lstStyle>
          <a:p>
            <a:r>
              <a:rPr lang="en-US" sz="1600" b="0" kern="1200" spc="50" baseline="0" dirty="0" err="1">
                <a:solidFill>
                  <a:schemeClr val="tx2"/>
                </a:solidFill>
                <a:latin typeface="+mn-lt"/>
                <a:ea typeface="+mj-ea"/>
                <a:cs typeface="Arial" panose="020B0604020202020204" pitchFamily="34" charset="0"/>
              </a:rPr>
              <a:t>Subheader</a:t>
            </a:r>
            <a:r>
              <a:rPr lang="en-US" sz="1600" b="0" kern="1200" spc="50" baseline="0" dirty="0">
                <a:solidFill>
                  <a:schemeClr val="tx2"/>
                </a:solidFill>
                <a:latin typeface="+mn-lt"/>
                <a:ea typeface="+mj-ea"/>
                <a:cs typeface="Arial" panose="020B0604020202020204" pitchFamily="34" charset="0"/>
              </a:rPr>
              <a:t> -- Georgia 16pt</a:t>
            </a:r>
          </a:p>
        </p:txBody>
      </p:sp>
      <p:sp>
        <p:nvSpPr>
          <p:cNvPr id="20" name="Text Placeholder 19">
            <a:extLst>
              <a:ext uri="{FF2B5EF4-FFF2-40B4-BE49-F238E27FC236}">
                <a16:creationId xmlns:a16="http://schemas.microsoft.com/office/drawing/2014/main" id="{EEA7BC89-2D7F-4F47-9686-02F98CFA32FE}"/>
              </a:ext>
            </a:extLst>
          </p:cNvPr>
          <p:cNvSpPr>
            <a:spLocks noGrp="1"/>
          </p:cNvSpPr>
          <p:nvPr>
            <p:ph type="body" sz="quarter" idx="12" hasCustomPrompt="1"/>
          </p:nvPr>
        </p:nvSpPr>
        <p:spPr>
          <a:xfrm>
            <a:off x="1524000" y="527922"/>
            <a:ext cx="9144000" cy="457603"/>
          </a:xfrm>
          <a:prstGeom prst="rect">
            <a:avLst/>
          </a:prstGeom>
        </p:spPr>
        <p:txBody>
          <a:bodyPr/>
          <a:lstStyle>
            <a:lvl1pPr marL="0" indent="0">
              <a:buNone/>
              <a:defRPr sz="2800" b="1">
                <a:latin typeface="Arial" panose="020B0604020202020204" pitchFamily="34" charset="0"/>
                <a:cs typeface="Arial" panose="020B0604020202020204" pitchFamily="34" charset="0"/>
              </a:defRPr>
            </a:lvl1pPr>
          </a:lstStyle>
          <a:p>
            <a:r>
              <a:rPr lang="en-US" dirty="0"/>
              <a:t>Header -- Arial Bold 28pt max (26pt min)</a:t>
            </a:r>
          </a:p>
        </p:txBody>
      </p:sp>
      <p:sp>
        <p:nvSpPr>
          <p:cNvPr id="6" name="Text Placeholder 4">
            <a:extLst>
              <a:ext uri="{FF2B5EF4-FFF2-40B4-BE49-F238E27FC236}">
                <a16:creationId xmlns:a16="http://schemas.microsoft.com/office/drawing/2014/main" id="{47CDC689-86BD-49A5-9F15-070624DAC375}"/>
              </a:ext>
            </a:extLst>
          </p:cNvPr>
          <p:cNvSpPr>
            <a:spLocks noGrp="1"/>
          </p:cNvSpPr>
          <p:nvPr>
            <p:ph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3">
            <a:extLst>
              <a:ext uri="{FF2B5EF4-FFF2-40B4-BE49-F238E27FC236}">
                <a16:creationId xmlns:a16="http://schemas.microsoft.com/office/drawing/2014/main" id="{A480912A-EC75-552D-A77D-9D00B62538EE}"/>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a:t>Venable LLP 2025</a:t>
            </a:r>
            <a:endParaRPr dirty="0"/>
          </a:p>
        </p:txBody>
      </p:sp>
    </p:spTree>
    <p:extLst>
      <p:ext uri="{BB962C8B-B14F-4D97-AF65-F5344CB8AC3E}">
        <p14:creationId xmlns:p14="http://schemas.microsoft.com/office/powerpoint/2010/main" val="3462316406"/>
      </p:ext>
    </p:extLst>
  </p:cSld>
  <p:clrMapOvr>
    <a:masterClrMapping/>
  </p:clrMapOvr>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4E0EDE28-D0F7-4C05-899F-929D8128659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D0AA8BB5-85EE-1B5A-2856-8681C2EEFDC2}"/>
              </a:ext>
            </a:extLst>
          </p:cNvPr>
          <p:cNvSpPr>
            <a:spLocks noGrp="1"/>
          </p:cNvSpPr>
          <p:nvPr>
            <p:ph type="ftr" sz="quarter" idx="10"/>
          </p:nvPr>
        </p:nvSpPr>
        <p:spPr>
          <a:xfrm>
            <a:off x="9108255" y="6214985"/>
            <a:ext cx="2572512" cy="300482"/>
          </a:xfrm>
        </p:spPr>
        <p:txBody>
          <a:bodyPr/>
          <a:lstStyle>
            <a:lvl1pPr>
              <a:defRPr/>
            </a:lvl1pPr>
          </a:lstStyle>
          <a:p>
            <a:r>
              <a:rPr lang="en-US"/>
              <a:t>Venable LLP 2025</a:t>
            </a:r>
            <a:endParaRPr dirty="0"/>
          </a:p>
        </p:txBody>
      </p:sp>
    </p:spTree>
    <p:extLst>
      <p:ext uri="{BB962C8B-B14F-4D97-AF65-F5344CB8AC3E}">
        <p14:creationId xmlns:p14="http://schemas.microsoft.com/office/powerpoint/2010/main" val="3720786639"/>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A08CD85E-3E0F-4E73-8E59-D26229FCA3D8}"/>
              </a:ext>
            </a:extLst>
          </p:cNvPr>
          <p:cNvSpPr>
            <a:spLocks noGrp="1"/>
          </p:cNvSpPr>
          <p:nvPr>
            <p:ph type="ftr" sz="quarter" idx="10"/>
          </p:nvPr>
        </p:nvSpPr>
        <p:spPr>
          <a:xfrm>
            <a:off x="9108255" y="6214985"/>
            <a:ext cx="2572512" cy="300482"/>
          </a:xfrm>
        </p:spPr>
        <p:txBody>
          <a:bodyPr/>
          <a:lstStyle>
            <a:lvl1pPr>
              <a:defRPr/>
            </a:lvl1pPr>
          </a:lstStyle>
          <a:p>
            <a:r>
              <a:rPr lang="en-US"/>
              <a:t>Venable LLP 2025</a:t>
            </a:r>
            <a:endParaRPr dirty="0"/>
          </a:p>
        </p:txBody>
      </p:sp>
    </p:spTree>
    <p:extLst>
      <p:ext uri="{BB962C8B-B14F-4D97-AF65-F5344CB8AC3E}">
        <p14:creationId xmlns:p14="http://schemas.microsoft.com/office/powerpoint/2010/main" val="2116897434"/>
      </p:ext>
    </p:extLst>
  </p:cSld>
  <p:clrMapOvr>
    <a:masterClrMapping/>
  </p:clrMapOvr>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F4B30474-9B83-487D-9836-243EED20E6B0}"/>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6" name="Text Placeholder 4">
            <a:extLst>
              <a:ext uri="{FF2B5EF4-FFF2-40B4-BE49-F238E27FC236}">
                <a16:creationId xmlns:a16="http://schemas.microsoft.com/office/drawing/2014/main" id="{9785C750-FC18-413C-99B5-96B5158CB75E}"/>
              </a:ext>
            </a:extLst>
          </p:cNvPr>
          <p:cNvSpPr>
            <a:spLocks noGrp="1"/>
          </p:cNvSpPr>
          <p:nvPr>
            <p:ph idx="1"/>
          </p:nvPr>
        </p:nvSpPr>
        <p:spPr>
          <a:xfrm>
            <a:off x="1533525" y="1333500"/>
            <a:ext cx="44100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8" name="Text Placeholder 4">
            <a:extLst>
              <a:ext uri="{FF2B5EF4-FFF2-40B4-BE49-F238E27FC236}">
                <a16:creationId xmlns:a16="http://schemas.microsoft.com/office/drawing/2014/main" id="{814C435F-3E3D-4C37-9582-9CA0B739AF78}"/>
              </a:ext>
            </a:extLst>
          </p:cNvPr>
          <p:cNvSpPr>
            <a:spLocks noGrp="1"/>
          </p:cNvSpPr>
          <p:nvPr>
            <p:ph idx="19"/>
          </p:nvPr>
        </p:nvSpPr>
        <p:spPr>
          <a:xfrm>
            <a:off x="6238875" y="1333500"/>
            <a:ext cx="44291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3" name="Footer Placeholder 3">
            <a:extLst>
              <a:ext uri="{FF2B5EF4-FFF2-40B4-BE49-F238E27FC236}">
                <a16:creationId xmlns:a16="http://schemas.microsoft.com/office/drawing/2014/main" id="{6CB88CAB-700B-84CA-3323-21E0CB92BEE9}"/>
              </a:ext>
            </a:extLst>
          </p:cNvPr>
          <p:cNvSpPr>
            <a:spLocks noGrp="1"/>
          </p:cNvSpPr>
          <p:nvPr>
            <p:ph type="ftr" sz="quarter" idx="18"/>
          </p:nvPr>
        </p:nvSpPr>
        <p:spPr>
          <a:xfrm>
            <a:off x="9108255" y="6214985"/>
            <a:ext cx="2572512" cy="300482"/>
          </a:xfrm>
        </p:spPr>
        <p:txBody>
          <a:bodyPr/>
          <a:lstStyle>
            <a:lvl1pPr>
              <a:defRPr/>
            </a:lvl1pPr>
          </a:lstStyle>
          <a:p>
            <a:r>
              <a:rPr lang="en-US"/>
              <a:t>Venable LLP 2025</a:t>
            </a:r>
            <a:endParaRPr dirty="0"/>
          </a:p>
        </p:txBody>
      </p:sp>
    </p:spTree>
    <p:extLst>
      <p:ext uri="{BB962C8B-B14F-4D97-AF65-F5344CB8AC3E}">
        <p14:creationId xmlns:p14="http://schemas.microsoft.com/office/powerpoint/2010/main" val="2006441676"/>
      </p:ext>
    </p:extLst>
  </p:cSld>
  <p:clrMapOvr>
    <a:masterClrMapping/>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5" name="Text Placeholder 2"/>
          <p:cNvSpPr>
            <a:spLocks noGrp="1"/>
          </p:cNvSpPr>
          <p:nvPr>
            <p:ph type="body" idx="16" hasCustomPrompt="1"/>
          </p:nvPr>
        </p:nvSpPr>
        <p:spPr>
          <a:xfrm>
            <a:off x="1531458" y="1341321"/>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21" name="Text Placeholder 2">
            <a:extLst>
              <a:ext uri="{FF2B5EF4-FFF2-40B4-BE49-F238E27FC236}">
                <a16:creationId xmlns:a16="http://schemas.microsoft.com/office/drawing/2014/main" id="{E5FB0862-A011-4B67-B24B-E9A6E52226F3}"/>
              </a:ext>
            </a:extLst>
          </p:cNvPr>
          <p:cNvSpPr>
            <a:spLocks noGrp="1"/>
          </p:cNvSpPr>
          <p:nvPr>
            <p:ph type="body" idx="21" hasCustomPrompt="1"/>
          </p:nvPr>
        </p:nvSpPr>
        <p:spPr>
          <a:xfrm>
            <a:off x="6236807" y="1342644"/>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9" name="Title 2">
            <a:extLst>
              <a:ext uri="{FF2B5EF4-FFF2-40B4-BE49-F238E27FC236}">
                <a16:creationId xmlns:a16="http://schemas.microsoft.com/office/drawing/2014/main" id="{E2CF9C02-25D0-4F3B-98D8-4BBB2EAA9241}"/>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3" name="Text Placeholder 4">
            <a:extLst>
              <a:ext uri="{FF2B5EF4-FFF2-40B4-BE49-F238E27FC236}">
                <a16:creationId xmlns:a16="http://schemas.microsoft.com/office/drawing/2014/main" id="{1A456A59-4C2A-4D1D-9084-79C72953E89F}"/>
              </a:ext>
            </a:extLst>
          </p:cNvPr>
          <p:cNvSpPr>
            <a:spLocks noGrp="1"/>
          </p:cNvSpPr>
          <p:nvPr>
            <p:ph idx="1" hasCustomPrompt="1"/>
          </p:nvPr>
        </p:nvSpPr>
        <p:spPr>
          <a:xfrm>
            <a:off x="1524000" y="1725612"/>
            <a:ext cx="4429125" cy="3989388"/>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lvl1pPr>
            <a:lvl2pPr>
              <a:defRPr/>
            </a:lvl2pPr>
            <a:lvl3pPr>
              <a:defRPr/>
            </a:lvl3pPr>
            <a:lvl4pPr>
              <a:defRPr/>
            </a:lvl4pPr>
            <a:lvl5pPr>
              <a:defRPr/>
            </a:lvl5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
        <p:nvSpPr>
          <p:cNvPr id="28" name="Text Placeholder 4">
            <a:extLst>
              <a:ext uri="{FF2B5EF4-FFF2-40B4-BE49-F238E27FC236}">
                <a16:creationId xmlns:a16="http://schemas.microsoft.com/office/drawing/2014/main" id="{B770A270-2281-42ED-9718-FD73B9161753}"/>
              </a:ext>
            </a:extLst>
          </p:cNvPr>
          <p:cNvSpPr>
            <a:spLocks noGrp="1"/>
          </p:cNvSpPr>
          <p:nvPr>
            <p:ph idx="24"/>
          </p:nvPr>
        </p:nvSpPr>
        <p:spPr>
          <a:xfrm>
            <a:off x="6238875" y="1725612"/>
            <a:ext cx="4429125" cy="3989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2">
            <a:extLst>
              <a:ext uri="{FF2B5EF4-FFF2-40B4-BE49-F238E27FC236}">
                <a16:creationId xmlns:a16="http://schemas.microsoft.com/office/drawing/2014/main" id="{D5C9C65D-D773-D590-3AB2-27462BBD2C6F}"/>
              </a:ext>
            </a:extLst>
          </p:cNvPr>
          <p:cNvSpPr>
            <a:spLocks noGrp="1"/>
          </p:cNvSpPr>
          <p:nvPr>
            <p:ph type="ftr" sz="quarter" idx="23"/>
          </p:nvPr>
        </p:nvSpPr>
        <p:spPr>
          <a:xfrm>
            <a:off x="9108255" y="6214985"/>
            <a:ext cx="2572512" cy="300482"/>
          </a:xfrm>
        </p:spPr>
        <p:txBody>
          <a:bodyPr/>
          <a:lstStyle>
            <a:lvl1pPr>
              <a:defRPr/>
            </a:lvl1pPr>
          </a:lstStyle>
          <a:p>
            <a:r>
              <a:rPr lang="en-US"/>
              <a:t>Venable LLP 2025</a:t>
            </a:r>
            <a:endParaRPr dirty="0"/>
          </a:p>
        </p:txBody>
      </p:sp>
    </p:spTree>
    <p:extLst>
      <p:ext uri="{BB962C8B-B14F-4D97-AF65-F5344CB8AC3E}">
        <p14:creationId xmlns:p14="http://schemas.microsoft.com/office/powerpoint/2010/main" val="272382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14="http://schemas.microsoft.com/office/drawing/2010/main"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86292"/>
            <a:ext cx="9144000" cy="756708"/>
          </a:xfrm>
          <a:prstGeom prst="rect">
            <a:avLst/>
          </a:prstGeom>
        </p:spPr>
        <p:txBody>
          <a:bodyPr vert="horz" lIns="0" tIns="0" rIns="0" bIns="0" rtlCol="0" anchor="ctr">
            <a:normAutofit/>
          </a:bodyPr>
          <a:lstStyle/>
          <a:p>
            <a:r>
              <a:rPr lang="en-US" dirty="0"/>
              <a:t>Header Arial Bold 28pt max (26pt min)</a:t>
            </a:r>
          </a:p>
        </p:txBody>
      </p:sp>
      <p:pic>
        <p:nvPicPr>
          <p:cNvPr id="10" name="Picture 9"/>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
        <p:nvSpPr>
          <p:cNvPr id="4" name="Footer Placeholder 3">
            <a:extLst>
              <a:ext uri="{FF2B5EF4-FFF2-40B4-BE49-F238E27FC236}">
                <a16:creationId xmlns:a16="http://schemas.microsoft.com/office/drawing/2014/main" id="{0085B9DE-89E5-4CF2-BC28-F14D41D13BA8}"/>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a:t>Venable LLP 2025</a:t>
            </a:r>
            <a:endParaRPr dirty="0"/>
          </a:p>
        </p:txBody>
      </p:sp>
      <p:sp>
        <p:nvSpPr>
          <p:cNvPr id="5" name="Text Placeholder 4">
            <a:extLst>
              <a:ext uri="{FF2B5EF4-FFF2-40B4-BE49-F238E27FC236}">
                <a16:creationId xmlns:a16="http://schemas.microsoft.com/office/drawing/2014/main" id="{ABD2B485-572C-44B5-A525-C3DC49793174}"/>
              </a:ext>
            </a:extLst>
          </p:cNvPr>
          <p:cNvSpPr>
            <a:spLocks noGrp="1"/>
          </p:cNvSpPr>
          <p:nvPr>
            <p:ph type="body"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721" r:id="rId5"/>
    <p:sldLayoutId id="2147483656" r:id="rId6"/>
    <p:sldLayoutId id="2147483657" r:id="rId7"/>
    <p:sldLayoutId id="2147483658" r:id="rId8"/>
    <p:sldLayoutId id="2147483659" r:id="rId9"/>
    <p:sldLayoutId id="2147483727" r:id="rId10"/>
    <p:sldLayoutId id="2147483728" r:id="rId11"/>
    <p:sldLayoutId id="2147483711" r:id="rId12"/>
    <p:sldLayoutId id="2147483730" r:id="rId13"/>
    <p:sldLayoutId id="2147483714" r:id="rId14"/>
    <p:sldLayoutId id="2147483688" r:id="rId15"/>
    <p:sldLayoutId id="2147483687" r:id="rId16"/>
    <p:sldLayoutId id="2147483660" r:id="rId17"/>
    <p:sldLayoutId id="2147483661" r:id="rId18"/>
    <p:sldLayoutId id="2147483685" r:id="rId19"/>
    <p:sldLayoutId id="2147483731" r:id="rId20"/>
    <p:sldLayoutId id="2147483732" r:id="rId21"/>
    <p:sldLayoutId id="2147483733" r:id="rId22"/>
    <p:sldLayoutId id="2147483734" r:id="rId23"/>
  </p:sldLayoutIdLst>
  <p:hf sldNum="0" hdr="0" dt="0"/>
  <p:txStyles>
    <p:title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60" userDrawn="1">
          <p15:clr>
            <a:srgbClr val="F26B43"/>
          </p15:clr>
        </p15:guide>
        <p15:guide id="3" orient="horz" pos="3600" userDrawn="1">
          <p15:clr>
            <a:srgbClr val="F26B43"/>
          </p15:clr>
        </p15:guide>
        <p15:guide id="5" orient="horz" pos="840" userDrawn="1">
          <p15:clr>
            <a:srgbClr val="F26B43"/>
          </p15:clr>
        </p15:guide>
        <p15:guide id="6" pos="6720" userDrawn="1">
          <p15:clr>
            <a:srgbClr val="F26B43"/>
          </p15:clr>
        </p15:guide>
      </p15:sldGuideLst>
    </p:ext>
  </p:extLst>
</p:sldMaster>
</file>

<file path=ppt/slides/_rels/slide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image" Target="../media/image11.png" Id="rId4" /></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8" name="Title 17" descr="" title="">
            <a:extLst>
              <a:ext uri="{FF2B5EF4-FFF2-40B4-BE49-F238E27FC236}">
                <a16:creationId xmlns:a16="http://schemas.microsoft.com/office/drawing/2014/main" id="{920945F1-0859-4600-BC46-0B6E00E63364}"/>
              </a:ext>
            </a:extLst>
          </p:cNvPr>
          <p:cNvSpPr>
            <a:spLocks noGrp="1"/>
          </p:cNvSpPr>
          <p:nvPr>
            <p:ph type="ctrTitle"/>
          </p:nvPr>
        </p:nvSpPr>
        <p:spPr>
          <a:xfrm>
            <a:off x="1455543" y="1461814"/>
            <a:ext cx="10225527" cy="1091682"/>
          </a:xfrm>
        </p:spPr>
        <p:txBody>
          <a:bodyPr/>
          <a:lstStyle/>
          <a:p>
            <a:r>
              <a:rPr lang="en-US" sz="2600" dirty="0">
                <a:latin typeface="+mn-lt"/>
              </a:rPr>
              <a:t>NCBFAA NVOCC Day 2025: OSRA 2022 and 2024 Rulemakings – Leveraging Changes to Your Advantage</a:t>
            </a:r>
          </a:p>
        </p:txBody>
      </p:sp>
      <p:sp>
        <p:nvSpPr>
          <p:cNvPr id="2" name="Title 1" descr="" title="">
            <a:extLst>
              <a:ext uri="{FF2B5EF4-FFF2-40B4-BE49-F238E27FC236}">
                <a16:creationId xmlns:a16="http://schemas.microsoft.com/office/drawing/2014/main" id="{904578E6-C8BC-EBF3-5EDA-2426F62DC2FD}"/>
              </a:ext>
            </a:extLst>
          </p:cNvPr>
          <p:cNvSpPr txBox="1">
            <a:spLocks/>
          </p:cNvSpPr>
          <p:nvPr/>
        </p:nvSpPr>
        <p:spPr>
          <a:xfrm>
            <a:off x="1531044" y="3219809"/>
            <a:ext cx="4167674" cy="361021"/>
          </a:xfrm>
          <a:prstGeom prst="rect">
            <a:avLst/>
          </a:prstGeom>
        </p:spPr>
        <p:txBody>
          <a:bodyPr vert="horz" lIns="0" tIns="0" rIns="0" bIns="0" rtlCol="0" anchor="b" anchorCtr="0">
            <a:normAutofit/>
          </a:bodyPr>
          <a:lstStyle>
            <a:lvl1pPr algn="l" defTabSz="914400" rtl="0" eaLnBrk="1" latinLnBrk="0" hangingPunct="1">
              <a:lnSpc>
                <a:spcPct val="90000"/>
              </a:lnSpc>
              <a:spcBef>
                <a:spcPct val="0"/>
              </a:spcBef>
              <a:buNone/>
              <a:defRPr sz="3200" b="1" kern="1200" spc="50" baseline="0">
                <a:solidFill>
                  <a:srgbClr val="FFFFFF"/>
                </a:solidFill>
                <a:latin typeface="Arial" panose="020B0604020202020204" pitchFamily="34" charset="0"/>
                <a:ea typeface="+mj-ea"/>
                <a:cs typeface="Arial" panose="020B0604020202020204" pitchFamily="34" charset="0"/>
              </a:defRPr>
            </a:lvl1pPr>
          </a:lstStyle>
          <a:p>
            <a:r>
              <a:rPr lang="en-US" sz="2000" dirty="0">
                <a:solidFill>
                  <a:schemeClr val="bg1"/>
                </a:solidFill>
                <a:latin typeface="+mn-lt"/>
              </a:rPr>
              <a:t>May 22, 2025</a:t>
            </a:r>
            <a:endParaRPr lang="en-US" sz="2000" dirty="0">
              <a:latin typeface="+mn-lt"/>
            </a:endParaRPr>
          </a:p>
        </p:txBody>
      </p:sp>
      <p:sp>
        <p:nvSpPr>
          <p:cNvPr id="4" name="TextBox 3" descr="" title="">
            <a:extLst>
              <a:ext uri="{FF2B5EF4-FFF2-40B4-BE49-F238E27FC236}">
                <a16:creationId xmlns:a16="http://schemas.microsoft.com/office/drawing/2014/main" id="{A8B236C4-91E7-5B5C-26AD-7AF03F581737}"/>
              </a:ext>
            </a:extLst>
          </p:cNvPr>
          <p:cNvSpPr txBox="1"/>
          <p:nvPr/>
        </p:nvSpPr>
        <p:spPr>
          <a:xfrm>
            <a:off x="1455543" y="3821774"/>
            <a:ext cx="6094602" cy="1308050"/>
          </a:xfrm>
          <a:prstGeom prst="rect">
            <a:avLst/>
          </a:prstGeom>
          <a:noFill/>
        </p:spPr>
        <p:txBody>
          <a:bodyPr wrap="square">
            <a:spAutoFit/>
          </a:bodyPr>
          <a:lstStyle/>
          <a:p>
            <a:pPr>
              <a:spcBef>
                <a:spcPts val="300"/>
              </a:spcBef>
              <a:spcAft>
                <a:spcPts val="300"/>
              </a:spcAft>
            </a:pPr>
            <a:r>
              <a:rPr lang="en-US" sz="1600" dirty="0"/>
              <a:t>Presented by</a:t>
            </a:r>
          </a:p>
          <a:p>
            <a:pPr>
              <a:spcBef>
                <a:spcPts val="300"/>
              </a:spcBef>
              <a:spcAft>
                <a:spcPts val="300"/>
              </a:spcAft>
            </a:pPr>
            <a:r>
              <a:rPr lang="en-US" sz="1600" dirty="0"/>
              <a:t>Elizabeth (Liz) K. Lowe, </a:t>
            </a:r>
            <a:r>
              <a:rPr lang="en-US" sz="1600" i="1" dirty="0"/>
              <a:t>Partner</a:t>
            </a:r>
            <a:endParaRPr lang="en-US" sz="1600" dirty="0"/>
          </a:p>
          <a:p>
            <a:pPr>
              <a:spcBef>
                <a:spcPts val="300"/>
              </a:spcBef>
              <a:spcAft>
                <a:spcPts val="300"/>
              </a:spcAft>
            </a:pPr>
            <a:r>
              <a:rPr lang="en-US" sz="1600" dirty="0"/>
              <a:t>Email: </a:t>
            </a:r>
            <a:r>
              <a:rPr lang="en-US" sz="1600" dirty="0"/>
              <a:t>EKLowe@Venable.com</a:t>
            </a:r>
            <a:endParaRPr lang="en-US" sz="1600" dirty="0"/>
          </a:p>
          <a:p>
            <a:pPr>
              <a:spcBef>
                <a:spcPts val="300"/>
              </a:spcBef>
              <a:spcAft>
                <a:spcPts val="300"/>
              </a:spcAft>
            </a:pPr>
            <a:r>
              <a:rPr lang="en-US" sz="1600" dirty="0"/>
              <a:t>Tel: 202.344.4213</a:t>
            </a:r>
          </a:p>
        </p:txBody>
      </p:sp>
      <p:sp>
        <p:nvSpPr>
          <p:cNvPr id="6" name="TextBox 5" descr="" title="">
            <a:extLst>
              <a:ext uri="{FF2B5EF4-FFF2-40B4-BE49-F238E27FC236}">
                <a16:creationId xmlns:a16="http://schemas.microsoft.com/office/drawing/2014/main" id="{31CE75C9-38A5-3480-DDC3-A4CA3D9A375D}"/>
              </a:ext>
            </a:extLst>
          </p:cNvPr>
          <p:cNvSpPr txBox="1"/>
          <p:nvPr/>
        </p:nvSpPr>
        <p:spPr>
          <a:xfrm>
            <a:off x="5423497" y="3821774"/>
            <a:ext cx="6097384" cy="1815882"/>
          </a:xfrm>
          <a:prstGeom prst="rect">
            <a:avLst/>
          </a:prstGeom>
          <a:noFill/>
        </p:spPr>
        <p:txBody>
          <a:bodyPr wrap="square">
            <a:spAutoFit/>
          </a:bodyPr>
          <a:lstStyle/>
          <a:p>
            <a:br>
              <a:rPr lang="en-US" sz="1600" dirty="0"/>
            </a:br>
            <a:r>
              <a:rPr lang="en-US" sz="1600" dirty="0" err="1"/>
              <a:t>Melzie</a:t>
            </a:r>
            <a:r>
              <a:rPr lang="en-US" sz="1600" dirty="0"/>
              <a:t> Wilson</a:t>
            </a:r>
            <a:br>
              <a:rPr lang="en-US" sz="1600" dirty="0"/>
            </a:br>
            <a:r>
              <a:rPr lang="en-US" sz="1600" dirty="0"/>
              <a:t>CEO</a:t>
            </a:r>
            <a:br>
              <a:rPr lang="en-US" sz="1600" dirty="0"/>
            </a:br>
            <a:r>
              <a:rPr lang="en-US" sz="1600" dirty="0"/>
              <a:t>LCB CCS CES</a:t>
            </a:r>
            <a:br>
              <a:rPr lang="en-US" sz="1600" dirty="0"/>
            </a:br>
            <a:r>
              <a:rPr lang="en-US" sz="1600" dirty="0"/>
              <a:t>melziewilson@globalzolutions.com</a:t>
            </a:r>
            <a:br>
              <a:rPr lang="en-US" sz="1600" dirty="0"/>
            </a:br>
            <a:r>
              <a:rPr lang="en-US" sz="1600" dirty="0"/>
              <a:t>Main Office – 901-554-4341</a:t>
            </a:r>
            <a:br>
              <a:rPr lang="en-US" sz="1600" dirty="0"/>
            </a:br>
            <a:r>
              <a:rPr lang="en-US" sz="1600" dirty="0"/>
              <a:t>Direct – 901-730-5666</a:t>
            </a:r>
          </a:p>
        </p:txBody>
      </p:sp>
      <p:pic>
        <p:nvPicPr>
          <p:cNvPr id="8" name="Picture 7" descr="" title="">
            <a:extLst>
              <a:ext uri="{FF2B5EF4-FFF2-40B4-BE49-F238E27FC236}">
                <a16:creationId xmlns:a16="http://schemas.microsoft.com/office/drawing/2014/main" id="{F4E34F4E-EB66-A1A0-A485-157D34D78233}"/>
              </a:ext>
            </a:extLst>
          </p:cNvPr>
          <p:cNvPicPr>
            <a:picLocks noChangeAspect="1"/>
          </p:cNvPicPr>
          <p:nvPr/>
        </p:nvPicPr>
        <p:blipFill>
          <a:blip r:embed="rId4"/>
          <a:stretch>
            <a:fillRect/>
          </a:stretch>
        </p:blipFill>
        <p:spPr>
          <a:xfrm>
            <a:off x="9068709" y="5396186"/>
            <a:ext cx="2612361" cy="1319374"/>
          </a:xfrm>
          <a:prstGeom prst="rect">
            <a:avLst/>
          </a:prstGeom>
        </p:spPr>
      </p:pic>
    </p:spTree>
    <p:extLst>
      <p:ext uri="{BB962C8B-B14F-4D97-AF65-F5344CB8AC3E}">
        <p14:creationId xmlns:p14="http://schemas.microsoft.com/office/powerpoint/2010/main" val="3541729849"/>
      </p:ext>
    </p:extLst>
  </p:cSld>
  <p:clrMapOvr>
    <a:masterClrMapping/>
  </p:clrMapOvr>
</p:sld>
</file>

<file path=ppt/slides/slide10.xml><?xml version="1.0" encoding="utf-8"?>
<p:sld xmlns:a16="http://schemas.microsoft.com/office/drawing/2014/main" xmlns:dgm="http://schemas.openxmlformats.org/drawingml/2006/diagram"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A5C9DB3A-EA80-6952-D5A7-B0A6609F78AA}"/>
            </a:ext>
          </a:extLst>
        </p:cNvPr>
        <p:cNvGrpSpPr/>
        <p:nvPr/>
      </p:nvGrpSpPr>
      <p:grpSpPr>
        <a:xfrm>
          <a:off x="0" y="0"/>
          <a:ext cx="0" cy="0"/>
          <a:chOff x="0" y="0"/>
          <a:chExt cx="0" cy="0"/>
        </a:xfrm>
      </p:grpSpPr>
      <p:sp>
        <p:nvSpPr>
          <p:cNvPr id="11" name="Title 1" descr="" title="">
            <a:extLst>
              <a:ext uri="{FF2B5EF4-FFF2-40B4-BE49-F238E27FC236}">
                <a16:creationId xmlns:a16="http://schemas.microsoft.com/office/drawing/2014/main" id="{24658B22-CC9B-95B3-8358-2E402C4DED40}"/>
              </a:ext>
            </a:extLst>
          </p:cNvPr>
          <p:cNvSpPr>
            <a:spLocks noGrp="1"/>
          </p:cNvSpPr>
          <p:nvPr>
            <p:ph type="title"/>
          </p:nvPr>
        </p:nvSpPr>
        <p:spPr>
          <a:xfrm>
            <a:off x="1475166" y="560036"/>
            <a:ext cx="9360877" cy="984792"/>
          </a:xfrm>
        </p:spPr>
        <p:txBody>
          <a:bodyPr anchor="ctr">
            <a:noAutofit/>
          </a:bodyPr>
          <a:lstStyle/>
          <a:p>
            <a:pPr algn="ctr"/>
            <a:r>
              <a:rPr lang="en-US" sz="4400" b="1" dirty="0"/>
              <a:t>Minimizing Unfair Costly D and D Charges</a:t>
            </a:r>
          </a:p>
        </p:txBody>
      </p:sp>
      <p:graphicFrame>
        <p:nvGraphicFramePr>
          <p:cNvPr id="7" name="Diagram 6" descr="" title="">
            <a:extLst>
              <a:ext uri="{FF2B5EF4-FFF2-40B4-BE49-F238E27FC236}">
                <a16:creationId xmlns:a16="http://schemas.microsoft.com/office/drawing/2014/main" id="{22019826-0749-4A88-4C81-0C70B2B4C0CB}"/>
              </a:ext>
            </a:extLst>
          </p:cNvPr>
          <p:cNvGraphicFramePr/>
          <p:nvPr/>
        </p:nvGraphicFramePr>
        <p:xfrm>
          <a:off x="1897552" y="1121317"/>
          <a:ext cx="8938491" cy="4433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descr="" title="">
            <a:extLst>
              <a:ext uri="{FF2B5EF4-FFF2-40B4-BE49-F238E27FC236}">
                <a16:creationId xmlns:a16="http://schemas.microsoft.com/office/drawing/2014/main" id="{B7F0C50A-6D91-25E6-6D4D-F5DD626AF327}"/>
              </a:ext>
            </a:extLst>
          </p:cNvPr>
          <p:cNvSpPr txBox="1"/>
          <p:nvPr/>
        </p:nvSpPr>
        <p:spPr>
          <a:xfrm>
            <a:off x="1389735" y="2322571"/>
            <a:ext cx="9814071" cy="3477875"/>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Try to work out a satisfactory arrangement with the billing party.</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Know the dispute resolution of the billing party to follow.</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CADRS – Consumer Affairs and Dispute Resolution Service</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Small Claims Process</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Formal Complaint process</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Charge Complaint</a:t>
            </a:r>
          </a:p>
          <a:p>
            <a:endParaRPr lang="en-US" sz="2000" dirty="0">
              <a:latin typeface="Verdana" panose="020B0604030504040204" pitchFamily="34" charset="0"/>
              <a:ea typeface="Verdana" panose="020B0604030504040204" pitchFamily="34" charset="0"/>
            </a:endParaRPr>
          </a:p>
          <a:p>
            <a:pPr algn="ctr"/>
            <a:r>
              <a:rPr lang="en-US" sz="2000" b="1" i="1" dirty="0">
                <a:latin typeface="Verdana" panose="020B0604030504040204" pitchFamily="34" charset="0"/>
                <a:ea typeface="Verdana" panose="020B0604030504040204" pitchFamily="34" charset="0"/>
              </a:rPr>
              <a:t>NCBFAA has detail guidance for its members to follow in handling written by Rich Roche, NVOCC Sub-Committee Chairman.</a:t>
            </a:r>
          </a:p>
          <a:p>
            <a:endParaRPr lang="en-US" sz="2000" b="1" dirty="0">
              <a:latin typeface="Verdana" panose="020B0604030504040204" pitchFamily="34" charset="0"/>
              <a:ea typeface="Verdana" panose="020B0604030504040204" pitchFamily="34" charset="0"/>
            </a:endParaRPr>
          </a:p>
          <a:p>
            <a:r>
              <a:rPr lang="en-US" sz="2000" b="1"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2921629749"/>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794027A-7667-EBE1-2579-7C28B9C43645}"/>
              </a:ext>
            </a:extLst>
          </p:cNvPr>
          <p:cNvSpPr>
            <a:spLocks noGrp="1"/>
          </p:cNvSpPr>
          <p:nvPr>
            <p:ph type="title"/>
          </p:nvPr>
        </p:nvSpPr>
        <p:spPr>
          <a:xfrm>
            <a:off x="1259832" y="117350"/>
            <a:ext cx="9134679" cy="773673"/>
          </a:xfrm>
        </p:spPr>
        <p:txBody>
          <a:bodyPr>
            <a:normAutofit/>
          </a:bodyPr>
          <a:lstStyle/>
          <a:p>
            <a:r>
              <a:rPr lang="en-US" sz="2600" dirty="0">
                <a:latin typeface="+mn-lt"/>
              </a:rPr>
              <a:t>Unreasonable Refusal to Deal or Negotiate</a:t>
            </a:r>
          </a:p>
        </p:txBody>
      </p:sp>
      <p:sp>
        <p:nvSpPr>
          <p:cNvPr id="3" name="Content Placeholder 2" descr="" title="">
            <a:extLst>
              <a:ext uri="{FF2B5EF4-FFF2-40B4-BE49-F238E27FC236}">
                <a16:creationId xmlns:a16="http://schemas.microsoft.com/office/drawing/2014/main" id="{61D5E25C-7CA7-0F29-954F-F36D513D1351}"/>
              </a:ext>
            </a:extLst>
          </p:cNvPr>
          <p:cNvSpPr>
            <a:spLocks noGrp="1"/>
          </p:cNvSpPr>
          <p:nvPr>
            <p:ph idx="1"/>
          </p:nvPr>
        </p:nvSpPr>
        <p:spPr>
          <a:xfrm>
            <a:off x="1410834" y="791557"/>
            <a:ext cx="9878187" cy="5274885"/>
          </a:xfrm>
        </p:spPr>
        <p:txBody>
          <a:bodyPr/>
          <a:lstStyle/>
          <a:p>
            <a:pPr marL="285750" indent="-285750">
              <a:spcAft>
                <a:spcPts val="600"/>
              </a:spcAft>
              <a:buFont typeface="Wingdings" panose="05000000000000000000" pitchFamily="2" charset="2"/>
              <a:buChar char="§"/>
            </a:pPr>
            <a:r>
              <a:rPr lang="en-US" dirty="0">
                <a:latin typeface="+mn-lt"/>
              </a:rPr>
              <a:t>Establishes the necessary elements for the FMC to apply 46 U.S.C. § 41104(a)(3) with respect to refusals of cargo space accommodations when available, and 46 U.S.C. § 41104(a)(10) with respect to refusals of vessel space accommodations.</a:t>
            </a:r>
          </a:p>
          <a:p>
            <a:pPr marL="285750" indent="-285750">
              <a:spcAft>
                <a:spcPts val="600"/>
              </a:spcAft>
              <a:buFont typeface="Wingdings" panose="05000000000000000000" pitchFamily="2" charset="2"/>
              <a:buChar char="§"/>
            </a:pPr>
            <a:r>
              <a:rPr lang="en-US" dirty="0">
                <a:latin typeface="+mn-lt"/>
              </a:rPr>
              <a:t>Claims brought before the FMC under either section will be reviewed and decided on a case-by-case basis, based on their specific facts and circumstances. </a:t>
            </a:r>
          </a:p>
          <a:p>
            <a:pPr marL="285750" indent="-285750">
              <a:spcAft>
                <a:spcPts val="600"/>
              </a:spcAft>
              <a:buFont typeface="Wingdings" panose="05000000000000000000" pitchFamily="2" charset="2"/>
              <a:buChar char="§"/>
            </a:pPr>
            <a:r>
              <a:rPr lang="en-US" dirty="0">
                <a:latin typeface="+mn-lt"/>
              </a:rPr>
              <a:t>New requirements established by the rule apply to VOCCs and containerized cargo. </a:t>
            </a:r>
          </a:p>
          <a:p>
            <a:pPr marL="285750" indent="-285750">
              <a:spcAft>
                <a:spcPts val="600"/>
              </a:spcAft>
              <a:buFont typeface="Wingdings" panose="05000000000000000000" pitchFamily="2" charset="2"/>
              <a:buChar char="§"/>
            </a:pPr>
            <a:r>
              <a:rPr lang="en-US" dirty="0">
                <a:latin typeface="+mn-lt"/>
              </a:rPr>
              <a:t>Not all refusals by a VOCC will constitute a violation. If carrier proves there was a reasonable basis, such as a legitimate transportation factor (i.e. something impacting the operation of the vessel that is outside the control of the VOCC and not reasonably foreseeable) for refusing to negotiate or carry cargo, conduct will not be found in violation.  </a:t>
            </a:r>
          </a:p>
          <a:p>
            <a:pPr marL="285750" indent="-285750">
              <a:spcAft>
                <a:spcPts val="600"/>
              </a:spcAft>
              <a:buFont typeface="Wingdings" panose="05000000000000000000" pitchFamily="2" charset="2"/>
              <a:buChar char="§"/>
            </a:pPr>
            <a:r>
              <a:rPr lang="en-US" dirty="0">
                <a:latin typeface="+mn-lt"/>
              </a:rPr>
              <a:t>Non-binding and non-exhaustive examples and considerations of unreasonable behavior the FMC may use in evaluating allegations that an ocean common carrier violated the law.</a:t>
            </a:r>
          </a:p>
          <a:p>
            <a:pPr marL="285750" indent="-285750">
              <a:spcAft>
                <a:spcPts val="600"/>
              </a:spcAft>
              <a:buFont typeface="Wingdings" panose="05000000000000000000" pitchFamily="2" charset="2"/>
              <a:buChar char="§"/>
            </a:pPr>
            <a:r>
              <a:rPr lang="en-US" dirty="0">
                <a:latin typeface="+mn-lt"/>
              </a:rPr>
              <a:t>Require VOCCs to file a </a:t>
            </a:r>
            <a:r>
              <a:rPr lang="en-US" b="1" dirty="0">
                <a:latin typeface="+mn-lt"/>
              </a:rPr>
              <a:t>confidential documented export policy </a:t>
            </a:r>
            <a:r>
              <a:rPr lang="en-US" dirty="0">
                <a:latin typeface="+mn-lt"/>
              </a:rPr>
              <a:t>annually with the FMC. The policy will contain information on pricing strategies, services offered, strategies for equipment provision, and descriptions of markets served. </a:t>
            </a:r>
          </a:p>
          <a:p>
            <a:pPr marL="285750" indent="-285750">
              <a:spcAft>
                <a:spcPts val="600"/>
              </a:spcAft>
              <a:buFont typeface="Wingdings" panose="05000000000000000000" pitchFamily="2" charset="2"/>
              <a:buChar char="§"/>
            </a:pPr>
            <a:r>
              <a:rPr lang="en-US" dirty="0">
                <a:latin typeface="+mn-lt"/>
              </a:rPr>
              <a:t>Effective since </a:t>
            </a:r>
            <a:r>
              <a:rPr lang="en-US" b="1" dirty="0">
                <a:latin typeface="+mn-lt"/>
              </a:rPr>
              <a:t>September 23, 2024.</a:t>
            </a:r>
          </a:p>
          <a:p>
            <a:endParaRPr lang="en-US" dirty="0"/>
          </a:p>
        </p:txBody>
      </p:sp>
      <p:sp>
        <p:nvSpPr>
          <p:cNvPr id="4" name="Footer Placeholder 3" descr="" title="">
            <a:extLst>
              <a:ext uri="{FF2B5EF4-FFF2-40B4-BE49-F238E27FC236}">
                <a16:creationId xmlns:a16="http://schemas.microsoft.com/office/drawing/2014/main" id="{D2A6D4AF-3D8F-4231-A134-A3841B8DFBA6}"/>
              </a:ext>
            </a:extLst>
          </p:cNvPr>
          <p:cNvSpPr>
            <a:spLocks noGrp="1"/>
          </p:cNvSpPr>
          <p:nvPr>
            <p:ph type="ftr" sz="quarter" idx="18"/>
          </p:nvPr>
        </p:nvSpPr>
        <p:spPr/>
        <p:txBody>
          <a:bodyPr/>
          <a:lstStyle/>
          <a:p>
            <a:r>
              <a:rPr lang="en-US"/>
              <a:t>Venable LLP 2025</a:t>
            </a:r>
            <a:endParaRPr lang="en-US" dirty="0"/>
          </a:p>
        </p:txBody>
      </p:sp>
    </p:spTree>
    <p:extLst>
      <p:ext uri="{BB962C8B-B14F-4D97-AF65-F5344CB8AC3E}">
        <p14:creationId xmlns:p14="http://schemas.microsoft.com/office/powerpoint/2010/main" val="2495443970"/>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Content Placeholder 1" descr="" title="">
            <a:extLst>
              <a:ext uri="{FF2B5EF4-FFF2-40B4-BE49-F238E27FC236}">
                <a16:creationId xmlns:a16="http://schemas.microsoft.com/office/drawing/2014/main" id="{6F69FB98-1309-775F-72FF-04F8BC71F931}"/>
              </a:ext>
            </a:extLst>
          </p:cNvPr>
          <p:cNvSpPr>
            <a:spLocks noGrp="1"/>
          </p:cNvSpPr>
          <p:nvPr>
            <p:ph idx="1"/>
          </p:nvPr>
        </p:nvSpPr>
        <p:spPr>
          <a:xfrm>
            <a:off x="845011" y="588612"/>
            <a:ext cx="11064240" cy="4808159"/>
          </a:xfrm>
        </p:spPr>
        <p:txBody>
          <a:bodyPr/>
          <a:lstStyle/>
          <a:p>
            <a:pPr marL="457189" indent="-457189">
              <a:spcBef>
                <a:spcPts val="800"/>
              </a:spcBef>
              <a:buFont typeface="Calibri" panose="020F0502020204030204" pitchFamily="34" charset="0"/>
              <a:buChar char="-"/>
            </a:pPr>
            <a:r>
              <a:rPr lang="en-US" sz="1800" b="1" dirty="0">
                <a:ea typeface="Times New Roman" panose="02020603050405020304" pitchFamily="18" charset="0"/>
              </a:rPr>
              <a:t>Red Flags</a:t>
            </a:r>
          </a:p>
          <a:p>
            <a:pPr marL="804843" lvl="2" indent="-457189">
              <a:spcBef>
                <a:spcPts val="800"/>
              </a:spcBef>
            </a:pPr>
            <a:r>
              <a:rPr lang="en-US" sz="1800" dirty="0">
                <a:ea typeface="Times New Roman" panose="02020603050405020304" pitchFamily="18" charset="0"/>
              </a:rPr>
              <a:t>VOCC not returning emails or calls regarding bookings</a:t>
            </a:r>
          </a:p>
          <a:p>
            <a:pPr marL="804843" lvl="2" indent="-457189">
              <a:spcBef>
                <a:spcPts val="800"/>
              </a:spcBef>
            </a:pPr>
            <a:r>
              <a:rPr lang="en-US" sz="1800" dirty="0">
                <a:ea typeface="Times New Roman" panose="02020603050405020304" pitchFamily="18" charset="0"/>
              </a:rPr>
              <a:t>Multiple instances of cargo being rolled without explanation or blanked sailings without notice</a:t>
            </a:r>
          </a:p>
          <a:p>
            <a:pPr marL="804843" lvl="2" indent="-457189">
              <a:spcBef>
                <a:spcPts val="800"/>
              </a:spcBef>
            </a:pPr>
            <a:r>
              <a:rPr lang="en-US" sz="1800" dirty="0">
                <a:ea typeface="Times New Roman" panose="02020603050405020304" pitchFamily="18" charset="0"/>
              </a:rPr>
              <a:t>Lack of communication following a shipper’s threat to complain to the FMC</a:t>
            </a:r>
          </a:p>
          <a:p>
            <a:pPr marL="804843" lvl="2" indent="-457189">
              <a:spcBef>
                <a:spcPts val="800"/>
              </a:spcBef>
            </a:pPr>
            <a:r>
              <a:rPr lang="en-US" sz="1800" dirty="0">
                <a:ea typeface="Times New Roman" panose="02020603050405020304" pitchFamily="18" charset="0"/>
              </a:rPr>
              <a:t>Refused bookings under existing contract after a significant increase in market rates</a:t>
            </a:r>
          </a:p>
          <a:p>
            <a:pPr marL="804843" lvl="2" indent="-457189">
              <a:spcBef>
                <a:spcPts val="800"/>
              </a:spcBef>
            </a:pPr>
            <a:r>
              <a:rPr lang="en-US" sz="1800" dirty="0">
                <a:ea typeface="Times New Roman" panose="02020603050405020304" pitchFamily="18" charset="0"/>
              </a:rPr>
              <a:t>Offering of spot rates as an alternative to moving cargo under an applicable service contract</a:t>
            </a:r>
          </a:p>
          <a:p>
            <a:pPr marL="804843" lvl="2" indent="-457189">
              <a:spcBef>
                <a:spcPts val="800"/>
              </a:spcBef>
            </a:pPr>
            <a:r>
              <a:rPr lang="en-US" sz="1800" dirty="0">
                <a:ea typeface="Times New Roman" panose="02020603050405020304" pitchFamily="18" charset="0"/>
              </a:rPr>
              <a:t>Demands for additional fees in order to be provided space that was already contracted or confirmed</a:t>
            </a:r>
          </a:p>
          <a:p>
            <a:pPr marL="457189" indent="-457189">
              <a:spcBef>
                <a:spcPts val="800"/>
              </a:spcBef>
              <a:buFont typeface="Calibri" panose="020F0502020204030204" pitchFamily="34" charset="0"/>
              <a:buChar char="-"/>
            </a:pPr>
            <a:endParaRPr lang="en-US" sz="1800" b="1" dirty="0">
              <a:ea typeface="Times New Roman" panose="02020603050405020304" pitchFamily="18" charset="0"/>
            </a:endParaRPr>
          </a:p>
          <a:p>
            <a:pPr marL="457189" indent="-457189">
              <a:spcBef>
                <a:spcPts val="800"/>
              </a:spcBef>
              <a:buFont typeface="Calibri" panose="020F0502020204030204" pitchFamily="34" charset="0"/>
              <a:buChar char="-"/>
            </a:pPr>
            <a:r>
              <a:rPr lang="en-US" sz="1800" b="1" dirty="0">
                <a:ea typeface="Times New Roman" panose="02020603050405020304" pitchFamily="18" charset="0"/>
              </a:rPr>
              <a:t>What to do if you think a VOCC is being unreasonable:</a:t>
            </a:r>
          </a:p>
          <a:p>
            <a:pPr marL="804843" lvl="2" indent="-457189">
              <a:spcBef>
                <a:spcPts val="800"/>
              </a:spcBef>
            </a:pPr>
            <a:r>
              <a:rPr lang="en-US" sz="1800" dirty="0">
                <a:ea typeface="Times New Roman" panose="02020603050405020304" pitchFamily="18" charset="0"/>
              </a:rPr>
              <a:t>Document all conversations – if by telephone, take contemporaneous notes</a:t>
            </a:r>
          </a:p>
          <a:p>
            <a:pPr marL="804843" lvl="2" indent="-457189">
              <a:spcBef>
                <a:spcPts val="800"/>
              </a:spcBef>
            </a:pPr>
            <a:r>
              <a:rPr lang="en-US" sz="1800" dirty="0">
                <a:ea typeface="Times New Roman" panose="02020603050405020304" pitchFamily="18" charset="0"/>
              </a:rPr>
              <a:t>Document any other relevant factors – </a:t>
            </a:r>
            <a:r>
              <a:rPr lang="en-US" sz="1800" i="1" dirty="0">
                <a:ea typeface="Times New Roman" panose="02020603050405020304" pitchFamily="18" charset="0"/>
              </a:rPr>
              <a:t>i.e.</a:t>
            </a:r>
            <a:r>
              <a:rPr lang="en-US" sz="1800" dirty="0">
                <a:ea typeface="Times New Roman" panose="02020603050405020304" pitchFamily="18" charset="0"/>
              </a:rPr>
              <a:t> if the market has spiked or if there is a strike or other foreseeable issue</a:t>
            </a:r>
          </a:p>
          <a:p>
            <a:pPr marL="804843" lvl="2" indent="-457189">
              <a:spcBef>
                <a:spcPts val="800"/>
              </a:spcBef>
            </a:pPr>
            <a:r>
              <a:rPr lang="en-US" sz="1800" dirty="0">
                <a:ea typeface="Times New Roman" panose="02020603050405020304" pitchFamily="18" charset="0"/>
              </a:rPr>
              <a:t>Have an open discussion with the VOCC about your belief that they are acting unreasonably </a:t>
            </a:r>
          </a:p>
          <a:p>
            <a:pPr marL="804843" lvl="2" indent="-457189">
              <a:spcBef>
                <a:spcPts val="800"/>
              </a:spcBef>
            </a:pPr>
            <a:r>
              <a:rPr lang="en-US" sz="1800" dirty="0">
                <a:ea typeface="Times New Roman" panose="02020603050405020304" pitchFamily="18" charset="0"/>
              </a:rPr>
              <a:t>Consult with legal counsel</a:t>
            </a:r>
          </a:p>
          <a:p>
            <a:pPr marL="628635" lvl="1" indent="-457189">
              <a:spcBef>
                <a:spcPts val="800"/>
              </a:spcBef>
              <a:buFont typeface="Calibri" panose="020F0502020204030204" pitchFamily="34" charset="0"/>
              <a:buChar char="-"/>
            </a:pPr>
            <a:endParaRPr lang="en-US" sz="1800" dirty="0">
              <a:ea typeface="Times New Roman" panose="02020603050405020304" pitchFamily="18" charset="0"/>
            </a:endParaRPr>
          </a:p>
          <a:p>
            <a:pPr marL="628635" lvl="1" indent="-457189">
              <a:spcBef>
                <a:spcPts val="0"/>
              </a:spcBef>
              <a:buFont typeface="Calibri" panose="020F0502020204030204" pitchFamily="34" charset="0"/>
              <a:buChar char="-"/>
            </a:pPr>
            <a:endParaRPr lang="en-US" sz="1800" dirty="0">
              <a:ea typeface="Times New Roman" panose="02020603050405020304" pitchFamily="18" charset="0"/>
            </a:endParaRPr>
          </a:p>
          <a:p>
            <a:endParaRPr lang="en-US" sz="1800" dirty="0"/>
          </a:p>
        </p:txBody>
      </p:sp>
      <p:sp>
        <p:nvSpPr>
          <p:cNvPr id="6" name="Title 5" descr="" title="">
            <a:extLst>
              <a:ext uri="{FF2B5EF4-FFF2-40B4-BE49-F238E27FC236}">
                <a16:creationId xmlns:a16="http://schemas.microsoft.com/office/drawing/2014/main" id="{591A4EEF-C940-8050-398E-780D82F384DD}"/>
              </a:ext>
            </a:extLst>
          </p:cNvPr>
          <p:cNvSpPr>
            <a:spLocks noGrp="1"/>
          </p:cNvSpPr>
          <p:nvPr>
            <p:ph type="title"/>
          </p:nvPr>
        </p:nvSpPr>
        <p:spPr>
          <a:xfrm>
            <a:off x="1129291" y="103358"/>
            <a:ext cx="11062709" cy="636055"/>
          </a:xfrm>
        </p:spPr>
        <p:txBody>
          <a:bodyPr/>
          <a:lstStyle/>
          <a:p>
            <a:r>
              <a:rPr lang="en-US" sz="2667" dirty="0">
                <a:latin typeface="Georgia" panose="02040502050405020303" pitchFamily="18" charset="0"/>
                <a:ea typeface="Times New Roman" panose="02020603050405020304" pitchFamily="18" charset="0"/>
                <a:cs typeface="Calibri" panose="020F0502020204030204" pitchFamily="34" charset="0"/>
              </a:rPr>
              <a:t>Practical Steps to Address Unreasonable Refusal </a:t>
            </a:r>
            <a:endParaRPr lang="en-US" sz="2667" dirty="0">
              <a:latin typeface="Georgia" panose="02040502050405020303" pitchFamily="18" charset="0"/>
              <a:cs typeface="Calibri" panose="020F0502020204030204" pitchFamily="34" charset="0"/>
            </a:endParaRPr>
          </a:p>
        </p:txBody>
      </p:sp>
      <p:sp>
        <p:nvSpPr>
          <p:cNvPr id="3" name="Footer Placeholder 2" descr="" title="">
            <a:extLst>
              <a:ext uri="{FF2B5EF4-FFF2-40B4-BE49-F238E27FC236}">
                <a16:creationId xmlns:a16="http://schemas.microsoft.com/office/drawing/2014/main" id="{C5F7CB03-B3F9-6ED4-E6EA-03A776D197DB}"/>
              </a:ext>
            </a:extLst>
          </p:cNvPr>
          <p:cNvSpPr>
            <a:spLocks noGrp="1"/>
          </p:cNvSpPr>
          <p:nvPr>
            <p:ph type="ftr" sz="quarter" idx="11"/>
          </p:nvPr>
        </p:nvSpPr>
        <p:spPr/>
        <p:txBody>
          <a:bodyPr/>
          <a:lstStyle/>
          <a:p>
            <a:r>
              <a:rPr lang="en-US"/>
              <a:t>Venable LLP 2025</a:t>
            </a:r>
          </a:p>
        </p:txBody>
      </p:sp>
    </p:spTree>
    <p:extLst>
      <p:ext uri="{BB962C8B-B14F-4D97-AF65-F5344CB8AC3E}">
        <p14:creationId xmlns:p14="http://schemas.microsoft.com/office/powerpoint/2010/main" val="2214998996"/>
      </p:ext>
    </p:extLst>
  </p:cSld>
  <p:clrMapOvr>
    <a:masterClrMapping/>
  </p:clrMapOvr>
</p:sld>
</file>

<file path=ppt/slides/slide13.xml><?xml version="1.0" encoding="utf-8"?>
<p:sld xmlns:a16="http://schemas.microsoft.com/office/drawing/2014/main" xmlns:p202="http://schemas.microsoft.com/office/powerpoint/2020/02/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Content Placeholder 6" descr="" title="">
            <a:extLst>
              <a:ext uri="{FF2B5EF4-FFF2-40B4-BE49-F238E27FC236}">
                <a16:creationId xmlns:a16="http://schemas.microsoft.com/office/drawing/2014/main" id="{BCDAC715-CD9D-4F03-AEE3-7CDC48583FF6}"/>
              </a:ext>
            </a:extLst>
          </p:cNvPr>
          <p:cNvPicPr>
            <a:picLocks noGrp="1" noChangeAspect="1"/>
          </p:cNvPicPr>
          <p:nvPr>
            <p:ph sz="half" idx="2"/>
          </p:nvPr>
        </p:nvPicPr>
        <p:blipFill>
          <a:blip r:embed="rId3"/>
          <a:srcRect l="4137" r="2776" b="1"/>
          <a:stretch/>
        </p:blipFill>
        <p:spPr>
          <a:xfrm>
            <a:off x="839788" y="2505075"/>
            <a:ext cx="5157787" cy="3684588"/>
          </a:xfrm>
          <a:noFill/>
        </p:spPr>
      </p:pic>
      <p:sp>
        <p:nvSpPr>
          <p:cNvPr id="5" name="Content Placeholder 4" descr="" title="">
            <a:extLst>
              <a:ext uri="{FF2B5EF4-FFF2-40B4-BE49-F238E27FC236}">
                <a16:creationId xmlns:a16="http://schemas.microsoft.com/office/drawing/2014/main" id="{67909A93-43F3-7B5F-E6B0-5C878A8E276A}"/>
              </a:ext>
            </a:extLst>
          </p:cNvPr>
          <p:cNvSpPr>
            <a:spLocks noGrp="1"/>
          </p:cNvSpPr>
          <p:nvPr>
            <p:ph sz="quarter" idx="4"/>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6172200" y="2505075"/>
            <a:ext cx="5183188" cy="3684588"/>
          </a:xfrm>
        </p:spPr>
        <p:txBody>
          <a:bodyPr>
            <a:normAutofit/>
          </a:bodyPr>
          <a:lstStyle/>
          <a:p>
            <a:pPr marL="0" indent="0">
              <a:spcBef>
                <a:spcPts val="2500"/>
              </a:spcBef>
              <a:buNone/>
            </a:pPr>
            <a:r>
              <a:rPr lang="en-US" sz="1400" b="1" dirty="0"/>
              <a:t>Recap of Key Points</a:t>
            </a:r>
          </a:p>
          <a:p>
            <a:pPr marL="0" lvl="1" indent="0">
              <a:buNone/>
            </a:pPr>
            <a:r>
              <a:rPr lang="en-US" sz="1400" dirty="0"/>
              <a:t>Understand the Regulatory Obligation, Understand your Rules Tariff, Establish Processes, Train!</a:t>
            </a:r>
          </a:p>
          <a:p>
            <a:pPr marL="0" indent="0">
              <a:spcBef>
                <a:spcPts val="2500"/>
              </a:spcBef>
              <a:buNone/>
            </a:pPr>
            <a:r>
              <a:rPr lang="en-US" sz="1400" b="1" dirty="0"/>
              <a:t>Understanding FMC Regulations</a:t>
            </a:r>
          </a:p>
          <a:p>
            <a:pPr marL="0" lvl="1" indent="0">
              <a:buNone/>
            </a:pPr>
            <a:r>
              <a:rPr lang="en-US" sz="1400" dirty="0"/>
              <a:t>Key to understanding what we are to do is to understand OSRA 2022 and 2024 and 46 CFR 541 and how it applies to your business.</a:t>
            </a:r>
          </a:p>
          <a:p>
            <a:pPr marL="0" indent="0">
              <a:spcBef>
                <a:spcPts val="2500"/>
              </a:spcBef>
              <a:buNone/>
            </a:pPr>
            <a:r>
              <a:rPr lang="en-US" sz="1400" b="1" dirty="0"/>
              <a:t>Best Practices for Compliance</a:t>
            </a:r>
          </a:p>
          <a:p>
            <a:pPr marL="0" lvl="1" indent="0">
              <a:buNone/>
            </a:pPr>
            <a:r>
              <a:rPr lang="en-US" sz="1400" dirty="0"/>
              <a:t>Implementing best practices for compliance can significantly mitigate risks and enhance smooth shipping operations.</a:t>
            </a:r>
          </a:p>
        </p:txBody>
      </p:sp>
      <p:sp>
        <p:nvSpPr>
          <p:cNvPr id="6" name="Title 5" descr="" title="">
            <a:extLst>
              <a:ext uri="{FF2B5EF4-FFF2-40B4-BE49-F238E27FC236}">
                <a16:creationId xmlns:a16="http://schemas.microsoft.com/office/drawing/2014/main" id="{17CFDF80-C3BD-F715-06FC-33C6F0C383FF}"/>
              </a:ext>
            </a:extLst>
          </p:cNvPr>
          <p:cNvSpPr>
            <a:spLocks noGrp="1"/>
          </p:cNvSpPr>
          <p:nvPr>
            <p:ph type="title"/>
          </p:nvPr>
        </p:nvSpPr>
        <p:spPr>
          <a:xfrm>
            <a:off x="257907" y="365125"/>
            <a:ext cx="11512061" cy="1325563"/>
          </a:xfrm>
        </p:spPr>
        <p:txBody>
          <a:bodyPr anchor="ctr">
            <a:normAutofit/>
          </a:bodyPr>
          <a:lstStyle/>
          <a:p>
            <a:r>
              <a:rPr lang="en-US" b="1" dirty="0"/>
              <a:t>Conclusion</a:t>
            </a:r>
          </a:p>
        </p:txBody>
      </p:sp>
    </p:spTree>
    <p:extLst>
      <p:ext uri="{BB962C8B-B14F-4D97-AF65-F5344CB8AC3E}">
        <p14:creationId xmlns:p14="http://schemas.microsoft.com/office/powerpoint/2010/main" val="1052674808"/>
      </p:ext>
    </p:extLst>
  </p:cSld>
  <p:clrMapOvr>
    <a:masterClrMapping/>
  </p:clrMapOvr>
  <p:transition>
    <p:fade/>
  </p:transition>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Tree>
    <p:extLst>
      <p:ext uri="{BB962C8B-B14F-4D97-AF65-F5344CB8AC3E}">
        <p14:creationId xmlns:p14="http://schemas.microsoft.com/office/powerpoint/2010/main" val="1785138827"/>
      </p:ext>
    </p:extLst>
  </p:cSld>
  <p:clrMapOvr>
    <a:masterClrMapping/>
  </p:clrMapOvr>
</p:sld>
</file>

<file path=ppt/slides/slide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7FE60FA3-363F-9F04-3700-AD45833F9883}"/>
            </a:ext>
          </a:extLst>
        </p:cNvPr>
        <p:cNvGrpSpPr/>
        <p:nvPr/>
      </p:nvGrpSpPr>
      <p:grpSpPr>
        <a:xfrm>
          <a:off x="0" y="0"/>
          <a:ext cx="0" cy="0"/>
          <a:chOff x="0" y="0"/>
          <a:chExt cx="0" cy="0"/>
        </a:xfrm>
      </p:grpSpPr>
      <p:sp>
        <p:nvSpPr>
          <p:cNvPr id="11" name="Title 1" descr="" title="">
            <a:extLst>
              <a:ext uri="{FF2B5EF4-FFF2-40B4-BE49-F238E27FC236}">
                <a16:creationId xmlns:a16="http://schemas.microsoft.com/office/drawing/2014/main" id="{5F2CE110-8E75-54C2-1568-649A423712AC}"/>
              </a:ext>
            </a:extLst>
          </p:cNvPr>
          <p:cNvSpPr>
            <a:spLocks noGrp="1"/>
          </p:cNvSpPr>
          <p:nvPr>
            <p:ph type="title"/>
          </p:nvPr>
        </p:nvSpPr>
        <p:spPr>
          <a:xfrm>
            <a:off x="854766" y="560036"/>
            <a:ext cx="10416208" cy="984792"/>
          </a:xfrm>
        </p:spPr>
        <p:txBody>
          <a:bodyPr anchor="ctr">
            <a:noAutofit/>
          </a:bodyPr>
          <a:lstStyle/>
          <a:p>
            <a:pPr algn="ctr"/>
            <a:r>
              <a:rPr lang="en-US" sz="4400" b="1" dirty="0"/>
              <a:t>Key Changes to Improve Regulations</a:t>
            </a:r>
          </a:p>
        </p:txBody>
      </p:sp>
      <p:sp>
        <p:nvSpPr>
          <p:cNvPr id="9" name="Rectangle 1" descr="" title="">
            <a:extLst>
              <a:ext uri="{FF2B5EF4-FFF2-40B4-BE49-F238E27FC236}">
                <a16:creationId xmlns:a16="http://schemas.microsoft.com/office/drawing/2014/main" id="{61176919-FD5A-60E9-5F5F-B5291C6E396C}"/>
              </a:ext>
            </a:extLst>
          </p:cNvPr>
          <p:cNvSpPr>
            <a:spLocks noChangeArrowheads="1"/>
          </p:cNvSpPr>
          <p:nvPr/>
        </p:nvSpPr>
        <p:spPr bwMode="auto">
          <a:xfrm>
            <a:off x="2730831" y="30228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strike="noStrike" cap="none" normalizeH="0" baseline="0" dirty="0">
              <a:ln>
                <a:noFill/>
              </a:ln>
              <a:solidFill>
                <a:srgbClr val="222223"/>
              </a:solidFill>
              <a:effectLst/>
              <a:latin typeface="Arial" panose="020B0604020202020204" pitchFamily="34" charset="0"/>
            </a:endParaRPr>
          </a:p>
        </p:txBody>
      </p:sp>
      <p:sp>
        <p:nvSpPr>
          <p:cNvPr id="3" name="Rectangle 1" descr="" title="">
            <a:extLst>
              <a:ext uri="{FF2B5EF4-FFF2-40B4-BE49-F238E27FC236}">
                <a16:creationId xmlns:a16="http://schemas.microsoft.com/office/drawing/2014/main" id="{D4F19361-2C58-C624-CCC6-6CE7CA887876}"/>
              </a:ext>
            </a:extLst>
          </p:cNvPr>
          <p:cNvSpPr>
            <a:spLocks noChangeArrowheads="1"/>
          </p:cNvSpPr>
          <p:nvPr/>
        </p:nvSpPr>
        <p:spPr bwMode="auto">
          <a:xfrm>
            <a:off x="1699370" y="2066756"/>
            <a:ext cx="9136673"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600" b="1" dirty="0">
                <a:latin typeface="Verdana" panose="020B0604030504040204" pitchFamily="34" charset="0"/>
                <a:ea typeface="Verdana" panose="020B0604030504040204" pitchFamily="34" charset="0"/>
              </a:rPr>
              <a:t>Increased Transparency</a:t>
            </a:r>
            <a:r>
              <a:rPr lang="en-US" altLang="en-US" sz="1600" dirty="0">
                <a:latin typeface="Verdana" panose="020B0604030504040204" pitchFamily="34" charset="0"/>
                <a:ea typeface="Verdana" panose="020B0604030504040204" pitchFamily="34" charset="0"/>
              </a:rPr>
              <a:t>: Carriers are now required to provide greater   transparency in how they impose fees, particularly for demurrage and detention</a:t>
            </a:r>
            <a:r>
              <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600" b="1" dirty="0">
                <a:latin typeface="Verdana" panose="020B0604030504040204" pitchFamily="34" charset="0"/>
                <a:ea typeface="Verdana" panose="020B0604030504040204" pitchFamily="34" charset="0"/>
              </a:rPr>
              <a:t>Billing Provisions</a:t>
            </a:r>
            <a:r>
              <a:rPr lang="en-US" altLang="en-US" sz="1600" dirty="0">
                <a:latin typeface="Verdana" panose="020B0604030504040204" pitchFamily="34" charset="0"/>
                <a:ea typeface="Verdana" panose="020B0604030504040204" pitchFamily="34" charset="0"/>
              </a:rPr>
              <a:t>: The act clarifies the timeframe for non-vessel-operating common carriers to issue invoices for demurrage and detention charges.</a:t>
            </a:r>
            <a:r>
              <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600" b="1" dirty="0">
                <a:latin typeface="Verdana" panose="020B0604030504040204" pitchFamily="34" charset="0"/>
                <a:ea typeface="Verdana" panose="020B0604030504040204" pitchFamily="34" charset="0"/>
              </a:rPr>
              <a:t>Permanent Charge Complaint Process</a:t>
            </a:r>
            <a:r>
              <a:rPr lang="en-US" altLang="en-US" sz="1600" dirty="0">
                <a:latin typeface="Verdana" panose="020B0604030504040204" pitchFamily="34" charset="0"/>
                <a:ea typeface="Verdana" panose="020B0604030504040204" pitchFamily="34" charset="0"/>
              </a:rPr>
              <a:t>: Shippers can now challenge fees more effectively through a permanent charge complaint process</a:t>
            </a:r>
            <a:r>
              <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600" b="1" dirty="0">
                <a:latin typeface="Verdana" panose="020B0604030504040204" pitchFamily="34" charset="0"/>
                <a:ea typeface="Verdana" panose="020B0604030504040204" pitchFamily="34" charset="0"/>
              </a:rPr>
              <a:t>Enhanced FMC Authority</a:t>
            </a:r>
            <a:r>
              <a:rPr lang="en-US" altLang="en-US" sz="1600" dirty="0">
                <a:latin typeface="Verdana" panose="020B0604030504040204" pitchFamily="34" charset="0"/>
                <a:ea typeface="Verdana" panose="020B0604030504040204" pitchFamily="34" charset="0"/>
              </a:rPr>
              <a:t>: The Federal Maritime Commission (FMC) has increased authority to address unfair practices by ocean carriers and terminal operators</a:t>
            </a:r>
            <a:r>
              <a:rPr lang="en-US" altLang="en-US" sz="1600" baseline="30000" dirty="0">
                <a:latin typeface="Verdana" panose="020B0604030504040204" pitchFamily="34" charset="0"/>
                <a:ea typeface="Verdana" panose="020B0604030504040204" pitchFamily="34" charset="0"/>
              </a:rPr>
              <a:t>				</a:t>
            </a:r>
            <a:r>
              <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These changes aim to create a more efficient and fair shipping industry</a:t>
            </a:r>
            <a:r>
              <a:rPr kumimoji="0" lang="en-US" altLang="en-US" sz="18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2547079950"/>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A8F1DAAA-72B2-C36D-B6E4-E6D3CB746DE2}"/>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160F32C9-C8BD-3174-474C-11C3FBE09F64}"/>
              </a:ext>
            </a:extLst>
          </p:cNvPr>
          <p:cNvSpPr>
            <a:spLocks noGrp="1"/>
          </p:cNvSpPr>
          <p:nvPr>
            <p:ph type="title"/>
          </p:nvPr>
        </p:nvSpPr>
        <p:spPr>
          <a:xfrm>
            <a:off x="1524000" y="288469"/>
            <a:ext cx="10409853" cy="773673"/>
          </a:xfrm>
        </p:spPr>
        <p:txBody>
          <a:bodyPr>
            <a:normAutofit/>
          </a:bodyPr>
          <a:lstStyle/>
          <a:p>
            <a:r>
              <a:rPr lang="en-US" sz="2600" dirty="0">
                <a:latin typeface="+mn-lt"/>
              </a:rPr>
              <a:t>Demurrage and Detention (“D&amp;D”) Invoice Requirements</a:t>
            </a:r>
          </a:p>
        </p:txBody>
      </p:sp>
      <p:sp>
        <p:nvSpPr>
          <p:cNvPr id="3" name="Footer Placeholder 2" descr="" title="">
            <a:extLst>
              <a:ext uri="{FF2B5EF4-FFF2-40B4-BE49-F238E27FC236}">
                <a16:creationId xmlns:a16="http://schemas.microsoft.com/office/drawing/2014/main" id="{981E1DAF-6CDE-5C9F-88E1-1500CA495A75}"/>
              </a:ext>
            </a:extLst>
          </p:cNvPr>
          <p:cNvSpPr>
            <a:spLocks noGrp="1"/>
          </p:cNvSpPr>
          <p:nvPr>
            <p:ph type="ftr" sz="quarter" idx="10"/>
          </p:nvPr>
        </p:nvSpPr>
        <p:spPr/>
        <p:txBody>
          <a:bodyPr/>
          <a:lstStyle/>
          <a:p>
            <a:r>
              <a:rPr lang="en-US"/>
              <a:t>Venable LLP 2025</a:t>
            </a:r>
            <a:endParaRPr dirty="0"/>
          </a:p>
        </p:txBody>
      </p:sp>
      <p:sp>
        <p:nvSpPr>
          <p:cNvPr id="4" name="Text Placeholder 3" descr="" title="">
            <a:extLst>
              <a:ext uri="{FF2B5EF4-FFF2-40B4-BE49-F238E27FC236}">
                <a16:creationId xmlns:a16="http://schemas.microsoft.com/office/drawing/2014/main" id="{C438429F-CE71-E338-8E4E-52E686DA066C}"/>
              </a:ext>
            </a:extLst>
          </p:cNvPr>
          <p:cNvSpPr>
            <a:spLocks noGrp="1"/>
          </p:cNvSpPr>
          <p:nvPr>
            <p:ph type="body" sz="quarter" idx="11"/>
          </p:nvPr>
        </p:nvSpPr>
        <p:spPr>
          <a:xfrm>
            <a:off x="1561322" y="1051264"/>
            <a:ext cx="10335208" cy="5447222"/>
          </a:xfrm>
        </p:spPr>
        <p:txBody>
          <a:bodyPr/>
          <a:lstStyle/>
          <a:p>
            <a:pPr marL="285750" indent="-285750">
              <a:spcBef>
                <a:spcPts val="1200"/>
              </a:spcBef>
              <a:spcAft>
                <a:spcPts val="1200"/>
              </a:spcAft>
              <a:buFont typeface="Wingdings" panose="05000000000000000000" pitchFamily="2" charset="2"/>
              <a:buChar char="§"/>
            </a:pPr>
            <a:r>
              <a:rPr lang="en-US" dirty="0">
                <a:latin typeface="+mn-lt"/>
              </a:rPr>
              <a:t>Effective May 28, 2024, NVOCCs must comply with new requirements and restrictions for demurrage and detention billing.</a:t>
            </a:r>
          </a:p>
          <a:p>
            <a:pPr marL="285750" indent="-285750">
              <a:spcBef>
                <a:spcPts val="1200"/>
              </a:spcBef>
              <a:spcAft>
                <a:spcPts val="1200"/>
              </a:spcAft>
              <a:buFont typeface="Wingdings" panose="05000000000000000000" pitchFamily="2" charset="2"/>
              <a:buChar char="§"/>
            </a:pPr>
            <a:r>
              <a:rPr lang="en-US" b="1" dirty="0">
                <a:latin typeface="+mn-lt"/>
              </a:rPr>
              <a:t>Who can be invoiced?</a:t>
            </a:r>
          </a:p>
          <a:p>
            <a:pPr marL="857250" lvl="2">
              <a:spcBef>
                <a:spcPts val="1200"/>
              </a:spcBef>
              <a:spcAft>
                <a:spcPts val="1200"/>
              </a:spcAft>
              <a:buFont typeface="Courier New" panose="02070309020205020404" pitchFamily="49" charset="0"/>
              <a:buChar char="o"/>
            </a:pPr>
            <a:r>
              <a:rPr lang="en-US" dirty="0">
                <a:latin typeface="+mn-lt"/>
              </a:rPr>
              <a:t>Only certain parties can be invoiced for demurrage and detention charges. </a:t>
            </a:r>
            <a:r>
              <a:rPr lang="en-US" u="sng" dirty="0">
                <a:latin typeface="+mn-lt"/>
              </a:rPr>
              <a:t>Either</a:t>
            </a:r>
            <a:r>
              <a:rPr lang="en-US" dirty="0">
                <a:latin typeface="+mn-lt"/>
              </a:rPr>
              <a:t>:</a:t>
            </a:r>
          </a:p>
          <a:p>
            <a:pPr marL="1485900" lvl="4" indent="-342900">
              <a:spcBef>
                <a:spcPts val="1200"/>
              </a:spcBef>
              <a:spcAft>
                <a:spcPts val="1200"/>
              </a:spcAft>
              <a:buFont typeface="+mj-lt"/>
              <a:buAutoNum type="arabicPeriod"/>
            </a:pPr>
            <a:r>
              <a:rPr lang="en-US" dirty="0">
                <a:latin typeface="+mn-lt"/>
              </a:rPr>
              <a:t>The person for whose account the ocean transportation was provided and who contracted for the ocean transportation (</a:t>
            </a:r>
            <a:r>
              <a:rPr lang="en-US" i="1" dirty="0">
                <a:latin typeface="+mn-lt"/>
              </a:rPr>
              <a:t>i.e.</a:t>
            </a:r>
            <a:r>
              <a:rPr lang="en-US" dirty="0">
                <a:latin typeface="+mn-lt"/>
              </a:rPr>
              <a:t>, your customer – often the shipper, but not always); or</a:t>
            </a:r>
          </a:p>
          <a:p>
            <a:pPr marL="1485900" lvl="4" indent="-342900">
              <a:spcBef>
                <a:spcPts val="1200"/>
              </a:spcBef>
              <a:spcAft>
                <a:spcPts val="1200"/>
              </a:spcAft>
              <a:buFont typeface="+mj-lt"/>
              <a:buAutoNum type="arabicPeriod"/>
            </a:pPr>
            <a:r>
              <a:rPr lang="en-US" dirty="0">
                <a:latin typeface="+mn-lt"/>
              </a:rPr>
              <a:t>The consignee (</a:t>
            </a:r>
            <a:r>
              <a:rPr lang="en-US" i="1" dirty="0">
                <a:latin typeface="+mn-lt"/>
              </a:rPr>
              <a:t>i.e.</a:t>
            </a:r>
            <a:r>
              <a:rPr lang="en-US" dirty="0">
                <a:latin typeface="+mn-lt"/>
              </a:rPr>
              <a:t>, the ultimate recipient of the cargo).</a:t>
            </a:r>
          </a:p>
          <a:p>
            <a:pPr marL="971550" lvl="2" indent="-342900">
              <a:spcBef>
                <a:spcPts val="1200"/>
              </a:spcBef>
              <a:spcAft>
                <a:spcPts val="1200"/>
              </a:spcAft>
              <a:buFont typeface="Courier New" panose="02070309020205020404" pitchFamily="49" charset="0"/>
              <a:buChar char="o"/>
            </a:pPr>
            <a:r>
              <a:rPr lang="en-US" dirty="0">
                <a:latin typeface="+mn-lt"/>
              </a:rPr>
              <a:t>NVOCCs are not authorized to issue invoices to any other party.</a:t>
            </a:r>
          </a:p>
          <a:p>
            <a:pPr marL="971550" lvl="2" indent="-342900">
              <a:spcBef>
                <a:spcPts val="1200"/>
              </a:spcBef>
              <a:spcAft>
                <a:spcPts val="1200"/>
              </a:spcAft>
              <a:buFont typeface="Courier New" panose="02070309020205020404" pitchFamily="49" charset="0"/>
              <a:buChar char="o"/>
            </a:pPr>
            <a:r>
              <a:rPr lang="en-US" dirty="0">
                <a:latin typeface="+mn-lt"/>
              </a:rPr>
              <a:t>NVOCCs cannot issue invoices to more than one party at a time (</a:t>
            </a:r>
            <a:r>
              <a:rPr lang="en-US" i="1" dirty="0">
                <a:latin typeface="+mn-lt"/>
              </a:rPr>
              <a:t>i.e.</a:t>
            </a:r>
            <a:r>
              <a:rPr lang="en-US" dirty="0">
                <a:latin typeface="+mn-lt"/>
              </a:rPr>
              <a:t>, an invoice for the same charge cannot be issued to both the customer and the consignee at the same time).</a:t>
            </a:r>
          </a:p>
          <a:p>
            <a:pPr marL="971550" lvl="2" indent="-342900">
              <a:spcBef>
                <a:spcPts val="1200"/>
              </a:spcBef>
              <a:spcAft>
                <a:spcPts val="1200"/>
              </a:spcAft>
              <a:buFont typeface="Courier New" panose="02070309020205020404" pitchFamily="49" charset="0"/>
              <a:buChar char="o"/>
            </a:pPr>
            <a:r>
              <a:rPr lang="en-US" dirty="0">
                <a:latin typeface="+mn-lt"/>
              </a:rPr>
              <a:t>No additional time is given if the incorrect party is billed.</a:t>
            </a:r>
          </a:p>
          <a:p>
            <a:pPr marL="285750" indent="-285750">
              <a:buFont typeface="Wingdings" panose="05000000000000000000" pitchFamily="2" charset="2"/>
              <a:buChar char="§"/>
            </a:pPr>
            <a:endParaRPr lang="en-US" dirty="0">
              <a:latin typeface="+mn-lt"/>
            </a:endParaRPr>
          </a:p>
          <a:p>
            <a:pPr marL="285750" indent="-285750">
              <a:buFont typeface="Wingdings" panose="05000000000000000000" pitchFamily="2" charset="2"/>
              <a:buChar char="§"/>
            </a:pPr>
            <a:endParaRPr lang="en-US" dirty="0">
              <a:latin typeface="+mn-lt"/>
            </a:endParaRPr>
          </a:p>
        </p:txBody>
      </p:sp>
    </p:spTree>
    <p:extLst>
      <p:ext uri="{BB962C8B-B14F-4D97-AF65-F5344CB8AC3E}">
        <p14:creationId xmlns:p14="http://schemas.microsoft.com/office/powerpoint/2010/main" val="1472776056"/>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CB07D062-5526-72FE-7938-8D2CBD0F3EAE}"/>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371BE5E3-A675-83B4-A545-162838ABE58C}"/>
              </a:ext>
            </a:extLst>
          </p:cNvPr>
          <p:cNvSpPr>
            <a:spLocks noGrp="1"/>
          </p:cNvSpPr>
          <p:nvPr>
            <p:ph type="title"/>
          </p:nvPr>
        </p:nvSpPr>
        <p:spPr>
          <a:xfrm>
            <a:off x="1416824" y="159391"/>
            <a:ext cx="10335208" cy="773673"/>
          </a:xfrm>
        </p:spPr>
        <p:txBody>
          <a:bodyPr>
            <a:normAutofit/>
          </a:bodyPr>
          <a:lstStyle/>
          <a:p>
            <a:r>
              <a:rPr lang="en-US" sz="2600" dirty="0">
                <a:latin typeface="+mn-lt"/>
              </a:rPr>
              <a:t>Required Data Points on a D&amp;D Invoice</a:t>
            </a:r>
          </a:p>
        </p:txBody>
      </p:sp>
      <p:sp>
        <p:nvSpPr>
          <p:cNvPr id="3" name="Footer Placeholder 2" descr="" title="">
            <a:extLst>
              <a:ext uri="{FF2B5EF4-FFF2-40B4-BE49-F238E27FC236}">
                <a16:creationId xmlns:a16="http://schemas.microsoft.com/office/drawing/2014/main" id="{3571E710-FC2D-7FB1-06D9-2A8421FACC22}"/>
              </a:ext>
            </a:extLst>
          </p:cNvPr>
          <p:cNvSpPr>
            <a:spLocks noGrp="1"/>
          </p:cNvSpPr>
          <p:nvPr>
            <p:ph type="ftr" sz="quarter" idx="10"/>
          </p:nvPr>
        </p:nvSpPr>
        <p:spPr/>
        <p:txBody>
          <a:bodyPr/>
          <a:lstStyle/>
          <a:p>
            <a:r>
              <a:rPr lang="en-US"/>
              <a:t>Venable LLP 2025</a:t>
            </a:r>
            <a:endParaRPr dirty="0"/>
          </a:p>
        </p:txBody>
      </p:sp>
      <p:sp>
        <p:nvSpPr>
          <p:cNvPr id="8" name="Content Placeholder 2" descr="" title="">
            <a:extLst>
              <a:ext uri="{FF2B5EF4-FFF2-40B4-BE49-F238E27FC236}">
                <a16:creationId xmlns:a16="http://schemas.microsoft.com/office/drawing/2014/main" id="{813E11AF-D5E8-DF01-DF72-05E76D6256F2}"/>
              </a:ext>
            </a:extLst>
          </p:cNvPr>
          <p:cNvSpPr txBox="1">
            <a:spLocks/>
          </p:cNvSpPr>
          <p:nvPr/>
        </p:nvSpPr>
        <p:spPr>
          <a:xfrm>
            <a:off x="1416824" y="941453"/>
            <a:ext cx="10549562" cy="5753724"/>
          </a:xfrm>
          <a:prstGeom prst="rect">
            <a:avLst/>
          </a:prstGeom>
        </p:spPr>
        <p:txBody>
          <a:bodyPr numCol="2">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a:spcAft>
                <a:spcPts val="800"/>
              </a:spcAft>
              <a:buFont typeface="+mj-lt"/>
              <a:buAutoNum type="arabicParenBoth"/>
            </a:pPr>
            <a:r>
              <a:rPr lang="en-US" sz="1200" dirty="0">
                <a:ea typeface="Times New Roman" panose="02020603050405020304" pitchFamily="18" charset="0"/>
              </a:rPr>
              <a:t>The Bill of Lading number(s);</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container number(s);</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For imports, the port(s) of discharge; </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basis for why the billed party is the proper party of interest and thus liable for the charge;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invoice date;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invoice due date;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allowed free time in days;</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start date of free time;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end date of free time;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For imports, the container availability date;</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For exports, the earliest return date; </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specific date(s) for which demurrage and/or detention  were charged;</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total amount due;</a:t>
            </a:r>
          </a:p>
          <a:p>
            <a:pPr marL="342891" indent="-342891">
              <a:spcAft>
                <a:spcPts val="800"/>
              </a:spcAft>
              <a:buFont typeface="+mj-lt"/>
              <a:buAutoNum type="arabicParenBoth"/>
            </a:pPr>
            <a:endParaRPr lang="en-US" sz="1200" dirty="0">
              <a:ea typeface="Calibri" panose="020F0502020204030204" pitchFamily="34" charset="0"/>
            </a:endParaRPr>
          </a:p>
          <a:p>
            <a:pPr marL="342891" indent="-342891">
              <a:spcAft>
                <a:spcPts val="800"/>
              </a:spcAft>
              <a:buFont typeface="+mj-lt"/>
              <a:buAutoNum type="arabicParenBoth"/>
            </a:pP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applicable detention or demurrage rule (</a:t>
            </a:r>
            <a:r>
              <a:rPr lang="en-US" sz="1200" i="1" dirty="0">
                <a:ea typeface="Times New Roman" panose="02020603050405020304" pitchFamily="18" charset="0"/>
              </a:rPr>
              <a:t>e.g.</a:t>
            </a:r>
            <a:r>
              <a:rPr lang="en-US" sz="1200" dirty="0">
                <a:ea typeface="Times New Roman" panose="02020603050405020304" pitchFamily="18" charset="0"/>
              </a:rPr>
              <a:t>, the tariff name and rule number, terminal schedule, applicable service contract number and section, or applicable negotiated arrangement) on which the daily rate is based; </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specific rate or rates per the applicable tariff rule or service contract;</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The email, telephone number, or other appropriate contact information for questions or request for fee mitigation, refund, or waiver;</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Digital means, such as a URL address, QR code, or digital watermark, that directs the billed party to a publicly accessible website that provides a detailed description of information or documentation that the billed party must provide to successfully request fee mitigation, refund, or waiver; </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Defined timeframes that comply with the billing practices in this part, during which the billed party must request a fee mitigation, refund, or waiver and within which the billing party will resolve such requests;</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Certification that the charges are consistent with any of the Federal Maritime Commission's rules related to demurrage and detention, including, but not limited to, this part and 46 C.F.R. § 545.5; and</a:t>
            </a:r>
            <a:endParaRPr lang="en-US" sz="1200" dirty="0">
              <a:ea typeface="Calibri" panose="020F0502020204030204" pitchFamily="34" charset="0"/>
            </a:endParaRPr>
          </a:p>
          <a:p>
            <a:pPr marL="342891" indent="-342891">
              <a:spcAft>
                <a:spcPts val="800"/>
              </a:spcAft>
              <a:buFont typeface="+mj-lt"/>
              <a:buAutoNum type="arabicParenBoth"/>
            </a:pPr>
            <a:r>
              <a:rPr lang="en-US" sz="1200" dirty="0">
                <a:ea typeface="Times New Roman" panose="02020603050405020304" pitchFamily="18" charset="0"/>
              </a:rPr>
              <a:t>Certification that the billing party’s performance did not cause or contribute to the underlying invoiced charges.</a:t>
            </a:r>
            <a:endParaRPr lang="en-US" sz="1200" dirty="0">
              <a:ea typeface="Calibri" panose="020F0502020204030204" pitchFamily="34" charset="0"/>
            </a:endParaRPr>
          </a:p>
          <a:p>
            <a:endParaRPr lang="en-US" sz="1300" dirty="0"/>
          </a:p>
        </p:txBody>
      </p:sp>
    </p:spTree>
    <p:extLst>
      <p:ext uri="{BB962C8B-B14F-4D97-AF65-F5344CB8AC3E}">
        <p14:creationId xmlns:p14="http://schemas.microsoft.com/office/powerpoint/2010/main" val="3619872999"/>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7B28A008-3889-4AE2-970A-91E17E60D531}"/>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2D06DA03-A51C-2A55-EB4D-F32BDCDD208E}"/>
              </a:ext>
            </a:extLst>
          </p:cNvPr>
          <p:cNvSpPr>
            <a:spLocks noGrp="1"/>
          </p:cNvSpPr>
          <p:nvPr>
            <p:ph type="title"/>
          </p:nvPr>
        </p:nvSpPr>
        <p:spPr>
          <a:xfrm>
            <a:off x="1179163" y="144331"/>
            <a:ext cx="10667999" cy="773673"/>
          </a:xfrm>
        </p:spPr>
        <p:txBody>
          <a:bodyPr>
            <a:normAutofit/>
          </a:bodyPr>
          <a:lstStyle/>
          <a:p>
            <a:r>
              <a:rPr lang="en-US" sz="2300" dirty="0">
                <a:latin typeface="+mn-lt"/>
              </a:rPr>
              <a:t>When Does the D&amp;D Invoice Need to be Issued/Disputed/Resolved?</a:t>
            </a:r>
          </a:p>
        </p:txBody>
      </p:sp>
      <p:sp>
        <p:nvSpPr>
          <p:cNvPr id="3" name="Footer Placeholder 2" descr="" title="">
            <a:extLst>
              <a:ext uri="{FF2B5EF4-FFF2-40B4-BE49-F238E27FC236}">
                <a16:creationId xmlns:a16="http://schemas.microsoft.com/office/drawing/2014/main" id="{8347AFAA-33E5-A17A-050A-FE24F46DF38F}"/>
              </a:ext>
            </a:extLst>
          </p:cNvPr>
          <p:cNvSpPr>
            <a:spLocks noGrp="1"/>
          </p:cNvSpPr>
          <p:nvPr>
            <p:ph type="ftr" sz="quarter" idx="10"/>
          </p:nvPr>
        </p:nvSpPr>
        <p:spPr/>
        <p:txBody>
          <a:bodyPr/>
          <a:lstStyle/>
          <a:p>
            <a:r>
              <a:rPr lang="en-US"/>
              <a:t>Venable LLP 2025</a:t>
            </a:r>
            <a:endParaRPr dirty="0"/>
          </a:p>
        </p:txBody>
      </p:sp>
      <p:sp>
        <p:nvSpPr>
          <p:cNvPr id="4" name="Text Placeholder 3" descr="" title="">
            <a:extLst>
              <a:ext uri="{FF2B5EF4-FFF2-40B4-BE49-F238E27FC236}">
                <a16:creationId xmlns:a16="http://schemas.microsoft.com/office/drawing/2014/main" id="{B0EED027-97BB-852A-D07A-2AD274A4459C}"/>
              </a:ext>
            </a:extLst>
          </p:cNvPr>
          <p:cNvSpPr>
            <a:spLocks noGrp="1"/>
          </p:cNvSpPr>
          <p:nvPr>
            <p:ph type="body" sz="quarter" idx="11"/>
          </p:nvPr>
        </p:nvSpPr>
        <p:spPr>
          <a:xfrm>
            <a:off x="1179163" y="918004"/>
            <a:ext cx="10335208" cy="5447222"/>
          </a:xfrm>
        </p:spPr>
        <p:txBody>
          <a:bodyPr/>
          <a:lstStyle/>
          <a:p>
            <a:pPr>
              <a:spcAft>
                <a:spcPts val="600"/>
              </a:spcAft>
            </a:pPr>
            <a:r>
              <a:rPr lang="en-US" b="1" dirty="0">
                <a:latin typeface="+mn-lt"/>
              </a:rPr>
              <a:t>The 30-30-30 rule: Invoice</a:t>
            </a:r>
            <a:r>
              <a:rPr lang="en-US" dirty="0">
                <a:latin typeface="+mn-lt"/>
              </a:rPr>
              <a:t> within 30 days; </a:t>
            </a:r>
            <a:r>
              <a:rPr lang="en-US" b="1" dirty="0">
                <a:latin typeface="+mn-lt"/>
              </a:rPr>
              <a:t>Dispute</a:t>
            </a:r>
            <a:r>
              <a:rPr lang="en-US" dirty="0">
                <a:latin typeface="+mn-lt"/>
              </a:rPr>
              <a:t> within 30 days; </a:t>
            </a:r>
            <a:r>
              <a:rPr lang="en-US" b="1" dirty="0">
                <a:latin typeface="+mn-lt"/>
              </a:rPr>
              <a:t>Attempt to resolve</a:t>
            </a:r>
            <a:r>
              <a:rPr lang="en-US" dirty="0">
                <a:latin typeface="+mn-lt"/>
              </a:rPr>
              <a:t> within 30 days</a:t>
            </a:r>
          </a:p>
          <a:p>
            <a:pPr marL="285750" indent="-285750">
              <a:buFont typeface="Wingdings" panose="05000000000000000000" pitchFamily="2" charset="2"/>
              <a:buChar char="§"/>
            </a:pPr>
            <a:endParaRPr lang="en-US" dirty="0">
              <a:latin typeface="+mn-lt"/>
            </a:endParaRPr>
          </a:p>
        </p:txBody>
      </p:sp>
      <p:grpSp>
        <p:nvGrpSpPr>
          <p:cNvPr id="5" name="Group 4" descr="" title="">
            <a:extLst>
              <a:ext uri="{FF2B5EF4-FFF2-40B4-BE49-F238E27FC236}">
                <a16:creationId xmlns:a16="http://schemas.microsoft.com/office/drawing/2014/main" id="{D2DDB5EE-CCC3-0E41-E74E-55CD96FF0D91}"/>
              </a:ext>
            </a:extLst>
          </p:cNvPr>
          <p:cNvGrpSpPr/>
          <p:nvPr/>
        </p:nvGrpSpPr>
        <p:grpSpPr>
          <a:xfrm>
            <a:off x="318114" y="1283516"/>
            <a:ext cx="11732585" cy="4547388"/>
            <a:chOff x="68366" y="344806"/>
            <a:chExt cx="11855410" cy="5280993"/>
          </a:xfrm>
        </p:grpSpPr>
        <p:cxnSp>
          <p:nvCxnSpPr>
            <p:cNvPr id="6" name="Straight Arrow Connector 5" descr="" title="">
              <a:extLst>
                <a:ext uri="{FF2B5EF4-FFF2-40B4-BE49-F238E27FC236}">
                  <a16:creationId xmlns:a16="http://schemas.microsoft.com/office/drawing/2014/main" id="{454FC347-F24F-BD39-BD88-C300F40AE8ED}"/>
                </a:ext>
              </a:extLst>
            </p:cNvPr>
            <p:cNvCxnSpPr>
              <a:cxnSpLocks/>
            </p:cNvCxnSpPr>
            <p:nvPr/>
          </p:nvCxnSpPr>
          <p:spPr>
            <a:xfrm>
              <a:off x="1005840" y="3391543"/>
              <a:ext cx="10917936" cy="41935"/>
            </a:xfrm>
            <a:prstGeom prst="straightConnector1">
              <a:avLst/>
            </a:prstGeom>
            <a:ln w="82550">
              <a:headEnd w="lg" len="lg"/>
              <a:tailEnd type="triangle"/>
            </a:ln>
          </p:spPr>
          <p:style>
            <a:lnRef idx="1">
              <a:schemeClr val="accent1"/>
            </a:lnRef>
            <a:fillRef idx="0">
              <a:schemeClr val="accent1"/>
            </a:fillRef>
            <a:effectRef idx="0">
              <a:schemeClr val="accent1"/>
            </a:effectRef>
            <a:fontRef idx="minor">
              <a:schemeClr val="tx1"/>
            </a:fontRef>
          </p:style>
        </p:cxnSp>
        <p:sp>
          <p:nvSpPr>
            <p:cNvPr id="7" name="TextBox 6" descr="" title="">
              <a:extLst>
                <a:ext uri="{FF2B5EF4-FFF2-40B4-BE49-F238E27FC236}">
                  <a16:creationId xmlns:a16="http://schemas.microsoft.com/office/drawing/2014/main" id="{61822D67-8F8C-276F-2151-A265E757C334}"/>
                </a:ext>
              </a:extLst>
            </p:cNvPr>
            <p:cNvSpPr txBox="1"/>
            <p:nvPr/>
          </p:nvSpPr>
          <p:spPr>
            <a:xfrm>
              <a:off x="944554" y="4021209"/>
              <a:ext cx="5629569" cy="607628"/>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If NVOCC is the billed party, NVOCC must issue demurrage or detention invoice to its billed party.</a:t>
              </a:r>
            </a:p>
          </p:txBody>
        </p:sp>
        <p:cxnSp>
          <p:nvCxnSpPr>
            <p:cNvPr id="8" name="Straight Connector 7" descr="" title="">
              <a:extLst>
                <a:ext uri="{FF2B5EF4-FFF2-40B4-BE49-F238E27FC236}">
                  <a16:creationId xmlns:a16="http://schemas.microsoft.com/office/drawing/2014/main" id="{D57E5096-C570-26C1-9266-052FA1030B29}"/>
                </a:ext>
              </a:extLst>
            </p:cNvPr>
            <p:cNvCxnSpPr>
              <a:cxnSpLocks/>
            </p:cNvCxnSpPr>
            <p:nvPr/>
          </p:nvCxnSpPr>
          <p:spPr>
            <a:xfrm>
              <a:off x="2258013" y="2596270"/>
              <a:ext cx="0" cy="715907"/>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9" name="TextBox 8" descr="" title="">
              <a:extLst>
                <a:ext uri="{FF2B5EF4-FFF2-40B4-BE49-F238E27FC236}">
                  <a16:creationId xmlns:a16="http://schemas.microsoft.com/office/drawing/2014/main" id="{FCF0BC51-BB80-3B28-6514-47DCE7E12879}"/>
                </a:ext>
              </a:extLst>
            </p:cNvPr>
            <p:cNvSpPr txBox="1"/>
            <p:nvPr/>
          </p:nvSpPr>
          <p:spPr>
            <a:xfrm>
              <a:off x="1059038" y="737643"/>
              <a:ext cx="4923992" cy="1858628"/>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VOCC/MTO must issue a </a:t>
              </a:r>
              <a:r>
                <a:rPr lang="en-US" sz="1400" u="sng" dirty="0"/>
                <a:t>complete and accurate </a:t>
              </a:r>
              <a:r>
                <a:rPr lang="en-US" sz="1400" dirty="0"/>
                <a:t>invoice to a proper billed party.</a:t>
              </a:r>
            </a:p>
            <a:p>
              <a:endParaRPr lang="en-US" sz="1400" dirty="0"/>
            </a:p>
            <a:p>
              <a:r>
                <a:rPr lang="en-US" sz="1400" dirty="0"/>
                <a:t>If NVOCC has its own detention or demurrage charge (i.e. not tied to an underlying VOCC or MTO charge), then the invoice must be issued in this timeframe.</a:t>
              </a:r>
            </a:p>
            <a:p>
              <a:r>
                <a:rPr lang="en-US" sz="1400" dirty="0"/>
                <a:t> </a:t>
              </a:r>
            </a:p>
          </p:txBody>
        </p:sp>
        <p:cxnSp>
          <p:nvCxnSpPr>
            <p:cNvPr id="10" name="Straight Connector 9" descr="" title="">
              <a:extLst>
                <a:ext uri="{FF2B5EF4-FFF2-40B4-BE49-F238E27FC236}">
                  <a16:creationId xmlns:a16="http://schemas.microsoft.com/office/drawing/2014/main" id="{B993DC72-4C0B-F3DD-1B3F-FF5B526309BF}"/>
                </a:ext>
              </a:extLst>
            </p:cNvPr>
            <p:cNvCxnSpPr>
              <a:cxnSpLocks/>
            </p:cNvCxnSpPr>
            <p:nvPr/>
          </p:nvCxnSpPr>
          <p:spPr>
            <a:xfrm>
              <a:off x="3488970" y="3447604"/>
              <a:ext cx="0" cy="647406"/>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11" name="TextBox 10" descr="" title="">
              <a:extLst>
                <a:ext uri="{FF2B5EF4-FFF2-40B4-BE49-F238E27FC236}">
                  <a16:creationId xmlns:a16="http://schemas.microsoft.com/office/drawing/2014/main" id="{BA70D280-46B4-4644-BB40-2A73850C0C26}"/>
                </a:ext>
              </a:extLst>
            </p:cNvPr>
            <p:cNvSpPr txBox="1"/>
            <p:nvPr/>
          </p:nvSpPr>
          <p:spPr>
            <a:xfrm>
              <a:off x="6322163" y="1242959"/>
              <a:ext cx="4496865" cy="607628"/>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Billed party may dispute the NVOCC invoice, request for fee mitigation, refund or waiver.</a:t>
              </a:r>
            </a:p>
          </p:txBody>
        </p:sp>
        <p:cxnSp>
          <p:nvCxnSpPr>
            <p:cNvPr id="12" name="Straight Connector 11" descr="" title="">
              <a:extLst>
                <a:ext uri="{FF2B5EF4-FFF2-40B4-BE49-F238E27FC236}">
                  <a16:creationId xmlns:a16="http://schemas.microsoft.com/office/drawing/2014/main" id="{5E20D68C-941C-B45D-5AFC-FD1BE2A47CF6}"/>
                </a:ext>
              </a:extLst>
            </p:cNvPr>
            <p:cNvCxnSpPr>
              <a:cxnSpLocks/>
            </p:cNvCxnSpPr>
            <p:nvPr/>
          </p:nvCxnSpPr>
          <p:spPr>
            <a:xfrm>
              <a:off x="7358736" y="2929960"/>
              <a:ext cx="0" cy="503517"/>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13" name="TextBox 12" descr="" title="">
              <a:extLst>
                <a:ext uri="{FF2B5EF4-FFF2-40B4-BE49-F238E27FC236}">
                  <a16:creationId xmlns:a16="http://schemas.microsoft.com/office/drawing/2014/main" id="{E3711FC1-3BF9-EFF8-B144-B0EA20996F84}"/>
                </a:ext>
              </a:extLst>
            </p:cNvPr>
            <p:cNvSpPr txBox="1"/>
            <p:nvPr/>
          </p:nvSpPr>
          <p:spPr>
            <a:xfrm>
              <a:off x="68366" y="2724518"/>
              <a:ext cx="922023" cy="1501200"/>
            </a:xfrm>
            <a:prstGeom prst="rect">
              <a:avLst/>
            </a:prstGeom>
            <a:solidFill>
              <a:schemeClr val="accent2">
                <a:lumMod val="40000"/>
                <a:lumOff val="6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pPr algn="ctr"/>
              <a:r>
                <a:rPr lang="en-US" sz="1200" b="1" dirty="0">
                  <a:latin typeface="Agency FB" panose="020B0503020202020204" pitchFamily="34" charset="0"/>
                </a:rPr>
                <a:t>DAY 0</a:t>
              </a:r>
            </a:p>
            <a:p>
              <a:pPr algn="ctr"/>
              <a:endParaRPr lang="en-US" sz="1100" b="1" dirty="0">
                <a:latin typeface="Agency FB" panose="020B0503020202020204" pitchFamily="34" charset="0"/>
              </a:endParaRPr>
            </a:p>
            <a:p>
              <a:pPr algn="ctr"/>
              <a:r>
                <a:rPr lang="en-US" sz="1100" b="1" dirty="0">
                  <a:latin typeface="Agency FB" panose="020B0503020202020204" pitchFamily="34" charset="0"/>
                </a:rPr>
                <a:t>Last Day  Demurrage or Detention Charge Accrued</a:t>
              </a:r>
            </a:p>
          </p:txBody>
        </p:sp>
        <p:sp>
          <p:nvSpPr>
            <p:cNvPr id="14" name="TextBox 13" descr="" title="">
              <a:extLst>
                <a:ext uri="{FF2B5EF4-FFF2-40B4-BE49-F238E27FC236}">
                  <a16:creationId xmlns:a16="http://schemas.microsoft.com/office/drawing/2014/main" id="{EF37EE02-7974-BB8D-CFAF-FBC8CC0FC73C}"/>
                </a:ext>
              </a:extLst>
            </p:cNvPr>
            <p:cNvSpPr txBox="1"/>
            <p:nvPr/>
          </p:nvSpPr>
          <p:spPr>
            <a:xfrm>
              <a:off x="2830039" y="3600958"/>
              <a:ext cx="1426197" cy="3772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b="1" dirty="0">
                  <a:latin typeface="Agency FB" panose="020B0503020202020204" pitchFamily="34" charset="0"/>
                </a:rPr>
                <a:t>Days 30 to 60</a:t>
              </a:r>
            </a:p>
          </p:txBody>
        </p:sp>
        <p:sp>
          <p:nvSpPr>
            <p:cNvPr id="15" name="TextBox 14" descr="" title="">
              <a:extLst>
                <a:ext uri="{FF2B5EF4-FFF2-40B4-BE49-F238E27FC236}">
                  <a16:creationId xmlns:a16="http://schemas.microsoft.com/office/drawing/2014/main" id="{3C5BBAF9-39F6-5DE3-8BA6-ADBFE64B40D4}"/>
                </a:ext>
              </a:extLst>
            </p:cNvPr>
            <p:cNvSpPr txBox="1"/>
            <p:nvPr/>
          </p:nvSpPr>
          <p:spPr>
            <a:xfrm>
              <a:off x="6939159" y="789359"/>
              <a:ext cx="1426197" cy="3772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b="1" dirty="0">
                  <a:latin typeface="Agency FB" panose="020B0503020202020204" pitchFamily="34" charset="0"/>
                </a:rPr>
                <a:t>Days 60 to 90</a:t>
              </a:r>
            </a:p>
          </p:txBody>
        </p:sp>
        <p:sp>
          <p:nvSpPr>
            <p:cNvPr id="16" name="TextBox 15" descr="" title="">
              <a:extLst>
                <a:ext uri="{FF2B5EF4-FFF2-40B4-BE49-F238E27FC236}">
                  <a16:creationId xmlns:a16="http://schemas.microsoft.com/office/drawing/2014/main" id="{6B8D6DEB-31AE-B4DA-CFDE-2769D8145B58}"/>
                </a:ext>
              </a:extLst>
            </p:cNvPr>
            <p:cNvSpPr txBox="1"/>
            <p:nvPr/>
          </p:nvSpPr>
          <p:spPr>
            <a:xfrm>
              <a:off x="6872217" y="4279416"/>
              <a:ext cx="4951063" cy="857829"/>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If the NVOCC issued the invoice, the NVOCC must attempt to resolve the dispute. Parties can agree to a different timeframe for resolution. </a:t>
              </a:r>
            </a:p>
          </p:txBody>
        </p:sp>
        <p:cxnSp>
          <p:nvCxnSpPr>
            <p:cNvPr id="17" name="Straight Connector 16" descr="" title="">
              <a:extLst>
                <a:ext uri="{FF2B5EF4-FFF2-40B4-BE49-F238E27FC236}">
                  <a16:creationId xmlns:a16="http://schemas.microsoft.com/office/drawing/2014/main" id="{42BA4F4B-08B3-85F8-7D64-FA934F17B1EB}"/>
                </a:ext>
              </a:extLst>
            </p:cNvPr>
            <p:cNvCxnSpPr>
              <a:cxnSpLocks/>
            </p:cNvCxnSpPr>
            <p:nvPr/>
          </p:nvCxnSpPr>
          <p:spPr>
            <a:xfrm>
              <a:off x="9497835" y="3570249"/>
              <a:ext cx="0" cy="709167"/>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18" name="TextBox 17" descr="" title="">
              <a:extLst>
                <a:ext uri="{FF2B5EF4-FFF2-40B4-BE49-F238E27FC236}">
                  <a16:creationId xmlns:a16="http://schemas.microsoft.com/office/drawing/2014/main" id="{F9F6008A-7F7E-9F80-8A0C-8D6A6C59FEDB}"/>
                </a:ext>
              </a:extLst>
            </p:cNvPr>
            <p:cNvSpPr txBox="1"/>
            <p:nvPr/>
          </p:nvSpPr>
          <p:spPr>
            <a:xfrm>
              <a:off x="8865455" y="3689987"/>
              <a:ext cx="1426197" cy="3772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b="1" dirty="0">
                  <a:latin typeface="Agency FB" panose="020B0503020202020204" pitchFamily="34" charset="0"/>
                </a:rPr>
                <a:t>Days 90 to 120</a:t>
              </a:r>
            </a:p>
          </p:txBody>
        </p:sp>
        <p:sp>
          <p:nvSpPr>
            <p:cNvPr id="20" name="TextBox 19" descr="" title="">
              <a:extLst>
                <a:ext uri="{FF2B5EF4-FFF2-40B4-BE49-F238E27FC236}">
                  <a16:creationId xmlns:a16="http://schemas.microsoft.com/office/drawing/2014/main" id="{8EF32981-B837-5AFE-ADCC-B3C9FB4AC26B}"/>
                </a:ext>
              </a:extLst>
            </p:cNvPr>
            <p:cNvSpPr txBox="1"/>
            <p:nvPr/>
          </p:nvSpPr>
          <p:spPr>
            <a:xfrm>
              <a:off x="1544252" y="344806"/>
              <a:ext cx="1217918" cy="3772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b="1" dirty="0">
                  <a:latin typeface="Agency FB" panose="020B0503020202020204" pitchFamily="34" charset="0"/>
                </a:rPr>
                <a:t>Days 1 to 30</a:t>
              </a:r>
            </a:p>
          </p:txBody>
        </p:sp>
        <p:sp>
          <p:nvSpPr>
            <p:cNvPr id="21" name="TextBox 20" descr="" title="">
              <a:extLst>
                <a:ext uri="{FF2B5EF4-FFF2-40B4-BE49-F238E27FC236}">
                  <a16:creationId xmlns:a16="http://schemas.microsoft.com/office/drawing/2014/main" id="{B9D42D1E-D4CD-87E5-0ECD-D62794829F23}"/>
                </a:ext>
              </a:extLst>
            </p:cNvPr>
            <p:cNvSpPr txBox="1"/>
            <p:nvPr/>
          </p:nvSpPr>
          <p:spPr>
            <a:xfrm>
              <a:off x="6322163" y="2043285"/>
              <a:ext cx="4996710" cy="857829"/>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If NVOCC invoice is disputed, NVOCC should notify the VOCC/MTO </a:t>
              </a:r>
              <a:r>
                <a:rPr lang="en-US" sz="1400" dirty="0" err="1"/>
                <a:t>ute</a:t>
              </a:r>
              <a:r>
                <a:rPr lang="en-US" sz="1400" dirty="0"/>
                <a:t>. VOCC and MTO shall provide additional time for NVOCC to dispute the charges.</a:t>
              </a:r>
            </a:p>
          </p:txBody>
        </p:sp>
        <p:sp>
          <p:nvSpPr>
            <p:cNvPr id="22" name="TextBox 21" descr="" title="">
              <a:extLst>
                <a:ext uri="{FF2B5EF4-FFF2-40B4-BE49-F238E27FC236}">
                  <a16:creationId xmlns:a16="http://schemas.microsoft.com/office/drawing/2014/main" id="{1F352CD7-EF0C-0DA4-C5B9-2D479B5D386E}"/>
                </a:ext>
              </a:extLst>
            </p:cNvPr>
            <p:cNvSpPr txBox="1"/>
            <p:nvPr/>
          </p:nvSpPr>
          <p:spPr>
            <a:xfrm>
              <a:off x="944551" y="4767970"/>
              <a:ext cx="5629571" cy="857829"/>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n-US" sz="1400" dirty="0"/>
                <a:t>Billed party must dispute invoice in this timeframe unless billed party is an NVOCC that is invoicing the underlying VOCC/MTO charges to its customer.</a:t>
              </a:r>
            </a:p>
          </p:txBody>
        </p:sp>
      </p:grpSp>
    </p:spTree>
    <p:extLst>
      <p:ext uri="{BB962C8B-B14F-4D97-AF65-F5344CB8AC3E}">
        <p14:creationId xmlns:p14="http://schemas.microsoft.com/office/powerpoint/2010/main" val="859938574"/>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Content Placeholder 6" descr="" title="">
            <a:extLst>
              <a:ext uri="{FF2B5EF4-FFF2-40B4-BE49-F238E27FC236}">
                <a16:creationId xmlns:a16="http://schemas.microsoft.com/office/drawing/2014/main" id="{75C789E7-C6AE-4E33-AB83-FDEF5908414E}"/>
              </a:ext>
            </a:extLst>
          </p:cNvPr>
          <p:cNvPicPr>
            <a:picLocks noGrp="1" noChangeAspect="1"/>
          </p:cNvPicPr>
          <p:nvPr>
            <p:ph sz="half" idx="2"/>
          </p:nvPr>
        </p:nvPicPr>
        <p:blipFill>
          <a:blip r:embed="rId3"/>
          <a:stretch>
            <a:fillRect/>
          </a:stretch>
        </p:blipFill>
        <p:spPr>
          <a:xfrm>
            <a:off x="839788" y="2625957"/>
            <a:ext cx="5157787" cy="3442824"/>
          </a:xfrm>
          <a:noFill/>
        </p:spPr>
      </p:pic>
      <p:sp>
        <p:nvSpPr>
          <p:cNvPr id="5" name="Content Placeholder 4" descr="" title="">
            <a:extLst>
              <a:ext uri="{FF2B5EF4-FFF2-40B4-BE49-F238E27FC236}">
                <a16:creationId xmlns:a16="http://schemas.microsoft.com/office/drawing/2014/main" id="{7012A514-8705-1360-38C0-4D8C9F744A8E}"/>
              </a:ext>
            </a:extLst>
          </p:cNvPr>
          <p:cNvSpPr>
            <a:spLocks noGrp="1"/>
          </p:cNvSpPr>
          <p:nvPr>
            <p:ph sz="quarter" idx="4"/>
          </p:nvPr>
        </p:nvSpPr>
        <p:spPr>
          <a:xfrm>
            <a:off x="6172200" y="2505075"/>
            <a:ext cx="5183188" cy="3684588"/>
          </a:xfrm>
        </p:spPr>
        <p:txBody>
          <a:bodyPr>
            <a:normAutofit/>
          </a:bodyPr>
          <a:lstStyle/>
          <a:p>
            <a:r>
              <a:rPr lang="en-US" sz="2000" dirty="0"/>
              <a:t>Establish protocol to be timely in approach and handling of invoicing.</a:t>
            </a:r>
          </a:p>
          <a:p>
            <a:r>
              <a:rPr lang="en-US" sz="2000" dirty="0"/>
              <a:t>Establish clear guidelines for meticulous review of invoice.</a:t>
            </a:r>
          </a:p>
          <a:p>
            <a:r>
              <a:rPr lang="en-US" sz="2000" dirty="0"/>
              <a:t>Be aware of protocol of charge disputes and resolutions.</a:t>
            </a:r>
          </a:p>
          <a:p>
            <a:r>
              <a:rPr lang="en-US" sz="2000" dirty="0"/>
              <a:t>Communicate promptly with all parties involved in billing.</a:t>
            </a:r>
          </a:p>
          <a:p>
            <a:r>
              <a:rPr lang="en-US" sz="2000" dirty="0"/>
              <a:t>Document all interactions and agreements regarding charges.</a:t>
            </a:r>
          </a:p>
        </p:txBody>
      </p:sp>
      <p:sp>
        <p:nvSpPr>
          <p:cNvPr id="6" name="Title 5" descr="" title="">
            <a:extLst>
              <a:ext uri="{FF2B5EF4-FFF2-40B4-BE49-F238E27FC236}">
                <a16:creationId xmlns:a16="http://schemas.microsoft.com/office/drawing/2014/main" id="{4E75A77C-0E00-F53B-A3D8-98DABEA9E208}"/>
              </a:ext>
            </a:extLst>
          </p:cNvPr>
          <p:cNvSpPr>
            <a:spLocks noGrp="1"/>
          </p:cNvSpPr>
          <p:nvPr>
            <p:ph type="title"/>
          </p:nvPr>
        </p:nvSpPr>
        <p:spPr>
          <a:xfrm>
            <a:off x="257907" y="365125"/>
            <a:ext cx="11722058" cy="1325563"/>
          </a:xfrm>
        </p:spPr>
        <p:txBody>
          <a:bodyPr anchor="ctr">
            <a:normAutofit/>
          </a:bodyPr>
          <a:lstStyle/>
          <a:p>
            <a:r>
              <a:rPr lang="en-US" b="1" dirty="0"/>
              <a:t>Best Practices for the 30-30-30 Rule</a:t>
            </a:r>
          </a:p>
        </p:txBody>
      </p:sp>
    </p:spTree>
    <p:extLst>
      <p:ext uri="{BB962C8B-B14F-4D97-AF65-F5344CB8AC3E}">
        <p14:creationId xmlns:p14="http://schemas.microsoft.com/office/powerpoint/2010/main" val="725109181"/>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68D26F57-BF6F-ADC0-0998-84AE7A214DEA}"/>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5784AC3C-0DCB-A010-B134-02B04D0D450C}"/>
              </a:ext>
            </a:extLst>
          </p:cNvPr>
          <p:cNvSpPr>
            <a:spLocks noGrp="1"/>
          </p:cNvSpPr>
          <p:nvPr>
            <p:ph type="title"/>
          </p:nvPr>
        </p:nvSpPr>
        <p:spPr>
          <a:xfrm>
            <a:off x="1524001" y="288469"/>
            <a:ext cx="10335208" cy="773673"/>
          </a:xfrm>
        </p:spPr>
        <p:txBody>
          <a:bodyPr>
            <a:normAutofit/>
          </a:bodyPr>
          <a:lstStyle/>
          <a:p>
            <a:r>
              <a:rPr lang="en-US" sz="2300" dirty="0">
                <a:latin typeface="+mn-lt"/>
              </a:rPr>
              <a:t>Consequences of Late, Incomplete, or Misaddressed D&amp;D Invoices</a:t>
            </a:r>
          </a:p>
        </p:txBody>
      </p:sp>
      <p:sp>
        <p:nvSpPr>
          <p:cNvPr id="3" name="Footer Placeholder 2" descr="" title="">
            <a:extLst>
              <a:ext uri="{FF2B5EF4-FFF2-40B4-BE49-F238E27FC236}">
                <a16:creationId xmlns:a16="http://schemas.microsoft.com/office/drawing/2014/main" id="{8912E3A7-01C8-EABD-79F2-3A04D70BA44A}"/>
              </a:ext>
            </a:extLst>
          </p:cNvPr>
          <p:cNvSpPr>
            <a:spLocks noGrp="1"/>
          </p:cNvSpPr>
          <p:nvPr>
            <p:ph type="ftr" sz="quarter" idx="10"/>
          </p:nvPr>
        </p:nvSpPr>
        <p:spPr/>
        <p:txBody>
          <a:bodyPr/>
          <a:lstStyle/>
          <a:p>
            <a:r>
              <a:rPr lang="en-US"/>
              <a:t>Venable LLP 2025</a:t>
            </a:r>
            <a:endParaRPr dirty="0"/>
          </a:p>
        </p:txBody>
      </p:sp>
      <p:graphicFrame>
        <p:nvGraphicFramePr>
          <p:cNvPr id="5" name="Table 4" descr="" title="">
            <a:extLst>
              <a:ext uri="{FF2B5EF4-FFF2-40B4-BE49-F238E27FC236}">
                <a16:creationId xmlns:a16="http://schemas.microsoft.com/office/drawing/2014/main" id="{FCEE2D10-D5F7-CB4D-6A3C-ABAC7211ACCE}"/>
              </a:ext>
            </a:extLst>
          </p:cNvPr>
          <p:cNvGraphicFramePr>
            <a:graphicFrameLocks noGrp="1"/>
          </p:cNvGraphicFramePr>
          <p:nvPr>
            <p:extLst>
              <p:ext uri="{D42A27DB-BD31-4B8C-83A1-F6EECF244321}">
                <p14:modId xmlns:p14="http://schemas.microsoft.com/office/powerpoint/2010/main" val="1029805660"/>
              </p:ext>
            </p:extLst>
          </p:nvPr>
        </p:nvGraphicFramePr>
        <p:xfrm>
          <a:off x="1837303" y="1141618"/>
          <a:ext cx="9004869" cy="2287382"/>
        </p:xfrm>
        <a:graphic>
          <a:graphicData uri="http://schemas.openxmlformats.org/drawingml/2006/table">
            <a:tbl>
              <a:tblPr firstRow="1" bandRow="1">
                <a:tableStyleId>{5940675A-B579-460E-94D1-54222C63F5DA}</a:tableStyleId>
              </a:tblPr>
              <a:tblGrid>
                <a:gridCol w="3001623">
                  <a:extLst>
                    <a:ext uri="{9D8B030D-6E8A-4147-A177-3AD203B41FA5}">
                      <a16:colId xmlns:a16="http://schemas.microsoft.com/office/drawing/2014/main" val="1729949137"/>
                    </a:ext>
                  </a:extLst>
                </a:gridCol>
                <a:gridCol w="3001623">
                  <a:extLst>
                    <a:ext uri="{9D8B030D-6E8A-4147-A177-3AD203B41FA5}">
                      <a16:colId xmlns:a16="http://schemas.microsoft.com/office/drawing/2014/main" val="782232092"/>
                    </a:ext>
                  </a:extLst>
                </a:gridCol>
                <a:gridCol w="3001623">
                  <a:extLst>
                    <a:ext uri="{9D8B030D-6E8A-4147-A177-3AD203B41FA5}">
                      <a16:colId xmlns:a16="http://schemas.microsoft.com/office/drawing/2014/main" val="595012244"/>
                    </a:ext>
                  </a:extLst>
                </a:gridCol>
              </a:tblGrid>
              <a:tr h="628341">
                <a:tc>
                  <a:txBody>
                    <a:bodyPr/>
                    <a:lstStyle/>
                    <a:p>
                      <a:pPr algn="ctr"/>
                      <a:r>
                        <a:rPr lang="en-US" sz="1600" b="1" dirty="0">
                          <a:latin typeface="+mn-lt"/>
                        </a:rPr>
                        <a:t>Invoicing Issues</a:t>
                      </a:r>
                    </a:p>
                  </a:txBody>
                  <a:tcPr anchor="ctr">
                    <a:solidFill>
                      <a:schemeClr val="accent2">
                        <a:lumMod val="40000"/>
                        <a:lumOff val="60000"/>
                      </a:schemeClr>
                    </a:solidFill>
                  </a:tcPr>
                </a:tc>
                <a:tc>
                  <a:txBody>
                    <a:bodyPr/>
                    <a:lstStyle/>
                    <a:p>
                      <a:pPr algn="ctr"/>
                      <a:r>
                        <a:rPr lang="en-US" sz="1600" b="1" dirty="0">
                          <a:latin typeface="+mn-lt"/>
                        </a:rPr>
                        <a:t>Does the Billed Party Have to Pay?</a:t>
                      </a:r>
                    </a:p>
                  </a:txBody>
                  <a:tcPr anchor="ctr">
                    <a:solidFill>
                      <a:schemeClr val="accent2">
                        <a:lumMod val="40000"/>
                        <a:lumOff val="60000"/>
                      </a:schemeClr>
                    </a:solidFill>
                  </a:tcPr>
                </a:tc>
                <a:tc>
                  <a:txBody>
                    <a:bodyPr/>
                    <a:lstStyle/>
                    <a:p>
                      <a:pPr algn="ctr"/>
                      <a:r>
                        <a:rPr lang="en-US" sz="1600" b="1" dirty="0">
                          <a:latin typeface="+mn-lt"/>
                        </a:rPr>
                        <a:t>Can the Issue be Fixed?</a:t>
                      </a:r>
                    </a:p>
                  </a:txBody>
                  <a:tcPr anchor="ctr">
                    <a:solidFill>
                      <a:schemeClr val="accent2">
                        <a:lumMod val="40000"/>
                        <a:lumOff val="60000"/>
                      </a:schemeClr>
                    </a:solidFill>
                  </a:tcPr>
                </a:tc>
                <a:extLst>
                  <a:ext uri="{0D108BD9-81ED-4DB2-BD59-A6C34878D82A}">
                    <a16:rowId xmlns:a16="http://schemas.microsoft.com/office/drawing/2014/main" val="2994055968"/>
                  </a:ext>
                </a:extLst>
              </a:tr>
              <a:tr h="402359">
                <a:tc>
                  <a:txBody>
                    <a:bodyPr/>
                    <a:lstStyle/>
                    <a:p>
                      <a:pPr algn="ctr"/>
                      <a:r>
                        <a:rPr lang="en-US" sz="1600" dirty="0">
                          <a:latin typeface="+mn-lt"/>
                        </a:rPr>
                        <a:t>Untimely</a:t>
                      </a:r>
                    </a:p>
                  </a:txBody>
                  <a:tcPr anchor="ctr"/>
                </a:tc>
                <a:tc>
                  <a:txBody>
                    <a:bodyPr/>
                    <a:lstStyle/>
                    <a:p>
                      <a:pPr algn="ctr"/>
                      <a:r>
                        <a:rPr lang="en-US" sz="1600" dirty="0">
                          <a:latin typeface="+mn-lt"/>
                        </a:rPr>
                        <a:t>No</a:t>
                      </a:r>
                    </a:p>
                  </a:txBody>
                  <a:tcPr anchor="ctr"/>
                </a:tc>
                <a:tc>
                  <a:txBody>
                    <a:bodyPr/>
                    <a:lstStyle/>
                    <a:p>
                      <a:pPr algn="ctr"/>
                      <a:r>
                        <a:rPr lang="en-US" sz="1600" dirty="0">
                          <a:latin typeface="+mn-lt"/>
                        </a:rPr>
                        <a:t>No</a:t>
                      </a:r>
                    </a:p>
                  </a:txBody>
                  <a:tcPr anchor="ctr"/>
                </a:tc>
                <a:extLst>
                  <a:ext uri="{0D108BD9-81ED-4DB2-BD59-A6C34878D82A}">
                    <a16:rowId xmlns:a16="http://schemas.microsoft.com/office/drawing/2014/main" val="3128411956"/>
                  </a:ext>
                </a:extLst>
              </a:tr>
              <a:tr h="628341">
                <a:tc>
                  <a:txBody>
                    <a:bodyPr/>
                    <a:lstStyle/>
                    <a:p>
                      <a:pPr algn="ctr"/>
                      <a:r>
                        <a:rPr lang="en-US" sz="1600" dirty="0">
                          <a:latin typeface="+mn-lt"/>
                        </a:rPr>
                        <a:t>Incorrect or incomplete data points</a:t>
                      </a:r>
                    </a:p>
                  </a:txBody>
                  <a:tcPr anchor="ctr"/>
                </a:tc>
                <a:tc>
                  <a:txBody>
                    <a:bodyPr/>
                    <a:lstStyle/>
                    <a:p>
                      <a:pPr algn="ctr"/>
                      <a:r>
                        <a:rPr lang="en-US" sz="1600" dirty="0">
                          <a:latin typeface="+mn-lt"/>
                        </a:rPr>
                        <a:t>No</a:t>
                      </a:r>
                    </a:p>
                  </a:txBody>
                  <a:tcPr anchor="ctr"/>
                </a:tc>
                <a:tc>
                  <a:txBody>
                    <a:bodyPr/>
                    <a:lstStyle/>
                    <a:p>
                      <a:pPr algn="ctr"/>
                      <a:r>
                        <a:rPr lang="en-US" sz="1600" dirty="0">
                          <a:latin typeface="+mn-lt"/>
                        </a:rPr>
                        <a:t>Yes, but it must be within the original 30 days.</a:t>
                      </a:r>
                    </a:p>
                  </a:txBody>
                  <a:tcPr anchor="ctr"/>
                </a:tc>
                <a:extLst>
                  <a:ext uri="{0D108BD9-81ED-4DB2-BD59-A6C34878D82A}">
                    <a16:rowId xmlns:a16="http://schemas.microsoft.com/office/drawing/2014/main" val="2687691304"/>
                  </a:ext>
                </a:extLst>
              </a:tr>
              <a:tr h="628341">
                <a:tc>
                  <a:txBody>
                    <a:bodyPr/>
                    <a:lstStyle/>
                    <a:p>
                      <a:pPr algn="ctr"/>
                      <a:r>
                        <a:rPr lang="en-US" sz="1600" dirty="0">
                          <a:latin typeface="+mn-lt"/>
                        </a:rPr>
                        <a:t>Wrong party invoiced</a:t>
                      </a:r>
                    </a:p>
                  </a:txBody>
                  <a:tcPr anchor="ctr"/>
                </a:tc>
                <a:tc>
                  <a:txBody>
                    <a:bodyPr/>
                    <a:lstStyle/>
                    <a:p>
                      <a:pPr algn="ctr"/>
                      <a:r>
                        <a:rPr lang="en-US" sz="1600" dirty="0">
                          <a:latin typeface="+mn-lt"/>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mn-lt"/>
                        </a:rPr>
                        <a:t>Yes, but it must be within the original 30 days.</a:t>
                      </a:r>
                    </a:p>
                  </a:txBody>
                  <a:tcPr anchor="ctr"/>
                </a:tc>
                <a:extLst>
                  <a:ext uri="{0D108BD9-81ED-4DB2-BD59-A6C34878D82A}">
                    <a16:rowId xmlns:a16="http://schemas.microsoft.com/office/drawing/2014/main" val="3595321224"/>
                  </a:ext>
                </a:extLst>
              </a:tr>
            </a:tbl>
          </a:graphicData>
        </a:graphic>
      </p:graphicFrame>
      <p:sp>
        <p:nvSpPr>
          <p:cNvPr id="6" name="Text Placeholder 3" descr="" title="">
            <a:extLst>
              <a:ext uri="{FF2B5EF4-FFF2-40B4-BE49-F238E27FC236}">
                <a16:creationId xmlns:a16="http://schemas.microsoft.com/office/drawing/2014/main" id="{891F7201-E9DD-1BF6-6EB6-317AF04296F8}"/>
              </a:ext>
            </a:extLst>
          </p:cNvPr>
          <p:cNvSpPr txBox="1">
            <a:spLocks/>
          </p:cNvSpPr>
          <p:nvPr/>
        </p:nvSpPr>
        <p:spPr>
          <a:xfrm>
            <a:off x="2117222" y="3629012"/>
            <a:ext cx="8724950" cy="2385961"/>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Aft>
                <a:spcPts val="600"/>
              </a:spcAft>
              <a:buFont typeface="Wingdings" panose="05000000000000000000" pitchFamily="2" charset="2"/>
              <a:buChar char="§"/>
            </a:pPr>
            <a:r>
              <a:rPr lang="en-US" dirty="0">
                <a:latin typeface="+mn-lt"/>
              </a:rPr>
              <a:t>The FMC </a:t>
            </a:r>
            <a:r>
              <a:rPr lang="en-US" b="1" dirty="0">
                <a:latin typeface="+mn-lt"/>
              </a:rPr>
              <a:t>will not provide</a:t>
            </a:r>
            <a:r>
              <a:rPr lang="en-US" dirty="0">
                <a:latin typeface="+mn-lt"/>
              </a:rPr>
              <a:t> additional time for NVOCCs to correct the invoices or reissue an invoice to another authorized party.</a:t>
            </a:r>
          </a:p>
          <a:p>
            <a:pPr marL="285750" indent="-285750">
              <a:spcAft>
                <a:spcPts val="600"/>
              </a:spcAft>
              <a:buFont typeface="Wingdings" panose="05000000000000000000" pitchFamily="2" charset="2"/>
              <a:buChar char="§"/>
            </a:pPr>
            <a:r>
              <a:rPr lang="en-US" dirty="0">
                <a:latin typeface="+mn-lt"/>
              </a:rPr>
              <a:t>Billed parties are </a:t>
            </a:r>
            <a:r>
              <a:rPr lang="en-US" b="1" dirty="0">
                <a:latin typeface="+mn-lt"/>
              </a:rPr>
              <a:t>not required</a:t>
            </a:r>
            <a:r>
              <a:rPr lang="en-US" dirty="0">
                <a:latin typeface="+mn-lt"/>
              </a:rPr>
              <a:t> to notify the NVOCC of any deficiencies in the issued invoice.</a:t>
            </a:r>
          </a:p>
          <a:p>
            <a:pPr marL="285750" indent="-285750">
              <a:spcAft>
                <a:spcPts val="600"/>
              </a:spcAft>
              <a:buFont typeface="Wingdings" panose="05000000000000000000" pitchFamily="2" charset="2"/>
              <a:buChar char="§"/>
            </a:pPr>
            <a:r>
              <a:rPr lang="en-US" b="1" dirty="0">
                <a:latin typeface="+mn-lt"/>
              </a:rPr>
              <a:t>A safe harbor is available for NVOCCs</a:t>
            </a:r>
            <a:r>
              <a:rPr lang="en-US" dirty="0">
                <a:latin typeface="+mn-lt"/>
              </a:rPr>
              <a:t> passing through the D&amp;D invoice that originates from the VOCC. </a:t>
            </a:r>
            <a:r>
              <a:rPr lang="en-US" i="1" dirty="0">
                <a:latin typeface="+mn-lt"/>
              </a:rPr>
              <a:t>See</a:t>
            </a:r>
            <a:r>
              <a:rPr lang="en-US" dirty="0">
                <a:latin typeface="+mn-lt"/>
              </a:rPr>
              <a:t> 46 U.S.C § 41104(e).</a:t>
            </a:r>
          </a:p>
          <a:p>
            <a:pPr marL="857250" lvl="2">
              <a:spcAft>
                <a:spcPts val="600"/>
              </a:spcAft>
              <a:buFont typeface="Courier New" panose="02070309020205020404" pitchFamily="49" charset="0"/>
              <a:buChar char="o"/>
            </a:pPr>
            <a:r>
              <a:rPr lang="en-US" b="0" i="0" dirty="0">
                <a:effectLst/>
                <a:latin typeface="+mn-lt"/>
              </a:rPr>
              <a:t>If the FMC determine</a:t>
            </a:r>
            <a:r>
              <a:rPr lang="en-US" dirty="0">
                <a:latin typeface="+mn-lt"/>
              </a:rPr>
              <a:t>s that the NVOCC is not otherwise responsible for the D&amp;D charge, only the VOCC will be subject to the refunds or penalties.</a:t>
            </a:r>
            <a:endParaRPr lang="en-US" b="0" i="0" dirty="0">
              <a:effectLst/>
              <a:latin typeface="+mn-lt"/>
            </a:endParaRPr>
          </a:p>
          <a:p>
            <a:pPr marL="285750" indent="-285750">
              <a:spcBef>
                <a:spcPts val="1200"/>
              </a:spcBef>
              <a:spcAft>
                <a:spcPts val="1200"/>
              </a:spcAft>
              <a:buFont typeface="Wingdings" panose="05000000000000000000" pitchFamily="2" charset="2"/>
              <a:buChar char="§"/>
            </a:pPr>
            <a:endParaRPr lang="en-US" dirty="0">
              <a:latin typeface="+mn-lt"/>
            </a:endParaRPr>
          </a:p>
          <a:p>
            <a:pPr marL="285750" indent="-285750">
              <a:buFont typeface="Wingdings" panose="05000000000000000000" pitchFamily="2" charset="2"/>
              <a:buChar char="§"/>
            </a:pPr>
            <a:endParaRPr lang="en-US" dirty="0">
              <a:latin typeface="+mn-lt"/>
            </a:endParaRPr>
          </a:p>
          <a:p>
            <a:pPr marL="285750" indent="-285750">
              <a:buFont typeface="Wingdings" panose="05000000000000000000" pitchFamily="2" charset="2"/>
              <a:buChar char="§"/>
            </a:pPr>
            <a:endParaRPr lang="en-US" dirty="0">
              <a:latin typeface="+mn-lt"/>
            </a:endParaRPr>
          </a:p>
        </p:txBody>
      </p:sp>
    </p:spTree>
    <p:extLst>
      <p:ext uri="{BB962C8B-B14F-4D97-AF65-F5344CB8AC3E}">
        <p14:creationId xmlns:p14="http://schemas.microsoft.com/office/powerpoint/2010/main" val="2356628453"/>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DD4315D0-BE3D-E887-E136-68696CF02417}"/>
            </a:ext>
          </a:extLst>
        </p:cNvPr>
        <p:cNvGrpSpPr/>
        <p:nvPr/>
      </p:nvGrpSpPr>
      <p:grpSpPr>
        <a:xfrm>
          <a:off x="0" y="0"/>
          <a:ext cx="0" cy="0"/>
          <a:chOff x="0" y="0"/>
          <a:chExt cx="0" cy="0"/>
        </a:xfrm>
      </p:grpSpPr>
      <p:cxnSp>
        <p:nvCxnSpPr>
          <p:cNvPr id="8" name="Straight Connector 7" descr="" title="">
            <a:extLst>
              <a:ext uri="{FF2B5EF4-FFF2-40B4-BE49-F238E27FC236}">
                <a16:creationId xmlns:a16="http://schemas.microsoft.com/office/drawing/2014/main" id="{45C97045-C84E-973B-4036-D996DE898DF9}"/>
              </a:ext>
            </a:extLst>
          </p:cNvPr>
          <p:cNvCxnSpPr>
            <a:cxnSpLocks/>
          </p:cNvCxnSpPr>
          <p:nvPr/>
        </p:nvCxnSpPr>
        <p:spPr>
          <a:xfrm>
            <a:off x="2011965" y="2968452"/>
            <a:ext cx="0" cy="361602"/>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descr="" title="">
            <a:extLst>
              <a:ext uri="{FF2B5EF4-FFF2-40B4-BE49-F238E27FC236}">
                <a16:creationId xmlns:a16="http://schemas.microsoft.com/office/drawing/2014/main" id="{30CA3E1B-6236-D9A5-7C98-1408171F014A}"/>
              </a:ext>
            </a:extLst>
          </p:cNvPr>
          <p:cNvCxnSpPr>
            <a:cxnSpLocks/>
          </p:cNvCxnSpPr>
          <p:nvPr/>
        </p:nvCxnSpPr>
        <p:spPr>
          <a:xfrm flipH="1">
            <a:off x="3484721" y="3447605"/>
            <a:ext cx="4248" cy="736915"/>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descr="" title="">
            <a:extLst>
              <a:ext uri="{FF2B5EF4-FFF2-40B4-BE49-F238E27FC236}">
                <a16:creationId xmlns:a16="http://schemas.microsoft.com/office/drawing/2014/main" id="{1B25E51D-99E0-44A0-E014-B3A7B3872436}"/>
              </a:ext>
            </a:extLst>
          </p:cNvPr>
          <p:cNvCxnSpPr>
            <a:cxnSpLocks/>
          </p:cNvCxnSpPr>
          <p:nvPr/>
        </p:nvCxnSpPr>
        <p:spPr>
          <a:xfrm>
            <a:off x="6459734" y="2855115"/>
            <a:ext cx="0" cy="474939"/>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3" name="TextBox 2" descr="" title="">
            <a:extLst>
              <a:ext uri="{FF2B5EF4-FFF2-40B4-BE49-F238E27FC236}">
                <a16:creationId xmlns:a16="http://schemas.microsoft.com/office/drawing/2014/main" id="{054864D8-497B-DA7E-420E-A5E9A037DFB8}"/>
              </a:ext>
            </a:extLst>
          </p:cNvPr>
          <p:cNvSpPr txBox="1"/>
          <p:nvPr/>
        </p:nvSpPr>
        <p:spPr>
          <a:xfrm>
            <a:off x="212035" y="1455281"/>
            <a:ext cx="11767930" cy="5262979"/>
          </a:xfrm>
          <a:prstGeom prst="rect">
            <a:avLst/>
          </a:prstGeom>
          <a:noFill/>
        </p:spPr>
        <p:txBody>
          <a:bodyPr wrap="square" rtlCol="0">
            <a:spAutoFit/>
          </a:bodyPr>
          <a:lstStyle/>
          <a:p>
            <a:pPr marL="285750" indent="-285750">
              <a:buFont typeface="Wingdings" panose="05000000000000000000" pitchFamily="2" charset="2"/>
              <a:buChar char="ü"/>
            </a:pPr>
            <a:r>
              <a:rPr lang="en-US" sz="1600" b="1" dirty="0"/>
              <a:t>Determine how D and D invoices arrive from those parties that would be the billing party.</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Recordkeeping should include envelope via mail  or email.</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Billed Party has the same regulatory responsivity of accountability to follow the 46 CFR 541, even on a Pass-Through.</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Check date of last date of demurrage or detention to date of invoice to date invoice sent via mail or email to date received.  Address with Billing Party any disputes in time frame to reset the clock or if over 30 days, total dispute.</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Validate Billing Party Rules Tariff, associated Rates filed and associated Disputes Protocol. Compare to received invoice.</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Validate ALL required Data Elements on the Billing Party invoice and follow Dispute Protocol if not met.  If you Pass Through a Billing Party invoice that does not meet the criteria, when you are acting as the Billing Party, your Billed Party has the right to Dispute based upon lack of compliance to 46 CFR 541.</a:t>
            </a:r>
          </a:p>
          <a:p>
            <a:pPr marL="285750" indent="-285750">
              <a:buFont typeface="Wingdings" panose="05000000000000000000" pitchFamily="2" charset="2"/>
              <a:buChar char="ü"/>
            </a:pPr>
            <a:endParaRPr lang="en-US" sz="1600" b="1" dirty="0"/>
          </a:p>
          <a:p>
            <a:pPr marL="285750" indent="-285750">
              <a:buFont typeface="Wingdings" panose="05000000000000000000" pitchFamily="2" charset="2"/>
              <a:buChar char="ü"/>
            </a:pPr>
            <a:r>
              <a:rPr lang="en-US" sz="1600" b="1" dirty="0"/>
              <a:t>Billing Party must be aware of their own Rules Tariff or of a documented agreement in a quote or NRA/NSA with the Billed Party to stay compliant.</a:t>
            </a:r>
          </a:p>
          <a:p>
            <a:pPr marL="285750" indent="-285750">
              <a:buFont typeface="Wingdings" panose="05000000000000000000" pitchFamily="2" charset="2"/>
              <a:buChar char="ü"/>
            </a:pPr>
            <a:endParaRPr lang="en-US" sz="1600" dirty="0"/>
          </a:p>
        </p:txBody>
      </p:sp>
      <p:sp>
        <p:nvSpPr>
          <p:cNvPr id="2" name="Title 5" descr="" title="">
            <a:extLst>
              <a:ext uri="{FF2B5EF4-FFF2-40B4-BE49-F238E27FC236}">
                <a16:creationId xmlns:a16="http://schemas.microsoft.com/office/drawing/2014/main" id="{245C1667-C1C8-2E6A-40B3-68FE7948F68A}"/>
              </a:ext>
            </a:extLst>
          </p:cNvPr>
          <p:cNvSpPr>
            <a:spLocks noGrp="1"/>
          </p:cNvSpPr>
          <p:nvPr>
            <p:ph type="title"/>
          </p:nvPr>
        </p:nvSpPr>
        <p:spPr>
          <a:xfrm>
            <a:off x="257907" y="365125"/>
            <a:ext cx="11722058" cy="1325563"/>
          </a:xfrm>
        </p:spPr>
        <p:txBody>
          <a:bodyPr anchor="ctr">
            <a:normAutofit/>
          </a:bodyPr>
          <a:lstStyle/>
          <a:p>
            <a:r>
              <a:rPr lang="en-US" b="1" dirty="0"/>
              <a:t>Best Practices </a:t>
            </a:r>
            <a:r>
              <a:rPr lang="en-US" dirty="0"/>
              <a:t>and Reminders for D&amp;D Invoicing</a:t>
            </a:r>
            <a:endParaRPr lang="en-US" b="1" dirty="0"/>
          </a:p>
        </p:txBody>
      </p:sp>
    </p:spTree>
    <p:extLst>
      <p:ext uri="{BB962C8B-B14F-4D97-AF65-F5344CB8AC3E}">
        <p14:creationId xmlns:p14="http://schemas.microsoft.com/office/powerpoint/2010/main" val="1282048886"/>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ABF2C651-EA29-305B-CB0C-3D53C7BF362E}"/>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DC2C714F-3C57-1892-5577-67F5363F611F}"/>
              </a:ext>
            </a:extLst>
          </p:cNvPr>
          <p:cNvSpPr>
            <a:spLocks noGrp="1"/>
          </p:cNvSpPr>
          <p:nvPr>
            <p:ph type="title"/>
          </p:nvPr>
        </p:nvSpPr>
        <p:spPr>
          <a:xfrm>
            <a:off x="1208258" y="0"/>
            <a:ext cx="10335208" cy="773673"/>
          </a:xfrm>
        </p:spPr>
        <p:txBody>
          <a:bodyPr>
            <a:normAutofit/>
          </a:bodyPr>
          <a:lstStyle/>
          <a:p>
            <a:r>
              <a:rPr lang="en-US" sz="2600" dirty="0">
                <a:latin typeface="+mn-lt"/>
              </a:rPr>
              <a:t>Charge Complaints (Interim Process)</a:t>
            </a:r>
          </a:p>
        </p:txBody>
      </p:sp>
      <p:sp>
        <p:nvSpPr>
          <p:cNvPr id="3" name="Footer Placeholder 2" descr="" title="">
            <a:extLst>
              <a:ext uri="{FF2B5EF4-FFF2-40B4-BE49-F238E27FC236}">
                <a16:creationId xmlns:a16="http://schemas.microsoft.com/office/drawing/2014/main" id="{2B7ABEE9-E129-4C7A-7A9C-8C980F17C727}"/>
              </a:ext>
            </a:extLst>
          </p:cNvPr>
          <p:cNvSpPr>
            <a:spLocks noGrp="1"/>
          </p:cNvSpPr>
          <p:nvPr>
            <p:ph type="ftr" sz="quarter" idx="10"/>
          </p:nvPr>
        </p:nvSpPr>
        <p:spPr/>
        <p:txBody>
          <a:bodyPr/>
          <a:lstStyle/>
          <a:p>
            <a:r>
              <a:rPr lang="en-US"/>
              <a:t>Venable LLP 2025</a:t>
            </a:r>
            <a:endParaRPr dirty="0"/>
          </a:p>
        </p:txBody>
      </p:sp>
      <p:sp>
        <p:nvSpPr>
          <p:cNvPr id="4" name="Text Placeholder 3" descr="" title="">
            <a:extLst>
              <a:ext uri="{FF2B5EF4-FFF2-40B4-BE49-F238E27FC236}">
                <a16:creationId xmlns:a16="http://schemas.microsoft.com/office/drawing/2014/main" id="{0A60368A-D459-83C4-E269-56F8693CD7EF}"/>
              </a:ext>
            </a:extLst>
          </p:cNvPr>
          <p:cNvSpPr>
            <a:spLocks noGrp="1"/>
          </p:cNvSpPr>
          <p:nvPr>
            <p:ph type="body" sz="quarter" idx="11"/>
          </p:nvPr>
        </p:nvSpPr>
        <p:spPr>
          <a:xfrm>
            <a:off x="1126074" y="1291057"/>
            <a:ext cx="5393995" cy="4923928"/>
          </a:xfrm>
        </p:spPr>
        <p:txBody>
          <a:bodyPr/>
          <a:lstStyle/>
          <a:p>
            <a:pPr marL="285750" indent="-285750">
              <a:spcBef>
                <a:spcPts val="1200"/>
              </a:spcBef>
              <a:spcAft>
                <a:spcPts val="1200"/>
              </a:spcAft>
              <a:buFont typeface="Wingdings" panose="05000000000000000000" pitchFamily="2" charset="2"/>
              <a:buChar char="§"/>
            </a:pPr>
            <a:r>
              <a:rPr lang="en-US" dirty="0">
                <a:latin typeface="+mn-lt"/>
              </a:rPr>
              <a:t>Informal and streamlined process established by OSRA 2022.</a:t>
            </a:r>
          </a:p>
          <a:p>
            <a:pPr marL="285750" indent="-285750">
              <a:spcBef>
                <a:spcPts val="1200"/>
              </a:spcBef>
              <a:spcAft>
                <a:spcPts val="1200"/>
              </a:spcAft>
              <a:buFont typeface="Wingdings" panose="05000000000000000000" pitchFamily="2" charset="2"/>
              <a:buChar char="§"/>
            </a:pPr>
            <a:r>
              <a:rPr lang="en-US" dirty="0">
                <a:latin typeface="+mn-lt"/>
              </a:rPr>
              <a:t>The common carrier bears the burden of establishing the reasonableness of any demurrage or detention charges pursuant to 46 C.F.R. § 545.5.</a:t>
            </a:r>
          </a:p>
          <a:p>
            <a:pPr marL="285750" indent="-285750">
              <a:spcBef>
                <a:spcPts val="1200"/>
              </a:spcBef>
              <a:spcAft>
                <a:spcPts val="1200"/>
              </a:spcAft>
              <a:buFont typeface="Wingdings" panose="05000000000000000000" pitchFamily="2" charset="2"/>
              <a:buChar char="§"/>
            </a:pPr>
            <a:r>
              <a:rPr lang="en-US" dirty="0">
                <a:latin typeface="+mn-lt"/>
              </a:rPr>
              <a:t>Non-compliant charges can be subject to a refund order for the charges paid, cancellation of invoices, and/or civil penalty.</a:t>
            </a:r>
          </a:p>
          <a:p>
            <a:pPr marL="285750" indent="-285750">
              <a:spcBef>
                <a:spcPts val="1200"/>
              </a:spcBef>
              <a:spcAft>
                <a:spcPts val="1200"/>
              </a:spcAft>
              <a:buFont typeface="Wingdings" panose="05000000000000000000" pitchFamily="2" charset="2"/>
              <a:buChar char="§"/>
            </a:pPr>
            <a:r>
              <a:rPr lang="en-US" dirty="0">
                <a:latin typeface="+mn-lt"/>
              </a:rPr>
              <a:t>Where the carrier is acting in the capacity of an NVOCC, the FMC will consider whether the NVOCC is responsible for the non-compliant assessment of the charge, in whole or in part</a:t>
            </a:r>
          </a:p>
        </p:txBody>
      </p:sp>
      <p:sp>
        <p:nvSpPr>
          <p:cNvPr id="5" name="Content Placeholder 2" descr="" title="">
            <a:extLst>
              <a:ext uri="{FF2B5EF4-FFF2-40B4-BE49-F238E27FC236}">
                <a16:creationId xmlns:a16="http://schemas.microsoft.com/office/drawing/2014/main" id="{92AA2859-4673-4205-0D88-344094166E68}"/>
              </a:ext>
            </a:extLst>
          </p:cNvPr>
          <p:cNvSpPr txBox="1">
            <a:spLocks/>
          </p:cNvSpPr>
          <p:nvPr/>
        </p:nvSpPr>
        <p:spPr>
          <a:xfrm>
            <a:off x="6810654" y="1003941"/>
            <a:ext cx="5068737" cy="4980776"/>
          </a:xfrm>
          <a:prstGeom prst="rect">
            <a:avLst/>
          </a:prstGeom>
        </p:spPr>
        <p:txBody>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Aft>
                <a:spcPts val="600"/>
              </a:spcAft>
              <a:buFont typeface="Wingdings" panose="05000000000000000000" pitchFamily="2" charset="2"/>
              <a:buChar char="§"/>
            </a:pPr>
            <a:r>
              <a:rPr lang="en-US" dirty="0">
                <a:latin typeface="+mn-lt"/>
              </a:rPr>
              <a:t>Charge Complaints cannot be used for:</a:t>
            </a:r>
          </a:p>
          <a:p>
            <a:pPr marL="857250" lvl="2">
              <a:spcAft>
                <a:spcPts val="600"/>
              </a:spcAft>
              <a:buFont typeface="Courier New" panose="02070309020205020404" pitchFamily="49" charset="0"/>
              <a:buChar char="o"/>
            </a:pPr>
            <a:r>
              <a:rPr lang="en-US" dirty="0">
                <a:latin typeface="+mn-lt"/>
              </a:rPr>
              <a:t>Carrier actions unrelated to charge disputes.</a:t>
            </a:r>
          </a:p>
          <a:p>
            <a:pPr marL="857250" lvl="2">
              <a:spcAft>
                <a:spcPts val="600"/>
              </a:spcAft>
              <a:buFont typeface="Courier New" panose="02070309020205020404" pitchFamily="49" charset="0"/>
              <a:buChar char="o"/>
            </a:pPr>
            <a:r>
              <a:rPr lang="en-US" dirty="0">
                <a:latin typeface="+mn-lt"/>
              </a:rPr>
              <a:t>Charges invoiced, assessed, or incurred prior to June 16, 2022, and charges not yet invoiced or assessed.</a:t>
            </a:r>
          </a:p>
          <a:p>
            <a:pPr marL="857250" lvl="2">
              <a:spcAft>
                <a:spcPts val="600"/>
              </a:spcAft>
              <a:buFont typeface="Courier New" panose="02070309020205020404" pitchFamily="49" charset="0"/>
              <a:buChar char="o"/>
            </a:pPr>
            <a:r>
              <a:rPr lang="en-US" dirty="0">
                <a:latin typeface="+mn-lt"/>
              </a:rPr>
              <a:t>Charges assessed by a marine terminal operator or other party unless done so on behalf of the common carrier.</a:t>
            </a:r>
          </a:p>
          <a:p>
            <a:pPr marL="285750" indent="-285750">
              <a:spcAft>
                <a:spcPts val="600"/>
              </a:spcAft>
              <a:buFont typeface="Wingdings" panose="05000000000000000000" pitchFamily="2" charset="2"/>
              <a:buChar char="§"/>
            </a:pPr>
            <a:r>
              <a:rPr lang="en-US" dirty="0">
                <a:latin typeface="+mn-lt"/>
              </a:rPr>
              <a:t>Common carriers may voluntarily refund or waive a disputed charge during an active Charge Complaint proceeding. Doing so results in the closing of the charge complaint.</a:t>
            </a:r>
          </a:p>
          <a:p>
            <a:pPr marL="285750" indent="-285750">
              <a:spcAft>
                <a:spcPts val="600"/>
              </a:spcAft>
              <a:buFont typeface="Wingdings" panose="05000000000000000000" pitchFamily="2" charset="2"/>
              <a:buChar char="§"/>
            </a:pPr>
            <a:r>
              <a:rPr lang="en-US" dirty="0">
                <a:latin typeface="+mn-lt"/>
              </a:rPr>
              <a:t>If the FMC determines a Charge Complaint is inappropriate, a party may pursue alternative remedies such as small claims, a formal FMC complaint, or alternative dispute resolution services.</a:t>
            </a:r>
          </a:p>
        </p:txBody>
      </p:sp>
    </p:spTree>
    <p:extLst>
      <p:ext uri="{BB962C8B-B14F-4D97-AF65-F5344CB8AC3E}">
        <p14:creationId xmlns:p14="http://schemas.microsoft.com/office/powerpoint/2010/main" val="3724964552"/>
      </p:ext>
    </p:extLst>
  </p:cSld>
  <p:clrMapOvr>
    <a:masterClrMapping/>
  </p:clrMapOvr>
</p:sld>
</file>

<file path=ppt/theme/theme1.xml><?xml version="1.0" encoding="utf-8"?>
<a:theme xmlns:thm15="http://schemas.microsoft.com/office/thememl/2012/main" xmlns:a="http://schemas.openxmlformats.org/drawingml/2006/main" name="Venable LLP Template">
  <a:themeElements>
    <a:clrScheme name="Venable - Navy Aqua Grey">
      <a:dk1>
        <a:srgbClr val="031D3D"/>
      </a:dk1>
      <a:lt1>
        <a:srgbClr val="00ACB6"/>
      </a:lt1>
      <a:dk2>
        <a:srgbClr val="3C3C3C"/>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enable Standard">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spcBef>
            <a:spcPts val="600"/>
          </a:spcBef>
          <a:buClr>
            <a:srgbClr val="00ACB6"/>
          </a:buClr>
          <a:defRPr sz="1600">
            <a:solidFill>
              <a:srgbClr val="011E41"/>
            </a:solidFill>
            <a:latin typeface="Georgia" panose="02040502050405020303" pitchFamily="18" charset="0"/>
          </a:defRPr>
        </a:defPPr>
      </a:lstStyle>
    </a:txDef>
  </a:objectDefaults>
  <a:extraClrSchemeLst/>
  <a:extLst>
    <a:ext uri="{05A4C25C-085E-4340-85A3-A5531E510DB2}">
      <thm15:themeFamily xmlns:thm15="http://schemas.microsoft.com/office/thememl/2012/main" name="24-1186 2025 PowerPoint Template Update_01" id="{E906A9EA-DDEA-4119-9CAF-3310617CE9D2}" vid="{1FA5408A-A7C3-49B7-BF1F-BF305C2D2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