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289E29E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45D_5B2C9B51.xml" ContentType="application/vnd.ms-powerpoint.comment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8" r:id="rId5"/>
    <p:sldId id="259" r:id="rId6"/>
    <p:sldId id="271" r:id="rId7"/>
    <p:sldId id="1121" r:id="rId8"/>
    <p:sldId id="1122" r:id="rId9"/>
    <p:sldId id="1123" r:id="rId10"/>
    <p:sldId id="1118" r:id="rId11"/>
    <p:sldId id="1124" r:id="rId12"/>
    <p:sldId id="1119" r:id="rId13"/>
    <p:sldId id="1116" r:id="rId14"/>
    <p:sldId id="1099" r:id="rId15"/>
    <p:sldId id="1098" r:id="rId16"/>
    <p:sldId id="1115" r:id="rId17"/>
    <p:sldId id="263" r:id="rId18"/>
    <p:sldId id="1117" r:id="rId19"/>
    <p:sldId id="10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B26CF-3EAB-14AB-0EC0-007D8CFF4E94}" name="Alessandra Selassie" initials="AS" userId="S::aselassie@strtrade.com::7fceab58-d760-4735-8f5d-2f0eab30a8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95A"/>
    <a:srgbClr val="8EC020"/>
    <a:srgbClr val="9D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B2954-1A0E-2B4E-26CA-CD6A7AF97E48}" v="32" dt="2025-05-21T17:13:59.790"/>
    <p1510:client id="{9ECDF17C-F2DD-4CD1-9A46-DD7F09A0834A}" v="2141" dt="2025-05-21T19:34:21.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8" autoAdjust="0"/>
    <p:restoredTop sz="78940" autoAdjust="0"/>
  </p:normalViewPr>
  <p:slideViewPr>
    <p:cSldViewPr snapToGrid="0">
      <p:cViewPr varScale="1">
        <p:scale>
          <a:sx n="50" d="100"/>
          <a:sy n="50" d="100"/>
        </p:scale>
        <p:origin x="492" y="2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a Selassie" userId="S::aselassie@strtrade.com::7fceab58-d760-4735-8f5d-2f0eab30a8c1" providerId="AD" clId="Web-{650B2954-1A0E-2B4E-26CA-CD6A7AF97E48}"/>
    <pc:docChg chg="addSld modSld">
      <pc:chgData name="Alessandra Selassie" userId="S::aselassie@strtrade.com::7fceab58-d760-4735-8f5d-2f0eab30a8c1" providerId="AD" clId="Web-{650B2954-1A0E-2B4E-26CA-CD6A7AF97E48}" dt="2025-05-21T17:13:59.790" v="31" actId="20577"/>
      <pc:docMkLst>
        <pc:docMk/>
      </pc:docMkLst>
      <pc:sldChg chg="modSp new">
        <pc:chgData name="Alessandra Selassie" userId="S::aselassie@strtrade.com::7fceab58-d760-4735-8f5d-2f0eab30a8c1" providerId="AD" clId="Web-{650B2954-1A0E-2B4E-26CA-CD6A7AF97E48}" dt="2025-05-21T17:13:59.790" v="31" actId="20577"/>
        <pc:sldMkLst>
          <pc:docMk/>
          <pc:sldMk cId="89701693" sldId="1121"/>
        </pc:sldMkLst>
        <pc:spChg chg="mod">
          <ac:chgData name="Alessandra Selassie" userId="S::aselassie@strtrade.com::7fceab58-d760-4735-8f5d-2f0eab30a8c1" providerId="AD" clId="Web-{650B2954-1A0E-2B4E-26CA-CD6A7AF97E48}" dt="2025-05-21T17:13:59.790" v="31" actId="20577"/>
          <ac:spMkLst>
            <pc:docMk/>
            <pc:sldMk cId="89701693" sldId="1121"/>
            <ac:spMk id="2" creationId="{1C97DAC1-F567-C333-D162-769EE9F1A7BB}"/>
          </ac:spMkLst>
        </pc:spChg>
      </pc:sldChg>
    </pc:docChg>
  </pc:docChgLst>
  <pc:docChgLst>
    <pc:chgData name="Ned Steiner" userId="17460841-8ba3-4b59-8343-9721f37e2719" providerId="ADAL" clId="{9ECDF17C-F2DD-4CD1-9A46-DD7F09A0834A}"/>
    <pc:docChg chg="undo custSel addSld delSld modSld sldOrd">
      <pc:chgData name="Ned Steiner" userId="17460841-8ba3-4b59-8343-9721f37e2719" providerId="ADAL" clId="{9ECDF17C-F2DD-4CD1-9A46-DD7F09A0834A}" dt="2025-05-22T13:24:39.083" v="3442" actId="20577"/>
      <pc:docMkLst>
        <pc:docMk/>
      </pc:docMkLst>
      <pc:sldChg chg="modSp mod modCm">
        <pc:chgData name="Ned Steiner" userId="17460841-8ba3-4b59-8343-9721f37e2719" providerId="ADAL" clId="{9ECDF17C-F2DD-4CD1-9A46-DD7F09A0834A}" dt="2025-05-22T13:24:39.083" v="3442" actId="20577"/>
        <pc:sldMkLst>
          <pc:docMk/>
          <pc:sldMk cId="681454054" sldId="259"/>
        </pc:sldMkLst>
        <pc:spChg chg="mod">
          <ac:chgData name="Ned Steiner" userId="17460841-8ba3-4b59-8343-9721f37e2719" providerId="ADAL" clId="{9ECDF17C-F2DD-4CD1-9A46-DD7F09A0834A}" dt="2025-05-21T17:05:19.145" v="7" actId="20577"/>
          <ac:spMkLst>
            <pc:docMk/>
            <pc:sldMk cId="681454054" sldId="259"/>
            <ac:spMk id="2" creationId="{5BEC70CB-25E8-00AD-4594-BA4E0F7E6862}"/>
          </ac:spMkLst>
        </pc:spChg>
        <pc:spChg chg="mod">
          <ac:chgData name="Ned Steiner" userId="17460841-8ba3-4b59-8343-9721f37e2719" providerId="ADAL" clId="{9ECDF17C-F2DD-4CD1-9A46-DD7F09A0834A}" dt="2025-05-22T13:24:39.083" v="3442" actId="20577"/>
          <ac:spMkLst>
            <pc:docMk/>
            <pc:sldMk cId="681454054" sldId="259"/>
            <ac:spMk id="3" creationId="{3DD80AFD-2E03-3902-1ADE-5FAC6D6FB332}"/>
          </ac:spMkLst>
        </pc:spChg>
        <pc:extLst>
          <p:ext xmlns:p="http://schemas.openxmlformats.org/presentationml/2006/main" uri="{D6D511B9-2390-475A-947B-AFAB55BFBCF1}">
            <pc226:cmChg xmlns:pc226="http://schemas.microsoft.com/office/powerpoint/2022/06/main/command" chg="mod">
              <pc226:chgData name="Ned Steiner" userId="17460841-8ba3-4b59-8343-9721f37e2719" providerId="ADAL" clId="{9ECDF17C-F2DD-4CD1-9A46-DD7F09A0834A}" dt="2025-05-22T13:24:39.083" v="3442" actId="20577"/>
              <pc2:cmMkLst xmlns:pc2="http://schemas.microsoft.com/office/powerpoint/2019/9/main/command">
                <pc:docMk/>
                <pc:sldMk cId="681454054" sldId="259"/>
                <pc2:cmMk id="{84FA649D-421C-44B6-9BF3-67BDB1335003}"/>
              </pc2:cmMkLst>
            </pc226:cmChg>
          </p:ext>
        </pc:extLst>
      </pc:sldChg>
      <pc:sldChg chg="modSp mod">
        <pc:chgData name="Ned Steiner" userId="17460841-8ba3-4b59-8343-9721f37e2719" providerId="ADAL" clId="{9ECDF17C-F2DD-4CD1-9A46-DD7F09A0834A}" dt="2025-05-21T19:45:51.124" v="2918" actId="20577"/>
        <pc:sldMkLst>
          <pc:docMk/>
          <pc:sldMk cId="1496418233" sldId="263"/>
        </pc:sldMkLst>
        <pc:spChg chg="mod">
          <ac:chgData name="Ned Steiner" userId="17460841-8ba3-4b59-8343-9721f37e2719" providerId="ADAL" clId="{9ECDF17C-F2DD-4CD1-9A46-DD7F09A0834A}" dt="2025-05-21T19:45:51.124" v="2918" actId="20577"/>
          <ac:spMkLst>
            <pc:docMk/>
            <pc:sldMk cId="1496418233" sldId="263"/>
            <ac:spMk id="2" creationId="{395B87B7-338D-2104-883A-A62A78EB2EC7}"/>
          </ac:spMkLst>
        </pc:spChg>
      </pc:sldChg>
      <pc:sldChg chg="del">
        <pc:chgData name="Ned Steiner" userId="17460841-8ba3-4b59-8343-9721f37e2719" providerId="ADAL" clId="{9ECDF17C-F2DD-4CD1-9A46-DD7F09A0834A}" dt="2025-05-21T17:05:28.404" v="8" actId="2696"/>
        <pc:sldMkLst>
          <pc:docMk/>
          <pc:sldMk cId="46439995" sldId="264"/>
        </pc:sldMkLst>
      </pc:sldChg>
      <pc:sldChg chg="del">
        <pc:chgData name="Ned Steiner" userId="17460841-8ba3-4b59-8343-9721f37e2719" providerId="ADAL" clId="{9ECDF17C-F2DD-4CD1-9A46-DD7F09A0834A}" dt="2025-05-21T17:06:10.930" v="12" actId="2696"/>
        <pc:sldMkLst>
          <pc:docMk/>
          <pc:sldMk cId="3857533171" sldId="266"/>
        </pc:sldMkLst>
      </pc:sldChg>
      <pc:sldChg chg="del">
        <pc:chgData name="Ned Steiner" userId="17460841-8ba3-4b59-8343-9721f37e2719" providerId="ADAL" clId="{9ECDF17C-F2DD-4CD1-9A46-DD7F09A0834A}" dt="2025-05-21T17:05:53.219" v="9" actId="2696"/>
        <pc:sldMkLst>
          <pc:docMk/>
          <pc:sldMk cId="3063415761" sldId="268"/>
        </pc:sldMkLst>
      </pc:sldChg>
      <pc:sldChg chg="del">
        <pc:chgData name="Ned Steiner" userId="17460841-8ba3-4b59-8343-9721f37e2719" providerId="ADAL" clId="{9ECDF17C-F2DD-4CD1-9A46-DD7F09A0834A}" dt="2025-05-21T17:05:58.852" v="10" actId="2696"/>
        <pc:sldMkLst>
          <pc:docMk/>
          <pc:sldMk cId="2874292354" sldId="269"/>
        </pc:sldMkLst>
      </pc:sldChg>
      <pc:sldChg chg="del">
        <pc:chgData name="Ned Steiner" userId="17460841-8ba3-4b59-8343-9721f37e2719" providerId="ADAL" clId="{9ECDF17C-F2DD-4CD1-9A46-DD7F09A0834A}" dt="2025-05-21T17:06:02.444" v="11" actId="2696"/>
        <pc:sldMkLst>
          <pc:docMk/>
          <pc:sldMk cId="1987281228" sldId="270"/>
        </pc:sldMkLst>
      </pc:sldChg>
      <pc:sldChg chg="modSp mod ord">
        <pc:chgData name="Ned Steiner" userId="17460841-8ba3-4b59-8343-9721f37e2719" providerId="ADAL" clId="{9ECDF17C-F2DD-4CD1-9A46-DD7F09A0834A}" dt="2025-05-21T17:56:45.623" v="1659"/>
        <pc:sldMkLst>
          <pc:docMk/>
          <pc:sldMk cId="2955954710" sldId="271"/>
        </pc:sldMkLst>
        <pc:spChg chg="mod">
          <ac:chgData name="Ned Steiner" userId="17460841-8ba3-4b59-8343-9721f37e2719" providerId="ADAL" clId="{9ECDF17C-F2DD-4CD1-9A46-DD7F09A0834A}" dt="2025-05-21T17:16:45.660" v="478" actId="20577"/>
          <ac:spMkLst>
            <pc:docMk/>
            <pc:sldMk cId="2955954710" sldId="271"/>
            <ac:spMk id="2" creationId="{7FFE50F9-3E4B-4A36-B0D1-6A0AB8D86A2C}"/>
          </ac:spMkLst>
        </pc:spChg>
        <pc:spChg chg="mod">
          <ac:chgData name="Ned Steiner" userId="17460841-8ba3-4b59-8343-9721f37e2719" providerId="ADAL" clId="{9ECDF17C-F2DD-4CD1-9A46-DD7F09A0834A}" dt="2025-05-21T17:19:40.546" v="630" actId="20577"/>
          <ac:spMkLst>
            <pc:docMk/>
            <pc:sldMk cId="2955954710" sldId="271"/>
            <ac:spMk id="3" creationId="{82DA96C0-7E8F-4D2F-B547-E8EB08BC8BFC}"/>
          </ac:spMkLst>
        </pc:spChg>
      </pc:sldChg>
      <pc:sldChg chg="modSp mod">
        <pc:chgData name="Ned Steiner" userId="17460841-8ba3-4b59-8343-9721f37e2719" providerId="ADAL" clId="{9ECDF17C-F2DD-4CD1-9A46-DD7F09A0834A}" dt="2025-05-22T11:56:31.035" v="3434" actId="20577"/>
        <pc:sldMkLst>
          <pc:docMk/>
          <pc:sldMk cId="209592136" sldId="1098"/>
        </pc:sldMkLst>
        <pc:spChg chg="mod">
          <ac:chgData name="Ned Steiner" userId="17460841-8ba3-4b59-8343-9721f37e2719" providerId="ADAL" clId="{9ECDF17C-F2DD-4CD1-9A46-DD7F09A0834A}" dt="2025-05-22T11:56:31.035" v="3434" actId="20577"/>
          <ac:spMkLst>
            <pc:docMk/>
            <pc:sldMk cId="209592136" sldId="1098"/>
            <ac:spMk id="3" creationId="{31A62244-A1FE-ED95-05E3-4A56A1AEE865}"/>
          </ac:spMkLst>
        </pc:spChg>
      </pc:sldChg>
      <pc:sldChg chg="modSp mod modNotesTx">
        <pc:chgData name="Ned Steiner" userId="17460841-8ba3-4b59-8343-9721f37e2719" providerId="ADAL" clId="{9ECDF17C-F2DD-4CD1-9A46-DD7F09A0834A}" dt="2025-05-22T03:40:46.407" v="3207" actId="113"/>
        <pc:sldMkLst>
          <pc:docMk/>
          <pc:sldMk cId="3751611121" sldId="1116"/>
        </pc:sldMkLst>
        <pc:spChg chg="mod">
          <ac:chgData name="Ned Steiner" userId="17460841-8ba3-4b59-8343-9721f37e2719" providerId="ADAL" clId="{9ECDF17C-F2DD-4CD1-9A46-DD7F09A0834A}" dt="2025-05-21T19:35:18.257" v="2906" actId="20577"/>
          <ac:spMkLst>
            <pc:docMk/>
            <pc:sldMk cId="3751611121" sldId="1116"/>
            <ac:spMk id="2" creationId="{DA93FDC7-1D40-0D9A-9B1E-76854C4D2A59}"/>
          </ac:spMkLst>
        </pc:spChg>
      </pc:sldChg>
      <pc:sldChg chg="addSp delSp modSp mod">
        <pc:chgData name="Ned Steiner" userId="17460841-8ba3-4b59-8343-9721f37e2719" providerId="ADAL" clId="{9ECDF17C-F2DD-4CD1-9A46-DD7F09A0834A}" dt="2025-05-21T19:34:17.342" v="2818" actId="21"/>
        <pc:sldMkLst>
          <pc:docMk/>
          <pc:sldMk cId="464478967" sldId="1118"/>
        </pc:sldMkLst>
        <pc:spChg chg="mod">
          <ac:chgData name="Ned Steiner" userId="17460841-8ba3-4b59-8343-9721f37e2719" providerId="ADAL" clId="{9ECDF17C-F2DD-4CD1-9A46-DD7F09A0834A}" dt="2025-05-21T19:28:03.498" v="2758" actId="20577"/>
          <ac:spMkLst>
            <pc:docMk/>
            <pc:sldMk cId="464478967" sldId="1118"/>
            <ac:spMk id="2" creationId="{B2A6E440-7708-2839-4C8E-83030B623FD0}"/>
          </ac:spMkLst>
        </pc:spChg>
        <pc:spChg chg="mod">
          <ac:chgData name="Ned Steiner" userId="17460841-8ba3-4b59-8343-9721f37e2719" providerId="ADAL" clId="{9ECDF17C-F2DD-4CD1-9A46-DD7F09A0834A}" dt="2025-05-21T19:28:53.909" v="2761" actId="20577"/>
          <ac:spMkLst>
            <pc:docMk/>
            <pc:sldMk cId="464478967" sldId="1118"/>
            <ac:spMk id="3" creationId="{215D562E-43AC-54C8-7F35-E2602FCC30C7}"/>
          </ac:spMkLst>
        </pc:spChg>
        <pc:grpChg chg="del mod">
          <ac:chgData name="Ned Steiner" userId="17460841-8ba3-4b59-8343-9721f37e2719" providerId="ADAL" clId="{9ECDF17C-F2DD-4CD1-9A46-DD7F09A0834A}" dt="2025-05-21T19:34:17.342" v="2818" actId="21"/>
          <ac:grpSpMkLst>
            <pc:docMk/>
            <pc:sldMk cId="464478967" sldId="1118"/>
            <ac:grpSpMk id="24" creationId="{BE048ED0-C2A5-9795-4554-96B6A8C43390}"/>
          </ac:grpSpMkLst>
        </pc:grpChg>
        <pc:picChg chg="add mod">
          <ac:chgData name="Ned Steiner" userId="17460841-8ba3-4b59-8343-9721f37e2719" providerId="ADAL" clId="{9ECDF17C-F2DD-4CD1-9A46-DD7F09A0834A}" dt="2025-05-21T19:34:15.085" v="2817" actId="14100"/>
          <ac:picMkLst>
            <pc:docMk/>
            <pc:sldMk cId="464478967" sldId="1118"/>
            <ac:picMk id="1026" creationId="{CF5BF94D-E114-2F26-79BB-C4C1A21A985E}"/>
          </ac:picMkLst>
        </pc:picChg>
      </pc:sldChg>
      <pc:sldChg chg="modSp new del mod">
        <pc:chgData name="Ned Steiner" userId="17460841-8ba3-4b59-8343-9721f37e2719" providerId="ADAL" clId="{9ECDF17C-F2DD-4CD1-9A46-DD7F09A0834A}" dt="2025-05-21T17:37:39.315" v="1392" actId="2696"/>
        <pc:sldMkLst>
          <pc:docMk/>
          <pc:sldMk cId="3741148986" sldId="1120"/>
        </pc:sldMkLst>
        <pc:spChg chg="mod">
          <ac:chgData name="Ned Steiner" userId="17460841-8ba3-4b59-8343-9721f37e2719" providerId="ADAL" clId="{9ECDF17C-F2DD-4CD1-9A46-DD7F09A0834A}" dt="2025-05-21T17:09:21.691" v="111" actId="20577"/>
          <ac:spMkLst>
            <pc:docMk/>
            <pc:sldMk cId="3741148986" sldId="1120"/>
            <ac:spMk id="2" creationId="{62F43C5A-365E-365D-B879-D2AF2F694E61}"/>
          </ac:spMkLst>
        </pc:spChg>
        <pc:spChg chg="mod">
          <ac:chgData name="Ned Steiner" userId="17460841-8ba3-4b59-8343-9721f37e2719" providerId="ADAL" clId="{9ECDF17C-F2DD-4CD1-9A46-DD7F09A0834A}" dt="2025-05-21T17:14:31.117" v="454" actId="20577"/>
          <ac:spMkLst>
            <pc:docMk/>
            <pc:sldMk cId="3741148986" sldId="1120"/>
            <ac:spMk id="3" creationId="{CD49AA17-7F07-A92D-6AAE-4B9052A5DA67}"/>
          </ac:spMkLst>
        </pc:spChg>
      </pc:sldChg>
      <pc:sldChg chg="addSp delSp modSp add del mod ord">
        <pc:chgData name="Ned Steiner" userId="17460841-8ba3-4b59-8343-9721f37e2719" providerId="ADAL" clId="{9ECDF17C-F2DD-4CD1-9A46-DD7F09A0834A}" dt="2025-05-21T17:56:10.970" v="1657" actId="20577"/>
        <pc:sldMkLst>
          <pc:docMk/>
          <pc:sldMk cId="89701693" sldId="1121"/>
        </pc:sldMkLst>
        <pc:spChg chg="mod">
          <ac:chgData name="Ned Steiner" userId="17460841-8ba3-4b59-8343-9721f37e2719" providerId="ADAL" clId="{9ECDF17C-F2DD-4CD1-9A46-DD7F09A0834A}" dt="2025-05-21T17:56:10.970" v="1657" actId="20577"/>
          <ac:spMkLst>
            <pc:docMk/>
            <pc:sldMk cId="89701693" sldId="1121"/>
            <ac:spMk id="2" creationId="{1C97DAC1-F567-C333-D162-769EE9F1A7BB}"/>
          </ac:spMkLst>
        </pc:spChg>
        <pc:spChg chg="mod">
          <ac:chgData name="Ned Steiner" userId="17460841-8ba3-4b59-8343-9721f37e2719" providerId="ADAL" clId="{9ECDF17C-F2DD-4CD1-9A46-DD7F09A0834A}" dt="2025-05-21T17:55:58.847" v="1631" actId="255"/>
          <ac:spMkLst>
            <pc:docMk/>
            <pc:sldMk cId="89701693" sldId="1121"/>
            <ac:spMk id="3" creationId="{502BA04F-9D9A-2219-74D0-C3B4780234D5}"/>
          </ac:spMkLst>
        </pc:spChg>
        <pc:spChg chg="add del mod">
          <ac:chgData name="Ned Steiner" userId="17460841-8ba3-4b59-8343-9721f37e2719" providerId="ADAL" clId="{9ECDF17C-F2DD-4CD1-9A46-DD7F09A0834A}" dt="2025-05-21T17:54:24.419" v="1629" actId="478"/>
          <ac:spMkLst>
            <pc:docMk/>
            <pc:sldMk cId="89701693" sldId="1121"/>
            <ac:spMk id="6" creationId="{1A7D5812-5327-5A52-AB95-23D31178BC09}"/>
          </ac:spMkLst>
        </pc:spChg>
      </pc:sldChg>
      <pc:sldChg chg="del">
        <pc:chgData name="Ned Steiner" userId="17460841-8ba3-4b59-8343-9721f37e2719" providerId="ADAL" clId="{9ECDF17C-F2DD-4CD1-9A46-DD7F09A0834A}" dt="2025-05-21T17:06:28.436" v="13" actId="2696"/>
        <pc:sldMkLst>
          <pc:docMk/>
          <pc:sldMk cId="1171229078" sldId="1121"/>
        </pc:sldMkLst>
      </pc:sldChg>
      <pc:sldChg chg="modSp new mod">
        <pc:chgData name="Ned Steiner" userId="17460841-8ba3-4b59-8343-9721f37e2719" providerId="ADAL" clId="{9ECDF17C-F2DD-4CD1-9A46-DD7F09A0834A}" dt="2025-05-21T19:35:45.145" v="2908" actId="113"/>
        <pc:sldMkLst>
          <pc:docMk/>
          <pc:sldMk cId="1607516042" sldId="1122"/>
        </pc:sldMkLst>
        <pc:spChg chg="mod">
          <ac:chgData name="Ned Steiner" userId="17460841-8ba3-4b59-8343-9721f37e2719" providerId="ADAL" clId="{9ECDF17C-F2DD-4CD1-9A46-DD7F09A0834A}" dt="2025-05-21T19:07:41.985" v="1971" actId="20577"/>
          <ac:spMkLst>
            <pc:docMk/>
            <pc:sldMk cId="1607516042" sldId="1122"/>
            <ac:spMk id="2" creationId="{790C3C21-D701-76F8-71A9-7CEE8D427B2C}"/>
          </ac:spMkLst>
        </pc:spChg>
        <pc:spChg chg="mod">
          <ac:chgData name="Ned Steiner" userId="17460841-8ba3-4b59-8343-9721f37e2719" providerId="ADAL" clId="{9ECDF17C-F2DD-4CD1-9A46-DD7F09A0834A}" dt="2025-05-21T19:35:45.145" v="2908" actId="113"/>
          <ac:spMkLst>
            <pc:docMk/>
            <pc:sldMk cId="1607516042" sldId="1122"/>
            <ac:spMk id="3" creationId="{ABB4B44F-3B97-DF26-6239-B38B25E0ABC3}"/>
          </ac:spMkLst>
        </pc:spChg>
      </pc:sldChg>
      <pc:sldChg chg="modSp new del mod">
        <pc:chgData name="Ned Steiner" userId="17460841-8ba3-4b59-8343-9721f37e2719" providerId="ADAL" clId="{9ECDF17C-F2DD-4CD1-9A46-DD7F09A0834A}" dt="2025-05-21T19:06:55.489" v="1943" actId="2696"/>
        <pc:sldMkLst>
          <pc:docMk/>
          <pc:sldMk cId="2899160310" sldId="1123"/>
        </pc:sldMkLst>
        <pc:spChg chg="mod">
          <ac:chgData name="Ned Steiner" userId="17460841-8ba3-4b59-8343-9721f37e2719" providerId="ADAL" clId="{9ECDF17C-F2DD-4CD1-9A46-DD7F09A0834A}" dt="2025-05-21T17:49:39.203" v="1489" actId="20577"/>
          <ac:spMkLst>
            <pc:docMk/>
            <pc:sldMk cId="2899160310" sldId="1123"/>
            <ac:spMk id="2" creationId="{89AB7A2F-6964-5463-D6A9-D27F03035AC9}"/>
          </ac:spMkLst>
        </pc:spChg>
        <pc:spChg chg="mod">
          <ac:chgData name="Ned Steiner" userId="17460841-8ba3-4b59-8343-9721f37e2719" providerId="ADAL" clId="{9ECDF17C-F2DD-4CD1-9A46-DD7F09A0834A}" dt="2025-05-21T17:50:03.977" v="1504" actId="20577"/>
          <ac:spMkLst>
            <pc:docMk/>
            <pc:sldMk cId="2899160310" sldId="1123"/>
            <ac:spMk id="3" creationId="{3272EBDC-BA2D-4C99-ADF6-D39077D6208C}"/>
          </ac:spMkLst>
        </pc:spChg>
      </pc:sldChg>
      <pc:sldChg chg="modSp new mod">
        <pc:chgData name="Ned Steiner" userId="17460841-8ba3-4b59-8343-9721f37e2719" providerId="ADAL" clId="{9ECDF17C-F2DD-4CD1-9A46-DD7F09A0834A}" dt="2025-05-22T03:34:32.509" v="3204" actId="20577"/>
        <pc:sldMkLst>
          <pc:docMk/>
          <pc:sldMk cId="3963215929" sldId="1123"/>
        </pc:sldMkLst>
        <pc:spChg chg="mod">
          <ac:chgData name="Ned Steiner" userId="17460841-8ba3-4b59-8343-9721f37e2719" providerId="ADAL" clId="{9ECDF17C-F2DD-4CD1-9A46-DD7F09A0834A}" dt="2025-05-22T03:33:51.070" v="3131" actId="20577"/>
          <ac:spMkLst>
            <pc:docMk/>
            <pc:sldMk cId="3963215929" sldId="1123"/>
            <ac:spMk id="2" creationId="{E881B0FC-87FE-86A5-4DB6-F82F432BD720}"/>
          </ac:spMkLst>
        </pc:spChg>
        <pc:spChg chg="mod">
          <ac:chgData name="Ned Steiner" userId="17460841-8ba3-4b59-8343-9721f37e2719" providerId="ADAL" clId="{9ECDF17C-F2DD-4CD1-9A46-DD7F09A0834A}" dt="2025-05-22T03:34:32.509" v="3204" actId="20577"/>
          <ac:spMkLst>
            <pc:docMk/>
            <pc:sldMk cId="3963215929" sldId="1123"/>
            <ac:spMk id="3" creationId="{C91A6284-498E-7D38-33CD-857489B6C727}"/>
          </ac:spMkLst>
        </pc:spChg>
      </pc:sldChg>
      <pc:sldChg chg="modSp new del mod">
        <pc:chgData name="Ned Steiner" userId="17460841-8ba3-4b59-8343-9721f37e2719" providerId="ADAL" clId="{9ECDF17C-F2DD-4CD1-9A46-DD7F09A0834A}" dt="2025-05-21T19:12:41.615" v="2483" actId="2696"/>
        <pc:sldMkLst>
          <pc:docMk/>
          <pc:sldMk cId="3495116810" sldId="1124"/>
        </pc:sldMkLst>
        <pc:spChg chg="mod">
          <ac:chgData name="Ned Steiner" userId="17460841-8ba3-4b59-8343-9721f37e2719" providerId="ADAL" clId="{9ECDF17C-F2DD-4CD1-9A46-DD7F09A0834A}" dt="2025-05-21T17:52:22.426" v="1587" actId="20577"/>
          <ac:spMkLst>
            <pc:docMk/>
            <pc:sldMk cId="3495116810" sldId="1124"/>
            <ac:spMk id="2" creationId="{FB243AC1-F436-77BD-9897-3AE50E023550}"/>
          </ac:spMkLst>
        </pc:spChg>
        <pc:spChg chg="mod">
          <ac:chgData name="Ned Steiner" userId="17460841-8ba3-4b59-8343-9721f37e2719" providerId="ADAL" clId="{9ECDF17C-F2DD-4CD1-9A46-DD7F09A0834A}" dt="2025-05-21T19:07:09.070" v="1947" actId="20577"/>
          <ac:spMkLst>
            <pc:docMk/>
            <pc:sldMk cId="3495116810" sldId="1124"/>
            <ac:spMk id="3" creationId="{EE1BCFCC-B94C-E24A-50E4-156A8F3BF4CF}"/>
          </ac:spMkLst>
        </pc:spChg>
      </pc:sldChg>
      <pc:sldChg chg="addSp delSp modSp new mod">
        <pc:chgData name="Ned Steiner" userId="17460841-8ba3-4b59-8343-9721f37e2719" providerId="ADAL" clId="{9ECDF17C-F2DD-4CD1-9A46-DD7F09A0834A}" dt="2025-05-21T19:34:32.531" v="2894" actId="1037"/>
        <pc:sldMkLst>
          <pc:docMk/>
          <pc:sldMk cId="3949750953" sldId="1124"/>
        </pc:sldMkLst>
        <pc:spChg chg="mod">
          <ac:chgData name="Ned Steiner" userId="17460841-8ba3-4b59-8343-9721f37e2719" providerId="ADAL" clId="{9ECDF17C-F2DD-4CD1-9A46-DD7F09A0834A}" dt="2025-05-21T19:29:08.812" v="2803" actId="20577"/>
          <ac:spMkLst>
            <pc:docMk/>
            <pc:sldMk cId="3949750953" sldId="1124"/>
            <ac:spMk id="2" creationId="{3BF2BA59-631D-4C4C-A584-2267BA9917A6}"/>
          </ac:spMkLst>
        </pc:spChg>
        <pc:spChg chg="mod">
          <ac:chgData name="Ned Steiner" userId="17460841-8ba3-4b59-8343-9721f37e2719" providerId="ADAL" clId="{9ECDF17C-F2DD-4CD1-9A46-DD7F09A0834A}" dt="2025-05-21T19:29:38.394" v="2810" actId="14100"/>
          <ac:spMkLst>
            <pc:docMk/>
            <pc:sldMk cId="3949750953" sldId="1124"/>
            <ac:spMk id="3" creationId="{69F79EE6-B322-84C5-C8D1-8384DD79E1C4}"/>
          </ac:spMkLst>
        </pc:spChg>
        <pc:grpChg chg="add del mod">
          <ac:chgData name="Ned Steiner" userId="17460841-8ba3-4b59-8343-9721f37e2719" providerId="ADAL" clId="{9ECDF17C-F2DD-4CD1-9A46-DD7F09A0834A}" dt="2025-05-21T19:33:40.225" v="2812" actId="21"/>
          <ac:grpSpMkLst>
            <pc:docMk/>
            <pc:sldMk cId="3949750953" sldId="1124"/>
            <ac:grpSpMk id="6" creationId="{89934A33-46BA-8144-599C-75152254B859}"/>
          </ac:grpSpMkLst>
        </pc:grpChg>
        <pc:grpChg chg="add mod">
          <ac:chgData name="Ned Steiner" userId="17460841-8ba3-4b59-8343-9721f37e2719" providerId="ADAL" clId="{9ECDF17C-F2DD-4CD1-9A46-DD7F09A0834A}" dt="2025-05-21T19:33:42.641" v="2813"/>
          <ac:grpSpMkLst>
            <pc:docMk/>
            <pc:sldMk cId="3949750953" sldId="1124"/>
            <ac:grpSpMk id="15" creationId="{89934A33-46BA-8144-599C-75152254B859}"/>
          </ac:grpSpMkLst>
        </pc:grpChg>
        <pc:grpChg chg="add mod">
          <ac:chgData name="Ned Steiner" userId="17460841-8ba3-4b59-8343-9721f37e2719" providerId="ADAL" clId="{9ECDF17C-F2DD-4CD1-9A46-DD7F09A0834A}" dt="2025-05-21T19:34:32.531" v="2894" actId="1037"/>
          <ac:grpSpMkLst>
            <pc:docMk/>
            <pc:sldMk cId="3949750953" sldId="1124"/>
            <ac:grpSpMk id="24" creationId="{BE048ED0-C2A5-9795-4554-96B6A8C43390}"/>
          </ac:grpSpMkLst>
        </pc:grpChg>
        <pc:picChg chg="mod">
          <ac:chgData name="Ned Steiner" userId="17460841-8ba3-4b59-8343-9721f37e2719" providerId="ADAL" clId="{9ECDF17C-F2DD-4CD1-9A46-DD7F09A0834A}" dt="2025-05-21T19:29:46.863" v="2811"/>
          <ac:picMkLst>
            <pc:docMk/>
            <pc:sldMk cId="3949750953" sldId="1124"/>
            <ac:picMk id="7" creationId="{12BA8C94-554E-0443-ADBE-C56A2D9673F9}"/>
          </ac:picMkLst>
        </pc:picChg>
        <pc:picChg chg="mod">
          <ac:chgData name="Ned Steiner" userId="17460841-8ba3-4b59-8343-9721f37e2719" providerId="ADAL" clId="{9ECDF17C-F2DD-4CD1-9A46-DD7F09A0834A}" dt="2025-05-21T19:29:46.863" v="2811"/>
          <ac:picMkLst>
            <pc:docMk/>
            <pc:sldMk cId="3949750953" sldId="1124"/>
            <ac:picMk id="8" creationId="{AD1B397E-B833-8502-72C7-8E45FA33AF40}"/>
          </ac:picMkLst>
        </pc:picChg>
        <pc:picChg chg="mod">
          <ac:chgData name="Ned Steiner" userId="17460841-8ba3-4b59-8343-9721f37e2719" providerId="ADAL" clId="{9ECDF17C-F2DD-4CD1-9A46-DD7F09A0834A}" dt="2025-05-21T19:29:46.863" v="2811"/>
          <ac:picMkLst>
            <pc:docMk/>
            <pc:sldMk cId="3949750953" sldId="1124"/>
            <ac:picMk id="9" creationId="{DBBF3BCE-3B43-79C6-7EA2-C720514E0E68}"/>
          </ac:picMkLst>
        </pc:picChg>
        <pc:picChg chg="mod">
          <ac:chgData name="Ned Steiner" userId="17460841-8ba3-4b59-8343-9721f37e2719" providerId="ADAL" clId="{9ECDF17C-F2DD-4CD1-9A46-DD7F09A0834A}" dt="2025-05-21T19:29:46.863" v="2811"/>
          <ac:picMkLst>
            <pc:docMk/>
            <pc:sldMk cId="3949750953" sldId="1124"/>
            <ac:picMk id="10" creationId="{96A1BC8E-E514-8B8E-35F5-EFF08F455A5E}"/>
          </ac:picMkLst>
        </pc:picChg>
        <pc:picChg chg="mod">
          <ac:chgData name="Ned Steiner" userId="17460841-8ba3-4b59-8343-9721f37e2719" providerId="ADAL" clId="{9ECDF17C-F2DD-4CD1-9A46-DD7F09A0834A}" dt="2025-05-21T19:29:46.863" v="2811"/>
          <ac:picMkLst>
            <pc:docMk/>
            <pc:sldMk cId="3949750953" sldId="1124"/>
            <ac:picMk id="11" creationId="{BA8F0810-2071-E151-72DA-091C375BB917}"/>
          </ac:picMkLst>
        </pc:picChg>
        <pc:picChg chg="mod">
          <ac:chgData name="Ned Steiner" userId="17460841-8ba3-4b59-8343-9721f37e2719" providerId="ADAL" clId="{9ECDF17C-F2DD-4CD1-9A46-DD7F09A0834A}" dt="2025-05-21T19:29:46.863" v="2811"/>
          <ac:picMkLst>
            <pc:docMk/>
            <pc:sldMk cId="3949750953" sldId="1124"/>
            <ac:picMk id="12" creationId="{0BDE2A76-2506-9C7E-2493-171F6E147A9B}"/>
          </ac:picMkLst>
        </pc:picChg>
        <pc:picChg chg="mod">
          <ac:chgData name="Ned Steiner" userId="17460841-8ba3-4b59-8343-9721f37e2719" providerId="ADAL" clId="{9ECDF17C-F2DD-4CD1-9A46-DD7F09A0834A}" dt="2025-05-21T19:29:46.863" v="2811"/>
          <ac:picMkLst>
            <pc:docMk/>
            <pc:sldMk cId="3949750953" sldId="1124"/>
            <ac:picMk id="13" creationId="{0414C8CE-6D97-DAFA-6557-F7D965CE7C09}"/>
          </ac:picMkLst>
        </pc:picChg>
        <pc:picChg chg="mod">
          <ac:chgData name="Ned Steiner" userId="17460841-8ba3-4b59-8343-9721f37e2719" providerId="ADAL" clId="{9ECDF17C-F2DD-4CD1-9A46-DD7F09A0834A}" dt="2025-05-21T19:29:46.863" v="2811"/>
          <ac:picMkLst>
            <pc:docMk/>
            <pc:sldMk cId="3949750953" sldId="1124"/>
            <ac:picMk id="14" creationId="{5059F926-5D1D-2835-15D2-BDFD71052267}"/>
          </ac:picMkLst>
        </pc:picChg>
        <pc:picChg chg="mod">
          <ac:chgData name="Ned Steiner" userId="17460841-8ba3-4b59-8343-9721f37e2719" providerId="ADAL" clId="{9ECDF17C-F2DD-4CD1-9A46-DD7F09A0834A}" dt="2025-05-21T19:33:42.641" v="2813"/>
          <ac:picMkLst>
            <pc:docMk/>
            <pc:sldMk cId="3949750953" sldId="1124"/>
            <ac:picMk id="16" creationId="{12BA8C94-554E-0443-ADBE-C56A2D9673F9}"/>
          </ac:picMkLst>
        </pc:picChg>
        <pc:picChg chg="mod">
          <ac:chgData name="Ned Steiner" userId="17460841-8ba3-4b59-8343-9721f37e2719" providerId="ADAL" clId="{9ECDF17C-F2DD-4CD1-9A46-DD7F09A0834A}" dt="2025-05-21T19:33:42.641" v="2813"/>
          <ac:picMkLst>
            <pc:docMk/>
            <pc:sldMk cId="3949750953" sldId="1124"/>
            <ac:picMk id="17" creationId="{AD1B397E-B833-8502-72C7-8E45FA33AF40}"/>
          </ac:picMkLst>
        </pc:picChg>
        <pc:picChg chg="mod">
          <ac:chgData name="Ned Steiner" userId="17460841-8ba3-4b59-8343-9721f37e2719" providerId="ADAL" clId="{9ECDF17C-F2DD-4CD1-9A46-DD7F09A0834A}" dt="2025-05-21T19:33:42.641" v="2813"/>
          <ac:picMkLst>
            <pc:docMk/>
            <pc:sldMk cId="3949750953" sldId="1124"/>
            <ac:picMk id="18" creationId="{DBBF3BCE-3B43-79C6-7EA2-C720514E0E68}"/>
          </ac:picMkLst>
        </pc:picChg>
        <pc:picChg chg="mod">
          <ac:chgData name="Ned Steiner" userId="17460841-8ba3-4b59-8343-9721f37e2719" providerId="ADAL" clId="{9ECDF17C-F2DD-4CD1-9A46-DD7F09A0834A}" dt="2025-05-21T19:33:42.641" v="2813"/>
          <ac:picMkLst>
            <pc:docMk/>
            <pc:sldMk cId="3949750953" sldId="1124"/>
            <ac:picMk id="19" creationId="{96A1BC8E-E514-8B8E-35F5-EFF08F455A5E}"/>
          </ac:picMkLst>
        </pc:picChg>
        <pc:picChg chg="mod">
          <ac:chgData name="Ned Steiner" userId="17460841-8ba3-4b59-8343-9721f37e2719" providerId="ADAL" clId="{9ECDF17C-F2DD-4CD1-9A46-DD7F09A0834A}" dt="2025-05-21T19:33:42.641" v="2813"/>
          <ac:picMkLst>
            <pc:docMk/>
            <pc:sldMk cId="3949750953" sldId="1124"/>
            <ac:picMk id="20" creationId="{BA8F0810-2071-E151-72DA-091C375BB917}"/>
          </ac:picMkLst>
        </pc:picChg>
        <pc:picChg chg="mod">
          <ac:chgData name="Ned Steiner" userId="17460841-8ba3-4b59-8343-9721f37e2719" providerId="ADAL" clId="{9ECDF17C-F2DD-4CD1-9A46-DD7F09A0834A}" dt="2025-05-21T19:33:42.641" v="2813"/>
          <ac:picMkLst>
            <pc:docMk/>
            <pc:sldMk cId="3949750953" sldId="1124"/>
            <ac:picMk id="21" creationId="{0BDE2A76-2506-9C7E-2493-171F6E147A9B}"/>
          </ac:picMkLst>
        </pc:picChg>
        <pc:picChg chg="mod">
          <ac:chgData name="Ned Steiner" userId="17460841-8ba3-4b59-8343-9721f37e2719" providerId="ADAL" clId="{9ECDF17C-F2DD-4CD1-9A46-DD7F09A0834A}" dt="2025-05-21T19:33:42.641" v="2813"/>
          <ac:picMkLst>
            <pc:docMk/>
            <pc:sldMk cId="3949750953" sldId="1124"/>
            <ac:picMk id="22" creationId="{0414C8CE-6D97-DAFA-6557-F7D965CE7C09}"/>
          </ac:picMkLst>
        </pc:picChg>
        <pc:picChg chg="mod">
          <ac:chgData name="Ned Steiner" userId="17460841-8ba3-4b59-8343-9721f37e2719" providerId="ADAL" clId="{9ECDF17C-F2DD-4CD1-9A46-DD7F09A0834A}" dt="2025-05-21T19:33:42.641" v="2813"/>
          <ac:picMkLst>
            <pc:docMk/>
            <pc:sldMk cId="3949750953" sldId="1124"/>
            <ac:picMk id="23" creationId="{5059F926-5D1D-2835-15D2-BDFD71052267}"/>
          </ac:picMkLst>
        </pc:picChg>
        <pc:picChg chg="mod">
          <ac:chgData name="Ned Steiner" userId="17460841-8ba3-4b59-8343-9721f37e2719" providerId="ADAL" clId="{9ECDF17C-F2DD-4CD1-9A46-DD7F09A0834A}" dt="2025-05-21T19:34:21.719" v="2819"/>
          <ac:picMkLst>
            <pc:docMk/>
            <pc:sldMk cId="3949750953" sldId="1124"/>
            <ac:picMk id="25" creationId="{749506A8-0E4A-8B4F-F19E-81A2652294D4}"/>
          </ac:picMkLst>
        </pc:picChg>
        <pc:picChg chg="mod">
          <ac:chgData name="Ned Steiner" userId="17460841-8ba3-4b59-8343-9721f37e2719" providerId="ADAL" clId="{9ECDF17C-F2DD-4CD1-9A46-DD7F09A0834A}" dt="2025-05-21T19:34:21.719" v="2819"/>
          <ac:picMkLst>
            <pc:docMk/>
            <pc:sldMk cId="3949750953" sldId="1124"/>
            <ac:picMk id="26" creationId="{FECFACD9-2006-D87D-B565-145B4AA7CA40}"/>
          </ac:picMkLst>
        </pc:picChg>
        <pc:picChg chg="mod">
          <ac:chgData name="Ned Steiner" userId="17460841-8ba3-4b59-8343-9721f37e2719" providerId="ADAL" clId="{9ECDF17C-F2DD-4CD1-9A46-DD7F09A0834A}" dt="2025-05-21T19:34:21.719" v="2819"/>
          <ac:picMkLst>
            <pc:docMk/>
            <pc:sldMk cId="3949750953" sldId="1124"/>
            <ac:picMk id="27" creationId="{8F748B65-8998-CA0C-708D-D395582D2BDA}"/>
          </ac:picMkLst>
        </pc:picChg>
        <pc:picChg chg="mod">
          <ac:chgData name="Ned Steiner" userId="17460841-8ba3-4b59-8343-9721f37e2719" providerId="ADAL" clId="{9ECDF17C-F2DD-4CD1-9A46-DD7F09A0834A}" dt="2025-05-21T19:34:21.719" v="2819"/>
          <ac:picMkLst>
            <pc:docMk/>
            <pc:sldMk cId="3949750953" sldId="1124"/>
            <ac:picMk id="28" creationId="{91A4A1DE-4C25-6CAF-2FBB-25A9676FA989}"/>
          </ac:picMkLst>
        </pc:picChg>
        <pc:picChg chg="mod">
          <ac:chgData name="Ned Steiner" userId="17460841-8ba3-4b59-8343-9721f37e2719" providerId="ADAL" clId="{9ECDF17C-F2DD-4CD1-9A46-DD7F09A0834A}" dt="2025-05-21T19:34:21.719" v="2819"/>
          <ac:picMkLst>
            <pc:docMk/>
            <pc:sldMk cId="3949750953" sldId="1124"/>
            <ac:picMk id="29" creationId="{C2791B80-11E9-FD9D-4DCC-08239A992295}"/>
          </ac:picMkLst>
        </pc:picChg>
        <pc:picChg chg="mod">
          <ac:chgData name="Ned Steiner" userId="17460841-8ba3-4b59-8343-9721f37e2719" providerId="ADAL" clId="{9ECDF17C-F2DD-4CD1-9A46-DD7F09A0834A}" dt="2025-05-21T19:34:21.719" v="2819"/>
          <ac:picMkLst>
            <pc:docMk/>
            <pc:sldMk cId="3949750953" sldId="1124"/>
            <ac:picMk id="30" creationId="{6DD31167-EDB1-E10D-C8B6-E3A6A890D65C}"/>
          </ac:picMkLst>
        </pc:picChg>
        <pc:picChg chg="mod">
          <ac:chgData name="Ned Steiner" userId="17460841-8ba3-4b59-8343-9721f37e2719" providerId="ADAL" clId="{9ECDF17C-F2DD-4CD1-9A46-DD7F09A0834A}" dt="2025-05-21T19:34:21.719" v="2819"/>
          <ac:picMkLst>
            <pc:docMk/>
            <pc:sldMk cId="3949750953" sldId="1124"/>
            <ac:picMk id="31" creationId="{5FC0A343-0B88-DD18-63D1-689CB4985420}"/>
          </ac:picMkLst>
        </pc:picChg>
        <pc:picChg chg="mod">
          <ac:chgData name="Ned Steiner" userId="17460841-8ba3-4b59-8343-9721f37e2719" providerId="ADAL" clId="{9ECDF17C-F2DD-4CD1-9A46-DD7F09A0834A}" dt="2025-05-21T19:34:21.719" v="2819"/>
          <ac:picMkLst>
            <pc:docMk/>
            <pc:sldMk cId="3949750953" sldId="1124"/>
            <ac:picMk id="32" creationId="{52984C1A-E4F0-C42A-B521-617C15FC4B3E}"/>
          </ac:picMkLst>
        </pc:picChg>
      </pc:sldChg>
    </pc:docChg>
  </pc:docChgLst>
</pc:chgInfo>
</file>

<file path=ppt/comments/modernComment_103_289E29E6.xml><?xml version="1.0" encoding="utf-8"?>
<p188:cmLst xmlns:a="http://schemas.openxmlformats.org/drawingml/2006/main" xmlns:r="http://schemas.openxmlformats.org/officeDocument/2006/relationships" xmlns:p188="http://schemas.microsoft.com/office/powerpoint/2018/8/main">
  <p188:cm id="{84FA649D-421C-44B6-9BF3-67BDB1335003}" authorId="{CFAB26CF-3EAB-14AB-0EC0-007D8CFF4E94}" created="2025-05-19T22:14:44.843">
    <ac:txMkLst xmlns:ac="http://schemas.microsoft.com/office/drawing/2013/main/command">
      <pc:docMk xmlns:pc="http://schemas.microsoft.com/office/powerpoint/2013/main/command"/>
      <pc:sldMk xmlns:pc="http://schemas.microsoft.com/office/powerpoint/2013/main/command" cId="681454054" sldId="259"/>
      <ac:spMk id="3" creationId="{3DD80AFD-2E03-3902-1ADE-5FAC6D6FB332}"/>
      <ac:txMk cp="256">
        <ac:context len="408" hash="3603291471"/>
      </ac:txMk>
    </ac:txMkLst>
    <p188:pos x="3631844" y="1752161"/>
    <p188:txBody>
      <a:bodyPr/>
      <a:lstStyle/>
      <a:p>
        <a:r>
          <a:rPr lang="en-US"/>
          <a:t>Trying to find more information on advocacy efforts in DC</a:t>
        </a:r>
      </a:p>
    </p188:txBody>
  </p188:cm>
</p188:cmLst>
</file>

<file path=ppt/comments/modernComment_45D_5B2C9B51.xml><?xml version="1.0" encoding="utf-8"?>
<p188:cmLst xmlns:a="http://schemas.openxmlformats.org/drawingml/2006/main" xmlns:r="http://schemas.openxmlformats.org/officeDocument/2006/relationships" xmlns:p188="http://schemas.microsoft.com/office/powerpoint/2018/8/main">
  <p188:cm id="{C4622B39-9794-4F99-9FDD-3AC6B026819E}" authorId="{CFAB26CF-3EAB-14AB-0EC0-007D8CFF4E94}" created="2025-05-19T22:05:11.839">
    <ac:deMkLst xmlns:ac="http://schemas.microsoft.com/office/drawing/2013/main/command">
      <pc:docMk xmlns:pc="http://schemas.microsoft.com/office/powerpoint/2013/main/command"/>
      <pc:sldMk xmlns:pc="http://schemas.microsoft.com/office/powerpoint/2013/main/command" cId="1529650001" sldId="1117"/>
      <ac:spMk id="3" creationId="{0D1BA198-12CE-2B6D-76D6-A803F7558B1A}"/>
    </ac:deMkLst>
    <p188:txBody>
      <a:bodyPr/>
      <a:lstStyle/>
      <a:p>
        <a:r>
          <a:rPr lang="en-US"/>
          <a:t>I am not sure if this is correct, I did my best to guess what the industry should do moving forward, but as you know I am not an expert in this field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32C6A-F7F0-4D10-850A-8AE68B946FB4}" type="datetimeFigureOut">
              <a:rPr lang="en-US" smtClean="0"/>
              <a:t>5/22/2025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F72C3-08C5-4DA5-A9C6-E0EFC8AA3AAB}" type="slidenum">
              <a:rPr lang="en-US" smtClean="0"/>
              <a:t>‹#›</a:t>
            </a:fld>
            <a:endParaRPr lang="en-US" dirty="0"/>
          </a:p>
        </p:txBody>
      </p:sp>
    </p:spTree>
    <p:extLst>
      <p:ext uri="{BB962C8B-B14F-4D97-AF65-F5344CB8AC3E}">
        <p14:creationId xmlns:p14="http://schemas.microsoft.com/office/powerpoint/2010/main" val="204251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ustyjohnson.house.gov/media/press-releases/johnson-garamendis-ocean-shipping-reform-20-passes-us-hou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3:10 PM – 4:00 PM: NVOCC/Ocean Industry Advocacy – The Hill Initiatives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Political decisions and evolving legislation can reshape the maritime industry, directly influencing compliance, operational efficiency, and market competitiveness. This session will explore potential updates to the Ocean Shipping Reform Act (OSRA), including tighter detention and demurrage billing rules, enhanced data transparency requirements, and their implications for NVOCCs. Attendees will gain insights into how these changes can streamline operations, protect shipper interests, and reduce compliance risks. Additionally, we’ll discuss broader regulatory developments like USTR Section 301 actions, advocacy efforts in Washington, D.C., which could significantly impact, how NVOCCs operate, the fees they incur, and their overall regulatory landscape. Join us for practical guidance on staying ahead of these shifts, leveraging new requirements for competitive advantage, and preparing for the next wave of regulatory change.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0A837-2CBF-428F-B192-C105A38A6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52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Johnson, Garamendi’s Ocean Shipping Reform 2.0 Passes U.S. House | Representative Dusty Johnson</a:t>
            </a:r>
            <a:endParaRPr lang="en-US" dirty="0"/>
          </a:p>
          <a:p>
            <a:endParaRPr lang="en-US" dirty="0"/>
          </a:p>
        </p:txBody>
      </p:sp>
      <p:sp>
        <p:nvSpPr>
          <p:cNvPr id="4" name="Slide Number Placeholder 3"/>
          <p:cNvSpPr>
            <a:spLocks noGrp="1"/>
          </p:cNvSpPr>
          <p:nvPr>
            <p:ph type="sldNum" sz="quarter" idx="5"/>
          </p:nvPr>
        </p:nvSpPr>
        <p:spPr/>
        <p:txBody>
          <a:bodyPr/>
          <a:lstStyle/>
          <a:p>
            <a:fld id="{E73F72C3-08C5-4DA5-A9C6-E0EFC8AA3AAB}" type="slidenum">
              <a:rPr lang="en-US" smtClean="0"/>
              <a:t>3</a:t>
            </a:fld>
            <a:endParaRPr lang="en-US" dirty="0"/>
          </a:p>
        </p:txBody>
      </p:sp>
    </p:spTree>
    <p:extLst>
      <p:ext uri="{BB962C8B-B14F-4D97-AF65-F5344CB8AC3E}">
        <p14:creationId xmlns:p14="http://schemas.microsoft.com/office/powerpoint/2010/main" val="23705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F72C3-08C5-4DA5-A9C6-E0EFC8AA3AAB}" type="slidenum">
              <a:rPr lang="en-US" smtClean="0"/>
              <a:t>4</a:t>
            </a:fld>
            <a:endParaRPr lang="en-US" dirty="0"/>
          </a:p>
        </p:txBody>
      </p:sp>
    </p:spTree>
    <p:extLst>
      <p:ext uri="{BB962C8B-B14F-4D97-AF65-F5344CB8AC3E}">
        <p14:creationId xmlns:p14="http://schemas.microsoft.com/office/powerpoint/2010/main" val="402194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FMC notice suggests that any such measures (for the CBP measures) would primarily affect vessels registered under Panama’s flag of which there are currently more than 8,000 </a:t>
            </a:r>
          </a:p>
        </p:txBody>
      </p:sp>
      <p:sp>
        <p:nvSpPr>
          <p:cNvPr id="4" name="Slide Number Placeholder 3"/>
          <p:cNvSpPr>
            <a:spLocks noGrp="1"/>
          </p:cNvSpPr>
          <p:nvPr>
            <p:ph type="sldNum" sz="quarter" idx="5"/>
          </p:nvPr>
        </p:nvSpPr>
        <p:spPr/>
        <p:txBody>
          <a:bodyPr/>
          <a:lstStyle/>
          <a:p>
            <a:fld id="{E73F72C3-08C5-4DA5-A9C6-E0EFC8AA3AAB}" type="slidenum">
              <a:rPr lang="en-US" smtClean="0"/>
              <a:t>7</a:t>
            </a:fld>
            <a:endParaRPr lang="en-US" dirty="0"/>
          </a:p>
        </p:txBody>
      </p:sp>
    </p:spTree>
    <p:extLst>
      <p:ext uri="{BB962C8B-B14F-4D97-AF65-F5344CB8AC3E}">
        <p14:creationId xmlns:p14="http://schemas.microsoft.com/office/powerpoint/2010/main" val="375620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424242"/>
                </a:solidFill>
                <a:effectLst/>
                <a:latin typeface="Segoe Sans"/>
              </a:rPr>
              <a:t> Limitations on Voyages and Cargo</a:t>
            </a:r>
            <a:r>
              <a:rPr lang="en-US" b="0" i="0" dirty="0">
                <a:solidFill>
                  <a:srgbClr val="424242"/>
                </a:solidFill>
                <a:effectLst/>
                <a:latin typeface="Segoe Sans"/>
              </a:rPr>
              <a:t>: Restrict the number of voyages to and from U.S. ports or limit the amount and type of cargo carried.</a:t>
            </a:r>
          </a:p>
          <a:p>
            <a:pPr algn="l">
              <a:buFont typeface="+mj-lt"/>
              <a:buAutoNum type="arabicPeriod"/>
            </a:pPr>
            <a:r>
              <a:rPr lang="en-US" b="1" i="0" dirty="0">
                <a:solidFill>
                  <a:srgbClr val="424242"/>
                </a:solidFill>
                <a:effectLst/>
                <a:latin typeface="Segoe Sans"/>
              </a:rPr>
              <a:t> Suspension of Tariffs and Service Contracts</a:t>
            </a:r>
            <a:r>
              <a:rPr lang="en-US" b="0" i="0" dirty="0">
                <a:solidFill>
                  <a:srgbClr val="424242"/>
                </a:solidFill>
                <a:effectLst/>
                <a:latin typeface="Segoe Sans"/>
              </a:rPr>
              <a:t>: Suspend tariffs and service contracts for carriage to or from U.S. ports, including the right of ocean common carriers to use tariffs from conferences and service contracts from agreements.</a:t>
            </a:r>
          </a:p>
          <a:p>
            <a:pPr algn="l">
              <a:buFont typeface="+mj-lt"/>
              <a:buAutoNum type="arabicPeriod"/>
            </a:pPr>
            <a:r>
              <a:rPr lang="en-US" b="1" i="0" dirty="0">
                <a:solidFill>
                  <a:srgbClr val="424242"/>
                </a:solidFill>
                <a:effectLst/>
                <a:latin typeface="Segoe Sans"/>
              </a:rPr>
              <a:t>Suspension of Operational Rights</a:t>
            </a:r>
            <a:r>
              <a:rPr lang="en-US" b="0" i="0" dirty="0">
                <a:solidFill>
                  <a:srgbClr val="424242"/>
                </a:solidFill>
                <a:effectLst/>
                <a:latin typeface="Segoe Sans"/>
              </a:rPr>
              <a:t>: Suspend the right of ocean common carriers to operate under any agreement filed with the FMC, including those that authorize preferential treatment at terminals, preferential terminal leases, space chartering, or pooling of cargo or revenue with other carriers.</a:t>
            </a:r>
          </a:p>
          <a:p>
            <a:pPr algn="l">
              <a:buFont typeface="+mj-lt"/>
              <a:buAutoNum type="arabicPeriod"/>
            </a:pPr>
            <a:r>
              <a:rPr lang="en-US" b="1" i="0" dirty="0">
                <a:solidFill>
                  <a:srgbClr val="424242"/>
                </a:solidFill>
                <a:effectLst/>
                <a:latin typeface="Segoe Sans"/>
              </a:rPr>
              <a:t> Fees</a:t>
            </a:r>
            <a:r>
              <a:rPr lang="en-US" b="0" i="0" dirty="0">
                <a:solidFill>
                  <a:srgbClr val="424242"/>
                </a:solidFill>
                <a:effectLst/>
                <a:latin typeface="Segoe Sans"/>
              </a:rPr>
              <a:t>: Impose fees of up to $1 million per voyage.</a:t>
            </a:r>
          </a:p>
          <a:p>
            <a:pPr algn="l">
              <a:buFont typeface="+mj-lt"/>
              <a:buAutoNum type="arabicPeriod"/>
            </a:pPr>
            <a:r>
              <a:rPr lang="en-US" b="1" i="0" dirty="0">
                <a:solidFill>
                  <a:srgbClr val="424242"/>
                </a:solidFill>
                <a:effectLst/>
                <a:latin typeface="Segoe Sans"/>
              </a:rPr>
              <a:t> Customs and Border Protection and Coast Guard Actions</a:t>
            </a:r>
            <a:r>
              <a:rPr lang="en-US" b="0" i="0" dirty="0">
                <a:solidFill>
                  <a:srgbClr val="424242"/>
                </a:solidFill>
                <a:effectLst/>
                <a:latin typeface="Segoe Sans"/>
              </a:rPr>
              <a:t>: Direct U.S. Customs and Border Protection to refuse clearance to vessels from named countries and direct the Coast Guard to deny entry of such vessels to U.S. ports for ocean borne trade, and to detain vessels about to depart for another U.S. port.</a:t>
            </a:r>
          </a:p>
          <a:p>
            <a:pPr marL="628650" lvl="1" indent="-171450" algn="l">
              <a:buFont typeface="Arial" panose="020B0604020202020204" pitchFamily="34" charset="0"/>
              <a:buChar char="•"/>
            </a:pPr>
            <a:r>
              <a:rPr lang="en-US" b="0" i="0" dirty="0">
                <a:solidFill>
                  <a:srgbClr val="424242"/>
                </a:solidFill>
                <a:effectLst/>
                <a:latin typeface="Segoe Sans"/>
              </a:rPr>
              <a:t>T</a:t>
            </a:r>
            <a:r>
              <a:rPr lang="en-US" dirty="0"/>
              <a:t>he FMC notice suggests that any such measures (for the CBP measures) would primarily affect vessels registered under Panama’s flag of which there are currently more than 8,000 </a:t>
            </a:r>
          </a:p>
          <a:p>
            <a:pPr lvl="2" algn="l">
              <a:buFont typeface="+mj-lt"/>
              <a:buAutoNum type="arabicPeriod"/>
            </a:pPr>
            <a:endParaRPr lang="en-US" b="0" i="0" dirty="0">
              <a:solidFill>
                <a:srgbClr val="424242"/>
              </a:solidFill>
              <a:effectLst/>
              <a:latin typeface="Segoe Sans"/>
            </a:endParaRPr>
          </a:p>
          <a:p>
            <a:endParaRPr lang="en-US" dirty="0"/>
          </a:p>
        </p:txBody>
      </p:sp>
      <p:sp>
        <p:nvSpPr>
          <p:cNvPr id="4" name="Slide Number Placeholder 3"/>
          <p:cNvSpPr>
            <a:spLocks noGrp="1"/>
          </p:cNvSpPr>
          <p:nvPr>
            <p:ph type="sldNum" sz="quarter" idx="5"/>
          </p:nvPr>
        </p:nvSpPr>
        <p:spPr/>
        <p:txBody>
          <a:bodyPr/>
          <a:lstStyle/>
          <a:p>
            <a:fld id="{E73F72C3-08C5-4DA5-A9C6-E0EFC8AA3AAB}" type="slidenum">
              <a:rPr lang="en-US" smtClean="0"/>
              <a:t>9</a:t>
            </a:fld>
            <a:endParaRPr lang="en-US" dirty="0"/>
          </a:p>
        </p:txBody>
      </p:sp>
    </p:spTree>
    <p:extLst>
      <p:ext uri="{BB962C8B-B14F-4D97-AF65-F5344CB8AC3E}">
        <p14:creationId xmlns:p14="http://schemas.microsoft.com/office/powerpoint/2010/main" val="46118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franklin-gothic-urw"/>
              </a:rPr>
              <a:t>Transportation and Infrastructure Committee Chairman </a:t>
            </a:r>
            <a:r>
              <a:rPr lang="en-US" b="1" i="0" dirty="0">
                <a:solidFill>
                  <a:srgbClr val="000000"/>
                </a:solidFill>
                <a:effectLst/>
                <a:latin typeface="franklin-gothic-urw"/>
              </a:rPr>
              <a:t>Sam Graves (R-MO) </a:t>
            </a:r>
            <a:r>
              <a:rPr lang="en-US" b="0" i="0" dirty="0">
                <a:solidFill>
                  <a:srgbClr val="000000"/>
                </a:solidFill>
                <a:effectLst/>
                <a:latin typeface="franklin-gothic-urw"/>
              </a:rPr>
              <a:t>and Coast Guard and Maritime Transportation Subcommittee Chairman </a:t>
            </a:r>
            <a:r>
              <a:rPr lang="en-US" b="1" i="0" dirty="0">
                <a:solidFill>
                  <a:srgbClr val="000000"/>
                </a:solidFill>
                <a:effectLst/>
                <a:latin typeface="franklin-gothic-urw"/>
              </a:rPr>
              <a:t>Mike Ezell (R-MS)</a:t>
            </a:r>
            <a:r>
              <a:rPr lang="en-US" b="0" i="0" dirty="0">
                <a:solidFill>
                  <a:srgbClr val="000000"/>
                </a:solidFill>
                <a:effectLst/>
                <a:latin typeface="franklin-gothic-urw"/>
              </a:rPr>
              <a:t> applauded President Trump following his April 9</a:t>
            </a:r>
            <a:r>
              <a:rPr lang="en-US" b="0" i="0" baseline="30000" dirty="0">
                <a:solidFill>
                  <a:srgbClr val="000000"/>
                </a:solidFill>
                <a:effectLst/>
                <a:latin typeface="franklin-gothic-urw"/>
              </a:rPr>
              <a:t>th</a:t>
            </a:r>
            <a:r>
              <a:rPr lang="en-US" b="0" i="0" dirty="0">
                <a:solidFill>
                  <a:srgbClr val="000000"/>
                </a:solidFill>
                <a:effectLst/>
                <a:latin typeface="franklin-gothic-urw"/>
              </a:rPr>
              <a:t> executive order to strengthen the United States’ shipbuilding industry, enable the nation to be more competitive with China in maritime transportation, and bolster our national security.</a:t>
            </a:r>
            <a:endParaRPr lang="en-US" dirty="0"/>
          </a:p>
        </p:txBody>
      </p:sp>
      <p:sp>
        <p:nvSpPr>
          <p:cNvPr id="4" name="Slide Number Placeholder 3"/>
          <p:cNvSpPr>
            <a:spLocks noGrp="1"/>
          </p:cNvSpPr>
          <p:nvPr>
            <p:ph type="sldNum" sz="quarter" idx="5"/>
          </p:nvPr>
        </p:nvSpPr>
        <p:spPr/>
        <p:txBody>
          <a:bodyPr/>
          <a:lstStyle/>
          <a:p>
            <a:fld id="{E73F72C3-08C5-4DA5-A9C6-E0EFC8AA3AAB}" type="slidenum">
              <a:rPr lang="en-US" smtClean="0"/>
              <a:t>10</a:t>
            </a:fld>
            <a:endParaRPr lang="en-US" dirty="0"/>
          </a:p>
        </p:txBody>
      </p:sp>
    </p:spTree>
    <p:extLst>
      <p:ext uri="{BB962C8B-B14F-4D97-AF65-F5344CB8AC3E}">
        <p14:creationId xmlns:p14="http://schemas.microsoft.com/office/powerpoint/2010/main" val="964458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F72C3-08C5-4DA5-A9C6-E0EFC8AA3AAB}" type="slidenum">
              <a:rPr lang="en-US" smtClean="0"/>
              <a:t>12</a:t>
            </a:fld>
            <a:endParaRPr lang="en-US" dirty="0"/>
          </a:p>
        </p:txBody>
      </p:sp>
    </p:spTree>
    <p:extLst>
      <p:ext uri="{BB962C8B-B14F-4D97-AF65-F5344CB8AC3E}">
        <p14:creationId xmlns:p14="http://schemas.microsoft.com/office/powerpoint/2010/main" val="224906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$4.295 Billion for the Shipbuilding Industrial Base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$250 million for US production of turbine generators for shipbuilding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$450 million for US additive manufacturing for wire production and machining capacity for shipbuilding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$85 million for US-made steel plate for shipbuilding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 million for machining capacity for naval propellers for shipbuilding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$110 million for rolled steel and fabrication facility for shipbuilding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$400 million for expansion of collaborative campus for naval shipbuilding</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$450 million for application of autonomy and artificial intelligence to naval shipbuilding</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$500 million for the adoption of advanced manufacturing techniques in the maritime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 million for the expansion of cold 22 spray repair technologies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$450 million for additional maritime industrial workforce development programs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$750 million for additional supplier development across the naval shipbuilding industrial base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$250 million for additional advanced manufacturing processes across the naval shipbuilding industrial base</a:t>
            </a:r>
          </a:p>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$15,891 Billion for Ship Procurement and Development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$4.6 billion for a second Virginia-class submarine in fiscal year 2027</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$5.4 billion for two additional Guided Missile Destroyer (DDG) ships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$160 million for advanced procurement for Landing Ship Medium</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$1.8 billion for procurement of Landing Ship Medium</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$295 million for development of a second Landing Craft Utility shipyard and production of additional Landing Craft Utility</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$100 million for the procurement of commercial logistics ships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$600 million for the lease or purchase of new ships through the National Defense Sealift Fund</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$2.725 billion for the procurement of AO oilers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$500 million for cost-to-complete for rescue and salvage ships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$300 million for production of ship-to-shore connectors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$695 million for the implementation of a multi-ship amphibious warship contract</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$80 million for accelerated development of vertical launch system reloading at sea</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$250 million for expansion of Navy corrosion control programs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$159 million for leasing of ships for Marine Corps operations</a:t>
            </a:r>
          </a:p>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$5,246.36 Billion Unmanned and Autonomous Systems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$1.534 billion for expansion of small unmanned surface vessel production</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$1.8 billion for expansion of medium unmanned surface vessel production</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$1.3 billion for expansion of unmanned underwater vehicle production</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$188.36 million for the development and testing of maritime robotic autonomous systems and enabling technologies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$174 million for the development of a Test Resource Management Center robotic autonomous systems proving ground</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$250 million for the development, production, and integration of wave-powered unmanned underwater vehicles</a:t>
            </a:r>
          </a:p>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$5.8 Billion for Specific Ship Classes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$2.1 billion for San Antonio-class Amphibious Transport Dock (LPD)</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$3.7 billion for America-class Amphibious Assault Ship (LHA)</a:t>
            </a:r>
          </a:p>
          <a:p>
            <a:pPr marL="0" marR="0">
              <a:lnSpc>
                <a:spcPct val="115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$742 million for Training and Techniques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$250 million for the expansion of the accelerated Training in Defense Manufacturing program</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$492 million for next-generation shipbuilding techniques</a:t>
            </a:r>
          </a:p>
          <a:p>
            <a:endParaRPr lang="en-US" dirty="0"/>
          </a:p>
          <a:p>
            <a:endParaRPr lang="en-US" dirty="0"/>
          </a:p>
        </p:txBody>
      </p:sp>
      <p:sp>
        <p:nvSpPr>
          <p:cNvPr id="4" name="Slide Number Placeholder 3"/>
          <p:cNvSpPr>
            <a:spLocks noGrp="1"/>
          </p:cNvSpPr>
          <p:nvPr>
            <p:ph type="sldNum" sz="quarter" idx="5"/>
          </p:nvPr>
        </p:nvSpPr>
        <p:spPr/>
        <p:txBody>
          <a:bodyPr/>
          <a:lstStyle/>
          <a:p>
            <a:fld id="{E73F72C3-08C5-4DA5-A9C6-E0EFC8AA3AAB}" type="slidenum">
              <a:rPr lang="en-US" smtClean="0"/>
              <a:t>14</a:t>
            </a:fld>
            <a:endParaRPr lang="en-US" dirty="0"/>
          </a:p>
        </p:txBody>
      </p:sp>
    </p:spTree>
    <p:extLst>
      <p:ext uri="{BB962C8B-B14F-4D97-AF65-F5344CB8AC3E}">
        <p14:creationId xmlns:p14="http://schemas.microsoft.com/office/powerpoint/2010/main" val="127133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AE671-96F7-4F84-9698-ED21629F3D44}" type="slidenum">
              <a:rPr lang="en-US" smtClean="0"/>
              <a:t>16</a:t>
            </a:fld>
            <a:endParaRPr lang="en-US" dirty="0"/>
          </a:p>
        </p:txBody>
      </p:sp>
    </p:spTree>
    <p:extLst>
      <p:ext uri="{BB962C8B-B14F-4D97-AF65-F5344CB8AC3E}">
        <p14:creationId xmlns:p14="http://schemas.microsoft.com/office/powerpoint/2010/main" val="115329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4583" y="0"/>
            <a:ext cx="11277417" cy="6858000"/>
          </a:xfrm>
          <a:prstGeom prst="rect">
            <a:avLst/>
          </a:prstGeom>
        </p:spPr>
      </p:pic>
      <p:sp>
        <p:nvSpPr>
          <p:cNvPr id="10" name="Rectangle 9"/>
          <p:cNvSpPr/>
          <p:nvPr userDrawn="1"/>
        </p:nvSpPr>
        <p:spPr>
          <a:xfrm>
            <a:off x="911239" y="1930399"/>
            <a:ext cx="11280762" cy="3039533"/>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11409"/>
          <a:stretch/>
        </p:blipFill>
        <p:spPr>
          <a:xfrm>
            <a:off x="3565535" y="2010695"/>
            <a:ext cx="6033583" cy="1394067"/>
          </a:xfrm>
          <a:prstGeom prst="rect">
            <a:avLst/>
          </a:prstGeom>
        </p:spPr>
      </p:pic>
      <p:grpSp>
        <p:nvGrpSpPr>
          <p:cNvPr id="2" name="Group 1"/>
          <p:cNvGrpSpPr/>
          <p:nvPr userDrawn="1"/>
        </p:nvGrpSpPr>
        <p:grpSpPr>
          <a:xfrm>
            <a:off x="0" y="0"/>
            <a:ext cx="849841" cy="6858000"/>
            <a:chOff x="0" y="0"/>
            <a:chExt cx="849841" cy="6858000"/>
          </a:xfrm>
          <a:solidFill>
            <a:srgbClr val="0D4573"/>
          </a:solidFill>
        </p:grpSpPr>
        <p:sp>
          <p:nvSpPr>
            <p:cNvPr id="8" name="Rectangle 7"/>
            <p:cNvSpPr/>
            <p:nvPr userDrawn="1"/>
          </p:nvSpPr>
          <p:spPr>
            <a:xfrm>
              <a:off x="0" y="0"/>
              <a:ext cx="849841"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0772" y="6234901"/>
              <a:ext cx="588295" cy="542749"/>
            </a:xfrm>
            <a:prstGeom prst="rect">
              <a:avLst/>
            </a:prstGeom>
            <a:grpFill/>
            <a:ln>
              <a:noFill/>
            </a:ln>
          </p:spPr>
        </p:pic>
      </p:grpSp>
      <p:sp>
        <p:nvSpPr>
          <p:cNvPr id="4" name="Rectangle 3"/>
          <p:cNvSpPr/>
          <p:nvPr userDrawn="1"/>
        </p:nvSpPr>
        <p:spPr>
          <a:xfrm>
            <a:off x="783223" y="0"/>
            <a:ext cx="128016"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17731" y="0"/>
            <a:ext cx="849841" cy="6858000"/>
            <a:chOff x="0" y="0"/>
            <a:chExt cx="849841" cy="6858000"/>
          </a:xfrm>
        </p:grpSpPr>
        <p:sp>
          <p:nvSpPr>
            <p:cNvPr id="11" name="Rectangle 10"/>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Title 1"/>
          <p:cNvSpPr>
            <a:spLocks noGrp="1"/>
          </p:cNvSpPr>
          <p:nvPr>
            <p:ph type="title" hasCustomPrompt="1"/>
          </p:nvPr>
        </p:nvSpPr>
        <p:spPr>
          <a:xfrm>
            <a:off x="1558756" y="3578636"/>
            <a:ext cx="10052344" cy="1217422"/>
          </a:xfrm>
          <a:prstGeom prst="rect">
            <a:avLst/>
          </a:prstGeom>
        </p:spPr>
        <p:txBody>
          <a:bodyPr>
            <a:normAutofit/>
          </a:bodyPr>
          <a:lstStyle>
            <a:lvl1pPr algn="ctr">
              <a:defRPr sz="4000" b="1">
                <a:solidFill>
                  <a:srgbClr val="0D4573"/>
                </a:solidFill>
                <a:latin typeface="+mj-lt"/>
              </a:defRPr>
            </a:lvl1pPr>
          </a:lstStyle>
          <a:p>
            <a:r>
              <a:rPr lang="en-US"/>
              <a:t>Presentation Title Here</a:t>
            </a:r>
            <a:br>
              <a:rPr lang="en-US"/>
            </a:br>
            <a:r>
              <a:rPr lang="en-US"/>
              <a:t>Second Line!</a:t>
            </a:r>
          </a:p>
        </p:txBody>
      </p:sp>
    </p:spTree>
    <p:extLst>
      <p:ext uri="{BB962C8B-B14F-4D97-AF65-F5344CB8AC3E}">
        <p14:creationId xmlns:p14="http://schemas.microsoft.com/office/powerpoint/2010/main" val="85402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1386" y="365125"/>
            <a:ext cx="11080613" cy="602541"/>
          </a:xfrm>
          <a:prstGeom prst="rect">
            <a:avLst/>
          </a:prstGeom>
        </p:spPr>
        <p:txBody>
          <a:bodyPr>
            <a:noAutofit/>
          </a:bodyPr>
          <a:lstStyle>
            <a:lvl1pPr>
              <a:defRPr sz="4000" b="1" cap="none" baseline="0">
                <a:solidFill>
                  <a:srgbClr val="0D4573"/>
                </a:solidFill>
                <a:latin typeface="+mj-lt"/>
              </a:defRPr>
            </a:lvl1pPr>
          </a:lstStyle>
          <a:p>
            <a:r>
              <a:rPr lang="en-US"/>
              <a:t>Click to edit Master title style</a:t>
            </a:r>
          </a:p>
        </p:txBody>
      </p:sp>
      <p:sp>
        <p:nvSpPr>
          <p:cNvPr id="3" name="Content Placeholder 2"/>
          <p:cNvSpPr>
            <a:spLocks noGrp="1"/>
          </p:cNvSpPr>
          <p:nvPr>
            <p:ph idx="1"/>
          </p:nvPr>
        </p:nvSpPr>
        <p:spPr>
          <a:xfrm>
            <a:off x="1283056" y="1486339"/>
            <a:ext cx="10515600" cy="4351338"/>
          </a:xfrm>
          <a:prstGeom prst="rect">
            <a:avLst/>
          </a:prstGeom>
        </p:spPr>
        <p:txBody>
          <a:bodyPr/>
          <a:lstStyle>
            <a:lvl1pPr>
              <a:buClr>
                <a:srgbClr val="649B00"/>
              </a:buClr>
              <a:defRPr>
                <a:solidFill>
                  <a:srgbClr val="57595A"/>
                </a:solidFill>
                <a:latin typeface="+mj-lt"/>
              </a:defRPr>
            </a:lvl1pPr>
            <a:lvl2pPr>
              <a:buClr>
                <a:srgbClr val="649B00"/>
              </a:buClr>
              <a:defRPr>
                <a:solidFill>
                  <a:srgbClr val="57595A"/>
                </a:solidFill>
                <a:latin typeface="+mj-lt"/>
              </a:defRPr>
            </a:lvl2pPr>
            <a:lvl3pPr>
              <a:buClr>
                <a:srgbClr val="649B00"/>
              </a:buClr>
              <a:defRPr>
                <a:solidFill>
                  <a:srgbClr val="57595A"/>
                </a:solidFill>
                <a:latin typeface="+mj-lt"/>
              </a:defRPr>
            </a:lvl3pPr>
            <a:lvl4pPr>
              <a:buClr>
                <a:srgbClr val="649B00"/>
              </a:buClr>
              <a:defRPr>
                <a:solidFill>
                  <a:srgbClr val="57595A"/>
                </a:solidFill>
                <a:latin typeface="+mj-lt"/>
              </a:defRPr>
            </a:lvl4pPr>
            <a:lvl5pPr>
              <a:buClr>
                <a:srgbClr val="649B00"/>
              </a:buClr>
              <a:defRPr>
                <a:solidFill>
                  <a:srgbClr val="57595A"/>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0"/>
            <a:ext cx="84984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801073" y="0"/>
            <a:ext cx="128016"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a:xfrm>
            <a:off x="1283056" y="6356350"/>
            <a:ext cx="6870344" cy="365125"/>
          </a:xfrm>
          <a:prstGeom prst="rect">
            <a:avLst/>
          </a:prstGeom>
        </p:spPr>
        <p:txBody>
          <a:bodyPr/>
          <a:lstStyle>
            <a:lvl1pPr algn="l">
              <a:defRPr sz="140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32945" y="0"/>
            <a:ext cx="84984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E8A1-6974-4F60-A884-8B939ED38A57}" type="slidenum">
              <a:rPr lang="en-US" smtClean="0"/>
              <a:t>‹#›</a:t>
            </a:fld>
            <a:endParaRPr lang="en-US" dirty="0"/>
          </a:p>
        </p:txBody>
      </p:sp>
    </p:spTree>
    <p:extLst>
      <p:ext uri="{BB962C8B-B14F-4D97-AF65-F5344CB8AC3E}">
        <p14:creationId xmlns:p14="http://schemas.microsoft.com/office/powerpoint/2010/main" val="19057634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0" y="0"/>
            <a:ext cx="84984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801073" y="0"/>
            <a:ext cx="128016"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a:xfrm>
            <a:off x="1283056" y="6356350"/>
            <a:ext cx="6870344" cy="365125"/>
          </a:xfrm>
          <a:prstGeom prst="rect">
            <a:avLst/>
          </a:prstGeom>
        </p:spPr>
        <p:txBody>
          <a:bodyPr/>
          <a:lstStyle>
            <a:lvl1pPr algn="l">
              <a:defRPr sz="140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32945" y="0"/>
            <a:ext cx="84984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E8A1-6974-4F60-A884-8B939ED38A57}" type="slidenum">
              <a:rPr lang="en-US" smtClean="0"/>
              <a:t>‹#›</a:t>
            </a:fld>
            <a:endParaRPr lang="en-US" dirty="0"/>
          </a:p>
        </p:txBody>
      </p:sp>
      <p:sp>
        <p:nvSpPr>
          <p:cNvPr id="14" name="Rectangle 13">
            <a:extLst>
              <a:ext uri="{FF2B5EF4-FFF2-40B4-BE49-F238E27FC236}">
                <a16:creationId xmlns:a16="http://schemas.microsoft.com/office/drawing/2014/main" id="{A29E7D85-6287-4952-AD24-DFEBF7F51AA2}"/>
              </a:ext>
            </a:extLst>
          </p:cNvPr>
          <p:cNvSpPr/>
          <p:nvPr userDrawn="1"/>
        </p:nvSpPr>
        <p:spPr>
          <a:xfrm>
            <a:off x="844826" y="3601236"/>
            <a:ext cx="11357499" cy="32799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C017DAD6-ABFA-42A4-9C1D-8B8DBBE9342E}"/>
              </a:ext>
            </a:extLst>
          </p:cNvPr>
          <p:cNvSpPr>
            <a:spLocks noGrp="1"/>
          </p:cNvSpPr>
          <p:nvPr>
            <p:ph type="title"/>
          </p:nvPr>
        </p:nvSpPr>
        <p:spPr>
          <a:xfrm>
            <a:off x="1330193" y="245853"/>
            <a:ext cx="10332720" cy="666345"/>
          </a:xfrm>
          <a:prstGeom prst="rect">
            <a:avLst/>
          </a:prstGeom>
        </p:spPr>
        <p:txBody>
          <a:bodyPr>
            <a:normAutofit/>
          </a:bodyPr>
          <a:lstStyle>
            <a:lvl1pPr>
              <a:defRPr b="1"/>
            </a:lvl1pPr>
          </a:lstStyle>
          <a:p>
            <a:r>
              <a:rPr lang="en-US"/>
              <a:t>Our Speaker</a:t>
            </a:r>
          </a:p>
        </p:txBody>
      </p:sp>
      <p:graphicFrame>
        <p:nvGraphicFramePr>
          <p:cNvPr id="17" name="Table 16">
            <a:extLst>
              <a:ext uri="{FF2B5EF4-FFF2-40B4-BE49-F238E27FC236}">
                <a16:creationId xmlns:a16="http://schemas.microsoft.com/office/drawing/2014/main" id="{9B00DB24-7E2D-490B-8FCB-152565B8BD32}"/>
              </a:ext>
            </a:extLst>
          </p:cNvPr>
          <p:cNvGraphicFramePr>
            <a:graphicFrameLocks noGrp="1"/>
          </p:cNvGraphicFramePr>
          <p:nvPr userDrawn="1">
            <p:extLst>
              <p:ext uri="{D42A27DB-BD31-4B8C-83A1-F6EECF244321}">
                <p14:modId xmlns:p14="http://schemas.microsoft.com/office/powerpoint/2010/main" val="2184965396"/>
              </p:ext>
            </p:extLst>
          </p:nvPr>
        </p:nvGraphicFramePr>
        <p:xfrm>
          <a:off x="1330193" y="991982"/>
          <a:ext cx="9461770" cy="2712720"/>
        </p:xfrm>
        <a:graphic>
          <a:graphicData uri="http://schemas.openxmlformats.org/drawingml/2006/table">
            <a:tbl>
              <a:tblPr firstRow="1" bandRow="1">
                <a:tableStyleId>{5C22544A-7EE6-4342-B048-85BDC9FD1C3A}</a:tableStyleId>
              </a:tblPr>
              <a:tblGrid>
                <a:gridCol w="3470831">
                  <a:extLst>
                    <a:ext uri="{9D8B030D-6E8A-4147-A177-3AD203B41FA5}">
                      <a16:colId xmlns:a16="http://schemas.microsoft.com/office/drawing/2014/main" val="20000"/>
                    </a:ext>
                  </a:extLst>
                </a:gridCol>
                <a:gridCol w="5990939">
                  <a:extLst>
                    <a:ext uri="{9D8B030D-6E8A-4147-A177-3AD203B41FA5}">
                      <a16:colId xmlns:a16="http://schemas.microsoft.com/office/drawing/2014/main" val="20001"/>
                    </a:ext>
                  </a:extLst>
                </a:gridCol>
              </a:tblGrid>
              <a:tr h="241969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dirty="0">
                        <a:solidFill>
                          <a:srgbClr val="57595A"/>
                        </a:solidFill>
                      </a:endParaRPr>
                    </a:p>
                    <a:p>
                      <a:pPr algn="l"/>
                      <a:r>
                        <a:rPr lang="en-US" sz="3200" dirty="0">
                          <a:solidFill>
                            <a:srgbClr val="57595A"/>
                          </a:solidFill>
                        </a:rPr>
                        <a:t>First Last</a:t>
                      </a:r>
                    </a:p>
                    <a:p>
                      <a:r>
                        <a:rPr lang="en-US" dirty="0">
                          <a:solidFill>
                            <a:srgbClr val="57595A"/>
                          </a:solidFill>
                        </a:rPr>
                        <a:t>Title</a:t>
                      </a:r>
                    </a:p>
                    <a:p>
                      <a:r>
                        <a:rPr lang="en-US" dirty="0">
                          <a:solidFill>
                            <a:srgbClr val="57595A"/>
                          </a:solidFill>
                        </a:rPr>
                        <a:t>Sandler, Travis &amp; Rosenberg, P.A.</a:t>
                      </a:r>
                    </a:p>
                    <a:p>
                      <a:endParaRPr lang="en-US" dirty="0">
                        <a:solidFill>
                          <a:srgbClr val="57595A"/>
                        </a:solidFill>
                      </a:endParaRPr>
                    </a:p>
                    <a:p>
                      <a:r>
                        <a:rPr lang="en-US" dirty="0">
                          <a:solidFill>
                            <a:srgbClr val="57595A"/>
                          </a:solidFill>
                        </a:rPr>
                        <a:t>Phone: ###-###-####</a:t>
                      </a:r>
                    </a:p>
                    <a:p>
                      <a:r>
                        <a:rPr lang="en-US" dirty="0">
                          <a:solidFill>
                            <a:srgbClr val="57595A"/>
                          </a:solidFill>
                        </a:rPr>
                        <a:t>Email: xxxxx@strtrade.com</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19">
            <a:extLst>
              <a:ext uri="{FF2B5EF4-FFF2-40B4-BE49-F238E27FC236}">
                <a16:creationId xmlns:a16="http://schemas.microsoft.com/office/drawing/2014/main" id="{5C07DFEF-0037-4CA1-9F45-CD1FD17E0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0240" y="3966677"/>
            <a:ext cx="1971519" cy="1732927"/>
          </a:xfrm>
          <a:prstGeom prst="rect">
            <a:avLst/>
          </a:prstGeom>
        </p:spPr>
      </p:pic>
      <p:sp>
        <p:nvSpPr>
          <p:cNvPr id="21" name="Footer Placeholder 3">
            <a:extLst>
              <a:ext uri="{FF2B5EF4-FFF2-40B4-BE49-F238E27FC236}">
                <a16:creationId xmlns:a16="http://schemas.microsoft.com/office/drawing/2014/main" id="{94A630F3-1D6B-45EE-A658-D027854C6F7A}"/>
              </a:ext>
            </a:extLst>
          </p:cNvPr>
          <p:cNvSpPr txBox="1">
            <a:spLocks/>
          </p:cNvSpPr>
          <p:nvPr userDrawn="1"/>
        </p:nvSpPr>
        <p:spPr>
          <a:xfrm>
            <a:off x="1454506" y="6310312"/>
            <a:ext cx="6870344" cy="365125"/>
          </a:xfrm>
          <a:prstGeom prst="rect">
            <a:avLst/>
          </a:prstGeom>
        </p:spPr>
        <p:txBody>
          <a:bodyPr/>
          <a:lstStyle>
            <a:defPPr>
              <a:defRPr lang="en-US"/>
            </a:defPPr>
            <a:lvl1pPr marL="0" algn="l" defTabSz="914400" rtl="0" eaLnBrk="1" latinLnBrk="0" hangingPunct="1">
              <a:defRPr sz="1400" b="1" kern="1200">
                <a:solidFill>
                  <a:srgbClr val="57595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 Sandler, Travis &amp; Rosenberg, P.A. |  www.strtrade.com |  All rights reserved.</a:t>
            </a:r>
            <a:endParaRPr lang="en-US" dirty="0"/>
          </a:p>
        </p:txBody>
      </p:sp>
    </p:spTree>
    <p:extLst>
      <p:ext uri="{BB962C8B-B14F-4D97-AF65-F5344CB8AC3E}">
        <p14:creationId xmlns:p14="http://schemas.microsoft.com/office/powerpoint/2010/main" val="22494328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0" y="0"/>
            <a:ext cx="849841" cy="6858000"/>
            <a:chOff x="0" y="0"/>
            <a:chExt cx="849841" cy="6858000"/>
          </a:xfrm>
        </p:grpSpPr>
        <p:sp>
          <p:nvSpPr>
            <p:cNvPr id="9" name="Rectangle 8"/>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7" name="Rectangle 6"/>
          <p:cNvSpPr/>
          <p:nvPr userDrawn="1"/>
        </p:nvSpPr>
        <p:spPr>
          <a:xfrm>
            <a:off x="801073" y="0"/>
            <a:ext cx="128016"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a:xfrm>
            <a:off x="1283056" y="6356350"/>
            <a:ext cx="6870344" cy="365125"/>
          </a:xfrm>
          <a:prstGeom prst="rect">
            <a:avLst/>
          </a:prstGeom>
        </p:spPr>
        <p:txBody>
          <a:bodyPr/>
          <a:lstStyle>
            <a:lvl1pPr algn="l">
              <a:defRPr sz="1400">
                <a:solidFill>
                  <a:srgbClr val="57595A"/>
                </a:solidFill>
              </a:defRPr>
            </a:lvl1pPr>
          </a:lstStyle>
          <a:p>
            <a:r>
              <a:rPr lang="en-US" dirty="0"/>
              <a:t>Copyright © Sandler, Travis &amp; Rosenberg, P.A. |  www.strtrade.com |  All rights reserved.</a:t>
            </a:r>
          </a:p>
        </p:txBody>
      </p:sp>
      <p:grpSp>
        <p:nvGrpSpPr>
          <p:cNvPr id="10" name="Group 9"/>
          <p:cNvGrpSpPr/>
          <p:nvPr userDrawn="1"/>
        </p:nvGrpSpPr>
        <p:grpSpPr>
          <a:xfrm>
            <a:off x="32945" y="0"/>
            <a:ext cx="849841" cy="6858000"/>
            <a:chOff x="0" y="0"/>
            <a:chExt cx="849841" cy="6858000"/>
          </a:xfrm>
        </p:grpSpPr>
        <p:sp>
          <p:nvSpPr>
            <p:cNvPr id="12" name="Rectangle 11"/>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15"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E8A1-6974-4F60-A884-8B939ED38A57}" type="slidenum">
              <a:rPr lang="en-US" smtClean="0"/>
              <a:t>‹#›</a:t>
            </a:fld>
            <a:endParaRPr lang="en-US" dirty="0"/>
          </a:p>
        </p:txBody>
      </p:sp>
      <p:sp>
        <p:nvSpPr>
          <p:cNvPr id="14" name="Rectangle 13">
            <a:extLst>
              <a:ext uri="{FF2B5EF4-FFF2-40B4-BE49-F238E27FC236}">
                <a16:creationId xmlns:a16="http://schemas.microsoft.com/office/drawing/2014/main" id="{A29E7D85-6287-4952-AD24-DFEBF7F51AA2}"/>
              </a:ext>
            </a:extLst>
          </p:cNvPr>
          <p:cNvSpPr/>
          <p:nvPr userDrawn="1"/>
        </p:nvSpPr>
        <p:spPr>
          <a:xfrm>
            <a:off x="844826" y="3601236"/>
            <a:ext cx="11357499" cy="327991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C017DAD6-ABFA-42A4-9C1D-8B8DBBE9342E}"/>
              </a:ext>
            </a:extLst>
          </p:cNvPr>
          <p:cNvSpPr>
            <a:spLocks noGrp="1"/>
          </p:cNvSpPr>
          <p:nvPr>
            <p:ph type="title"/>
          </p:nvPr>
        </p:nvSpPr>
        <p:spPr>
          <a:xfrm>
            <a:off x="1330193" y="245853"/>
            <a:ext cx="10332720" cy="666345"/>
          </a:xfrm>
          <a:prstGeom prst="rect">
            <a:avLst/>
          </a:prstGeom>
        </p:spPr>
        <p:txBody>
          <a:bodyPr>
            <a:normAutofit/>
          </a:bodyPr>
          <a:lstStyle>
            <a:lvl1pPr>
              <a:defRPr b="1"/>
            </a:lvl1pPr>
          </a:lstStyle>
          <a:p>
            <a:r>
              <a:rPr lang="en-US"/>
              <a:t>Our Speaker</a:t>
            </a:r>
          </a:p>
        </p:txBody>
      </p:sp>
      <p:graphicFrame>
        <p:nvGraphicFramePr>
          <p:cNvPr id="17" name="Table 16">
            <a:extLst>
              <a:ext uri="{FF2B5EF4-FFF2-40B4-BE49-F238E27FC236}">
                <a16:creationId xmlns:a16="http://schemas.microsoft.com/office/drawing/2014/main" id="{9B00DB24-7E2D-490B-8FCB-152565B8BD32}"/>
              </a:ext>
            </a:extLst>
          </p:cNvPr>
          <p:cNvGraphicFramePr>
            <a:graphicFrameLocks noGrp="1"/>
          </p:cNvGraphicFramePr>
          <p:nvPr userDrawn="1">
            <p:extLst>
              <p:ext uri="{D42A27DB-BD31-4B8C-83A1-F6EECF244321}">
                <p14:modId xmlns:p14="http://schemas.microsoft.com/office/powerpoint/2010/main" val="2184965396"/>
              </p:ext>
            </p:extLst>
          </p:nvPr>
        </p:nvGraphicFramePr>
        <p:xfrm>
          <a:off x="1330193" y="991982"/>
          <a:ext cx="9461770" cy="2712720"/>
        </p:xfrm>
        <a:graphic>
          <a:graphicData uri="http://schemas.openxmlformats.org/drawingml/2006/table">
            <a:tbl>
              <a:tblPr firstRow="1" bandRow="1">
                <a:tableStyleId>{5C22544A-7EE6-4342-B048-85BDC9FD1C3A}</a:tableStyleId>
              </a:tblPr>
              <a:tblGrid>
                <a:gridCol w="3470831">
                  <a:extLst>
                    <a:ext uri="{9D8B030D-6E8A-4147-A177-3AD203B41FA5}">
                      <a16:colId xmlns:a16="http://schemas.microsoft.com/office/drawing/2014/main" val="20000"/>
                    </a:ext>
                  </a:extLst>
                </a:gridCol>
                <a:gridCol w="5990939">
                  <a:extLst>
                    <a:ext uri="{9D8B030D-6E8A-4147-A177-3AD203B41FA5}">
                      <a16:colId xmlns:a16="http://schemas.microsoft.com/office/drawing/2014/main" val="20001"/>
                    </a:ext>
                  </a:extLst>
                </a:gridCol>
              </a:tblGrid>
              <a:tr h="241969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3200" dirty="0">
                        <a:solidFill>
                          <a:srgbClr val="57595A"/>
                        </a:solidFill>
                      </a:endParaRPr>
                    </a:p>
                    <a:p>
                      <a:pPr algn="l"/>
                      <a:r>
                        <a:rPr lang="en-US" sz="3200" dirty="0">
                          <a:solidFill>
                            <a:srgbClr val="57595A"/>
                          </a:solidFill>
                        </a:rPr>
                        <a:t>First Last</a:t>
                      </a:r>
                    </a:p>
                    <a:p>
                      <a:r>
                        <a:rPr lang="en-US" dirty="0">
                          <a:solidFill>
                            <a:srgbClr val="57595A"/>
                          </a:solidFill>
                        </a:rPr>
                        <a:t>Title</a:t>
                      </a:r>
                    </a:p>
                    <a:p>
                      <a:r>
                        <a:rPr lang="en-US" dirty="0">
                          <a:solidFill>
                            <a:srgbClr val="57595A"/>
                          </a:solidFill>
                        </a:rPr>
                        <a:t>Sandler, Travis &amp; Rosenberg, P.A.</a:t>
                      </a:r>
                    </a:p>
                    <a:p>
                      <a:endParaRPr lang="en-US" dirty="0">
                        <a:solidFill>
                          <a:srgbClr val="57595A"/>
                        </a:solidFill>
                      </a:endParaRPr>
                    </a:p>
                    <a:p>
                      <a:r>
                        <a:rPr lang="en-US" dirty="0">
                          <a:solidFill>
                            <a:srgbClr val="57595A"/>
                          </a:solidFill>
                        </a:rPr>
                        <a:t>Phone: ###-###-####</a:t>
                      </a:r>
                    </a:p>
                    <a:p>
                      <a:r>
                        <a:rPr lang="en-US" dirty="0">
                          <a:solidFill>
                            <a:srgbClr val="57595A"/>
                          </a:solidFill>
                        </a:rPr>
                        <a:t>Email: xxxxx@strtrade.com</a:t>
                      </a:r>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0" name="Picture 19">
            <a:extLst>
              <a:ext uri="{FF2B5EF4-FFF2-40B4-BE49-F238E27FC236}">
                <a16:creationId xmlns:a16="http://schemas.microsoft.com/office/drawing/2014/main" id="{5C07DFEF-0037-4CA1-9F45-CD1FD17E0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0240" y="3966677"/>
            <a:ext cx="1971519" cy="1732927"/>
          </a:xfrm>
          <a:prstGeom prst="rect">
            <a:avLst/>
          </a:prstGeom>
        </p:spPr>
      </p:pic>
      <p:sp>
        <p:nvSpPr>
          <p:cNvPr id="21" name="Footer Placeholder 3">
            <a:extLst>
              <a:ext uri="{FF2B5EF4-FFF2-40B4-BE49-F238E27FC236}">
                <a16:creationId xmlns:a16="http://schemas.microsoft.com/office/drawing/2014/main" id="{94A630F3-1D6B-45EE-A658-D027854C6F7A}"/>
              </a:ext>
            </a:extLst>
          </p:cNvPr>
          <p:cNvSpPr txBox="1">
            <a:spLocks/>
          </p:cNvSpPr>
          <p:nvPr userDrawn="1"/>
        </p:nvSpPr>
        <p:spPr>
          <a:xfrm>
            <a:off x="1454506" y="6310312"/>
            <a:ext cx="6870344" cy="365125"/>
          </a:xfrm>
          <a:prstGeom prst="rect">
            <a:avLst/>
          </a:prstGeom>
        </p:spPr>
        <p:txBody>
          <a:bodyPr/>
          <a:lstStyle>
            <a:defPPr>
              <a:defRPr lang="en-US"/>
            </a:defPPr>
            <a:lvl1pPr marL="0" algn="l" defTabSz="914400" rtl="0" eaLnBrk="1" latinLnBrk="0" hangingPunct="1">
              <a:defRPr sz="1400" b="1" kern="1200">
                <a:solidFill>
                  <a:srgbClr val="57595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Copyright © Sandler, Travis &amp; Rosenberg, P.A. |  www.strtrade.com |  All rights reserved.</a:t>
            </a:r>
            <a:endParaRPr lang="en-US" dirty="0"/>
          </a:p>
        </p:txBody>
      </p:sp>
    </p:spTree>
    <p:extLst>
      <p:ext uri="{BB962C8B-B14F-4D97-AF65-F5344CB8AC3E}">
        <p14:creationId xmlns:p14="http://schemas.microsoft.com/office/powerpoint/2010/main" val="6505570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849841" cy="6858000"/>
            <a:chOff x="0" y="0"/>
            <a:chExt cx="849841" cy="6858000"/>
          </a:xfrm>
        </p:grpSpPr>
        <p:sp>
          <p:nvSpPr>
            <p:cNvPr id="8" name="Rectangle 7"/>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0772" y="6234901"/>
              <a:ext cx="588295" cy="542749"/>
            </a:xfrm>
            <a:prstGeom prst="rect">
              <a:avLst/>
            </a:prstGeom>
            <a:ln>
              <a:noFill/>
            </a:ln>
          </p:spPr>
        </p:pic>
      </p:grpSp>
      <p:sp>
        <p:nvSpPr>
          <p:cNvPr id="10" name="Rectangle 9"/>
          <p:cNvSpPr/>
          <p:nvPr userDrawn="1"/>
        </p:nvSpPr>
        <p:spPr>
          <a:xfrm>
            <a:off x="831673" y="0"/>
            <a:ext cx="97826" cy="6858000"/>
          </a:xfrm>
          <a:prstGeom prst="rect">
            <a:avLst/>
          </a:prstGeom>
          <a:solidFill>
            <a:srgbClr val="8EC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17"/>
          <p:cNvSpPr>
            <a:spLocks noGrp="1"/>
          </p:cNvSpPr>
          <p:nvPr>
            <p:ph type="ftr" sz="quarter" idx="3"/>
          </p:nvPr>
        </p:nvSpPr>
        <p:spPr>
          <a:xfrm>
            <a:off x="1283056" y="6356350"/>
            <a:ext cx="6870344" cy="365125"/>
          </a:xfrm>
          <a:prstGeom prst="rect">
            <a:avLst/>
          </a:prstGeom>
        </p:spPr>
        <p:txBody>
          <a:bodyPr/>
          <a:lstStyle>
            <a:lvl1pPr algn="l">
              <a:defRPr sz="1400" b="1">
                <a:solidFill>
                  <a:srgbClr val="57595A"/>
                </a:solidFill>
                <a:latin typeface="+mj-lt"/>
              </a:defRPr>
            </a:lvl1pPr>
          </a:lstStyle>
          <a:p>
            <a:r>
              <a:rPr lang="en-US" dirty="0"/>
              <a:t>Copyright © Sandler, Travis &amp; Rosenberg, P.A. |  www.strtrade.com |  All rights reserved.</a:t>
            </a:r>
          </a:p>
        </p:txBody>
      </p:sp>
      <p:sp>
        <p:nvSpPr>
          <p:cNvPr id="14" name="Title 1"/>
          <p:cNvSpPr txBox="1">
            <a:spLocks/>
          </p:cNvSpPr>
          <p:nvPr userDrawn="1"/>
        </p:nvSpPr>
        <p:spPr>
          <a:xfrm>
            <a:off x="1111386" y="365125"/>
            <a:ext cx="11080613" cy="602541"/>
          </a:xfrm>
          <a:prstGeom prst="rect">
            <a:avLst/>
          </a:prstGeom>
        </p:spPr>
        <p:txBody>
          <a:bodyPr>
            <a:normAutofit lnSpcReduction="10000"/>
          </a:bodyPr>
          <a:lstStyle>
            <a:lvl1pPr algn="l" defTabSz="914400" rtl="0" eaLnBrk="1" latinLnBrk="0" hangingPunct="1">
              <a:lnSpc>
                <a:spcPct val="90000"/>
              </a:lnSpc>
              <a:spcBef>
                <a:spcPct val="0"/>
              </a:spcBef>
              <a:buNone/>
              <a:defRPr sz="4000" b="1" kern="1200">
                <a:solidFill>
                  <a:srgbClr val="0D4573"/>
                </a:solidFill>
                <a:latin typeface="+mn-lt"/>
                <a:ea typeface="+mj-ea"/>
                <a:cs typeface="+mj-cs"/>
              </a:defRPr>
            </a:lvl1pPr>
          </a:lstStyle>
          <a:p>
            <a:r>
              <a:rPr lang="en-US" dirty="0">
                <a:latin typeface="+mj-lt"/>
              </a:rPr>
              <a:t>Click to edit Master title style</a:t>
            </a:r>
          </a:p>
        </p:txBody>
      </p:sp>
      <p:sp>
        <p:nvSpPr>
          <p:cNvPr id="15" name="Content Placeholder 2"/>
          <p:cNvSpPr txBox="1">
            <a:spLocks/>
          </p:cNvSpPr>
          <p:nvPr userDrawn="1"/>
        </p:nvSpPr>
        <p:spPr>
          <a:xfrm>
            <a:off x="1283056" y="1486339"/>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57595A"/>
                </a:solidFill>
                <a:latin typeface="+mj-lt"/>
              </a:rPr>
              <a:t>Click to edit Master text styles</a:t>
            </a:r>
          </a:p>
          <a:p>
            <a:pPr lvl="1"/>
            <a:r>
              <a:rPr lang="en-US" dirty="0">
                <a:solidFill>
                  <a:srgbClr val="57595A"/>
                </a:solidFill>
                <a:latin typeface="+mj-lt"/>
              </a:rPr>
              <a:t>Second level</a:t>
            </a:r>
          </a:p>
          <a:p>
            <a:pPr lvl="2"/>
            <a:r>
              <a:rPr lang="en-US" dirty="0">
                <a:solidFill>
                  <a:srgbClr val="57595A"/>
                </a:solidFill>
                <a:latin typeface="+mj-lt"/>
              </a:rPr>
              <a:t>Third level</a:t>
            </a:r>
          </a:p>
          <a:p>
            <a:pPr lvl="3"/>
            <a:r>
              <a:rPr lang="en-US" dirty="0">
                <a:solidFill>
                  <a:srgbClr val="57595A"/>
                </a:solidFill>
                <a:latin typeface="+mj-lt"/>
              </a:rPr>
              <a:t>Fourth level</a:t>
            </a:r>
          </a:p>
          <a:p>
            <a:pPr lvl="4"/>
            <a:r>
              <a:rPr lang="en-US" dirty="0">
                <a:solidFill>
                  <a:srgbClr val="57595A"/>
                </a:solidFill>
                <a:latin typeface="+mj-lt"/>
              </a:rPr>
              <a:t>Fifth level</a:t>
            </a:r>
          </a:p>
        </p:txBody>
      </p:sp>
      <p:grpSp>
        <p:nvGrpSpPr>
          <p:cNvPr id="16" name="Group 15"/>
          <p:cNvGrpSpPr/>
          <p:nvPr userDrawn="1"/>
        </p:nvGrpSpPr>
        <p:grpSpPr>
          <a:xfrm>
            <a:off x="32945" y="0"/>
            <a:ext cx="849841" cy="6858000"/>
            <a:chOff x="0" y="0"/>
            <a:chExt cx="849841" cy="6858000"/>
          </a:xfrm>
        </p:grpSpPr>
        <p:sp>
          <p:nvSpPr>
            <p:cNvPr id="17" name="Rectangle 16"/>
            <p:cNvSpPr/>
            <p:nvPr userDrawn="1"/>
          </p:nvSpPr>
          <p:spPr>
            <a:xfrm>
              <a:off x="0" y="0"/>
              <a:ext cx="849841" cy="6858000"/>
            </a:xfrm>
            <a:prstGeom prst="rect">
              <a:avLst/>
            </a:prstGeom>
            <a:solidFill>
              <a:srgbClr val="0D4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28016" y="6236208"/>
              <a:ext cx="588295" cy="542749"/>
            </a:xfrm>
            <a:prstGeom prst="rect">
              <a:avLst/>
            </a:prstGeom>
            <a:ln>
              <a:noFill/>
            </a:ln>
          </p:spPr>
        </p:pic>
      </p:grpSp>
      <p:sp>
        <p:nvSpPr>
          <p:cNvPr id="3"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latin typeface="+mj-lt"/>
              </a:defRPr>
            </a:lvl1pPr>
          </a:lstStyle>
          <a:p>
            <a:fld id="{4D6CE8A1-6974-4F60-A884-8B939ED38A57}" type="slidenum">
              <a:rPr lang="en-US" smtClean="0"/>
              <a:pPr/>
              <a:t>‹#›</a:t>
            </a:fld>
            <a:endParaRPr lang="en-US" dirty="0"/>
          </a:p>
        </p:txBody>
      </p:sp>
    </p:spTree>
    <p:extLst>
      <p:ext uri="{BB962C8B-B14F-4D97-AF65-F5344CB8AC3E}">
        <p14:creationId xmlns:p14="http://schemas.microsoft.com/office/powerpoint/2010/main" val="4019307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45D_5B2C9B5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microsoft.com/office/2018/10/relationships/comments" Target="../comments/modernComment_103_289E29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NVOCC/Ocean Industry Advocacy</a:t>
            </a:r>
          </a:p>
        </p:txBody>
      </p:sp>
      <p:sp>
        <p:nvSpPr>
          <p:cNvPr id="3" name="Footer Placeholder 3">
            <a:extLst>
              <a:ext uri="{FF2B5EF4-FFF2-40B4-BE49-F238E27FC236}">
                <a16:creationId xmlns:a16="http://schemas.microsoft.com/office/drawing/2014/main" id="{93639238-573E-48DD-B4CE-530527887A9D}"/>
              </a:ext>
            </a:extLst>
          </p:cNvPr>
          <p:cNvSpPr txBox="1">
            <a:spLocks/>
          </p:cNvSpPr>
          <p:nvPr/>
        </p:nvSpPr>
        <p:spPr>
          <a:xfrm>
            <a:off x="1938743" y="6374859"/>
            <a:ext cx="92923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4573"/>
                </a:solidFill>
                <a:effectLst/>
                <a:uLnTx/>
                <a:uFillTx/>
                <a:latin typeface="Calibri" panose="020F0502020204030204"/>
                <a:ea typeface="+mn-ea"/>
                <a:cs typeface="+mn-cs"/>
              </a:rPr>
              <a:t>Copyright © Sandler, Travis &amp; Rosenberg, P.A. |  www.strtrade.com |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4573"/>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41C1898-6D89-AD58-EB84-7FE3034D54E9}"/>
              </a:ext>
            </a:extLst>
          </p:cNvPr>
          <p:cNvSpPr txBox="1"/>
          <p:nvPr/>
        </p:nvSpPr>
        <p:spPr>
          <a:xfrm>
            <a:off x="3787378" y="4272838"/>
            <a:ext cx="52478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7595A"/>
                </a:solidFill>
                <a:effectLst/>
                <a:uLnTx/>
                <a:uFillTx/>
                <a:latin typeface="Calibri" panose="020F0502020204030204"/>
                <a:ea typeface="+mn-ea"/>
                <a:cs typeface="+mn-cs"/>
              </a:rPr>
              <a:t>May </a:t>
            </a:r>
            <a:r>
              <a:rPr lang="en-US" sz="2800" dirty="0">
                <a:solidFill>
                  <a:srgbClr val="57595A"/>
                </a:solidFill>
                <a:latin typeface="Calibri" panose="020F0502020204030204"/>
              </a:rPr>
              <a:t>22</a:t>
            </a:r>
            <a:r>
              <a:rPr kumimoji="0" lang="en-US" sz="2800" b="0" i="0" u="none" strike="noStrike" kern="1200" cap="none" spc="0" normalizeH="0" baseline="0" noProof="0" dirty="0">
                <a:ln>
                  <a:noFill/>
                </a:ln>
                <a:solidFill>
                  <a:srgbClr val="57595A"/>
                </a:solidFill>
                <a:effectLst/>
                <a:uLnTx/>
                <a:uFillTx/>
                <a:latin typeface="Calibri" panose="020F0502020204030204"/>
                <a:ea typeface="+mn-ea"/>
                <a:cs typeface="+mn-cs"/>
              </a:rPr>
              <a:t>, 2025</a:t>
            </a:r>
          </a:p>
        </p:txBody>
      </p:sp>
    </p:spTree>
    <p:extLst>
      <p:ext uri="{BB962C8B-B14F-4D97-AF65-F5344CB8AC3E}">
        <p14:creationId xmlns:p14="http://schemas.microsoft.com/office/powerpoint/2010/main" val="127377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FDC7-1D40-0D9A-9B1E-76854C4D2A59}"/>
              </a:ext>
            </a:extLst>
          </p:cNvPr>
          <p:cNvSpPr>
            <a:spLocks noGrp="1"/>
          </p:cNvSpPr>
          <p:nvPr>
            <p:ph type="title"/>
          </p:nvPr>
        </p:nvSpPr>
        <p:spPr/>
        <p:txBody>
          <a:bodyPr/>
          <a:lstStyle/>
          <a:p>
            <a:r>
              <a:rPr lang="en-US" dirty="0"/>
              <a:t>USTR Section 301 Shipbuilding Investigation</a:t>
            </a:r>
          </a:p>
        </p:txBody>
      </p:sp>
      <p:sp>
        <p:nvSpPr>
          <p:cNvPr id="3" name="Content Placeholder 2">
            <a:extLst>
              <a:ext uri="{FF2B5EF4-FFF2-40B4-BE49-F238E27FC236}">
                <a16:creationId xmlns:a16="http://schemas.microsoft.com/office/drawing/2014/main" id="{83A2A1B1-8E7C-977F-857D-F8AEF02E960B}"/>
              </a:ext>
            </a:extLst>
          </p:cNvPr>
          <p:cNvSpPr>
            <a:spLocks noGrp="1"/>
          </p:cNvSpPr>
          <p:nvPr>
            <p:ph idx="1"/>
          </p:nvPr>
        </p:nvSpPr>
        <p:spPr>
          <a:xfrm>
            <a:off x="1283056" y="1486339"/>
            <a:ext cx="6634452" cy="4351338"/>
          </a:xfrm>
        </p:spPr>
        <p:txBody>
          <a:bodyPr/>
          <a:lstStyle/>
          <a:p>
            <a:r>
              <a:rPr lang="en-US" dirty="0"/>
              <a:t>USTR began investigating market abuses in the shipbuilding and maritime sector by the Chinese government under the Biden administration and recently issued its final Section 301 Actions in the China Shipbuilding Investigation.</a:t>
            </a:r>
          </a:p>
          <a:p>
            <a:r>
              <a:rPr lang="en-US" dirty="0"/>
              <a:t>These actions were scaled back compared to the original proposed action</a:t>
            </a:r>
          </a:p>
        </p:txBody>
      </p:sp>
      <p:sp>
        <p:nvSpPr>
          <p:cNvPr id="4" name="Footer Placeholder 3">
            <a:extLst>
              <a:ext uri="{FF2B5EF4-FFF2-40B4-BE49-F238E27FC236}">
                <a16:creationId xmlns:a16="http://schemas.microsoft.com/office/drawing/2014/main" id="{A2783361-A01B-29E5-C0F9-D7D1CC77E16A}"/>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B8D78E9E-0440-5AE7-6005-88887A325A9F}"/>
              </a:ext>
            </a:extLst>
          </p:cNvPr>
          <p:cNvSpPr>
            <a:spLocks noGrp="1"/>
          </p:cNvSpPr>
          <p:nvPr>
            <p:ph type="sldNum" sz="quarter" idx="4"/>
          </p:nvPr>
        </p:nvSpPr>
        <p:spPr/>
        <p:txBody>
          <a:bodyPr/>
          <a:lstStyle/>
          <a:p>
            <a:fld id="{4D6CE8A1-6974-4F60-A884-8B939ED38A57}" type="slidenum">
              <a:rPr lang="en-US" smtClean="0"/>
              <a:t>10</a:t>
            </a:fld>
            <a:endParaRPr lang="en-US" dirty="0"/>
          </a:p>
        </p:txBody>
      </p:sp>
      <p:pic>
        <p:nvPicPr>
          <p:cNvPr id="8" name="Picture 7">
            <a:extLst>
              <a:ext uri="{FF2B5EF4-FFF2-40B4-BE49-F238E27FC236}">
                <a16:creationId xmlns:a16="http://schemas.microsoft.com/office/drawing/2014/main" id="{2C23C359-3EBE-F8BF-2FC9-9F49F9B3ED04}"/>
              </a:ext>
            </a:extLst>
          </p:cNvPr>
          <p:cNvPicPr>
            <a:picLocks noChangeAspect="1"/>
          </p:cNvPicPr>
          <p:nvPr/>
        </p:nvPicPr>
        <p:blipFill>
          <a:blip r:embed="rId3"/>
          <a:srcRect l="3680" t="4780" r="2618"/>
          <a:stretch/>
        </p:blipFill>
        <p:spPr>
          <a:xfrm>
            <a:off x="8042313" y="1068636"/>
            <a:ext cx="3944039" cy="5181145"/>
          </a:xfrm>
          <a:prstGeom prst="rect">
            <a:avLst/>
          </a:prstGeom>
        </p:spPr>
      </p:pic>
    </p:spTree>
    <p:extLst>
      <p:ext uri="{BB962C8B-B14F-4D97-AF65-F5344CB8AC3E}">
        <p14:creationId xmlns:p14="http://schemas.microsoft.com/office/powerpoint/2010/main" val="375161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0B932-35E3-2D51-D904-41E773B85C72}"/>
              </a:ext>
            </a:extLst>
          </p:cNvPr>
          <p:cNvSpPr>
            <a:spLocks noGrp="1"/>
          </p:cNvSpPr>
          <p:nvPr>
            <p:ph type="title"/>
          </p:nvPr>
        </p:nvSpPr>
        <p:spPr/>
        <p:txBody>
          <a:bodyPr/>
          <a:lstStyle/>
          <a:p>
            <a:r>
              <a:rPr lang="en-US" dirty="0"/>
              <a:t>China Shipbuilding – New Proposed Tariffs</a:t>
            </a:r>
          </a:p>
        </p:txBody>
      </p:sp>
      <p:sp>
        <p:nvSpPr>
          <p:cNvPr id="3" name="Content Placeholder 2">
            <a:extLst>
              <a:ext uri="{FF2B5EF4-FFF2-40B4-BE49-F238E27FC236}">
                <a16:creationId xmlns:a16="http://schemas.microsoft.com/office/drawing/2014/main" id="{28BAC4C6-426D-2262-3FD6-BE96FDDA3E2B}"/>
              </a:ext>
            </a:extLst>
          </p:cNvPr>
          <p:cNvSpPr>
            <a:spLocks noGrp="1"/>
          </p:cNvSpPr>
          <p:nvPr>
            <p:ph idx="1"/>
          </p:nvPr>
        </p:nvSpPr>
        <p:spPr/>
        <p:txBody>
          <a:bodyPr/>
          <a:lstStyle/>
          <a:p>
            <a:pPr>
              <a:buFont typeface="Arial"/>
            </a:pPr>
            <a:r>
              <a:rPr lang="en-US" dirty="0">
                <a:latin typeface="Calibri Light"/>
                <a:ea typeface="Calibri Light"/>
                <a:cs typeface="Calibri Light"/>
              </a:rPr>
              <a:t>20% to 100% tariff on China-origin containers, chassis, and chassis parts</a:t>
            </a:r>
          </a:p>
          <a:p>
            <a:r>
              <a:rPr lang="en-US" dirty="0">
                <a:latin typeface="Calibri Light"/>
                <a:ea typeface="Calibri Light"/>
                <a:cs typeface="Calibri Light"/>
              </a:rPr>
              <a:t>100% tariff on ship-to-shore cranes that are manufactured, assembled, or made using components of Chinese origin, or manufactured anywhere in the world by a company owned, controlled, or substantially influenced by a Chinese national.</a:t>
            </a:r>
          </a:p>
          <a:p>
            <a:r>
              <a:rPr lang="en-US" dirty="0">
                <a:latin typeface="Calibri Light"/>
                <a:ea typeface="Calibri Light"/>
                <a:cs typeface="Calibri Light"/>
              </a:rPr>
              <a:t>Tariffs are in addition to other applicable duties</a:t>
            </a:r>
          </a:p>
          <a:p>
            <a:endParaRPr lang="en-US" dirty="0"/>
          </a:p>
        </p:txBody>
      </p:sp>
      <p:sp>
        <p:nvSpPr>
          <p:cNvPr id="4" name="Footer Placeholder 3">
            <a:extLst>
              <a:ext uri="{FF2B5EF4-FFF2-40B4-BE49-F238E27FC236}">
                <a16:creationId xmlns:a16="http://schemas.microsoft.com/office/drawing/2014/main" id="{F8E5EADF-4288-2E5E-6897-5C02AFD4A00E}"/>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DE687C9C-DDCA-9AC1-0943-CF86155F8849}"/>
              </a:ext>
            </a:extLst>
          </p:cNvPr>
          <p:cNvSpPr>
            <a:spLocks noGrp="1"/>
          </p:cNvSpPr>
          <p:nvPr>
            <p:ph type="sldNum" sz="quarter" idx="4"/>
          </p:nvPr>
        </p:nvSpPr>
        <p:spPr/>
        <p:txBody>
          <a:bodyPr/>
          <a:lstStyle/>
          <a:p>
            <a:fld id="{4D6CE8A1-6974-4F60-A884-8B939ED38A57}" type="slidenum">
              <a:rPr lang="en-US" smtClean="0"/>
              <a:t>11</a:t>
            </a:fld>
            <a:endParaRPr lang="en-US" dirty="0"/>
          </a:p>
        </p:txBody>
      </p:sp>
      <p:pic>
        <p:nvPicPr>
          <p:cNvPr id="1026" name="Picture 2" descr="Ship to Shore Container Cranes - Liebherr">
            <a:extLst>
              <a:ext uri="{FF2B5EF4-FFF2-40B4-BE49-F238E27FC236}">
                <a16:creationId xmlns:a16="http://schemas.microsoft.com/office/drawing/2014/main" id="{9637D64C-DC10-F734-55CF-D91E674B1C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3642" y="4058817"/>
            <a:ext cx="2444545" cy="162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31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6545-3091-1E09-89F9-4462B9006EB9}"/>
              </a:ext>
            </a:extLst>
          </p:cNvPr>
          <p:cNvSpPr>
            <a:spLocks noGrp="1"/>
          </p:cNvSpPr>
          <p:nvPr>
            <p:ph type="title"/>
          </p:nvPr>
        </p:nvSpPr>
        <p:spPr/>
        <p:txBody>
          <a:bodyPr lIns="91440" tIns="45720" rIns="91440" bIns="45720" anchor="t">
            <a:noAutofit/>
          </a:bodyPr>
          <a:lstStyle/>
          <a:p>
            <a:r>
              <a:rPr lang="en-US" dirty="0">
                <a:ea typeface="Calibri Light"/>
                <a:cs typeface="Calibri Light"/>
              </a:rPr>
              <a:t>China Shipbuilding – Fees</a:t>
            </a:r>
            <a:endParaRPr lang="en-US" dirty="0"/>
          </a:p>
        </p:txBody>
      </p:sp>
      <p:sp>
        <p:nvSpPr>
          <p:cNvPr id="3" name="Content Placeholder 2">
            <a:extLst>
              <a:ext uri="{FF2B5EF4-FFF2-40B4-BE49-F238E27FC236}">
                <a16:creationId xmlns:a16="http://schemas.microsoft.com/office/drawing/2014/main" id="{31A62244-A1FE-ED95-05E3-4A56A1AEE865}"/>
              </a:ext>
            </a:extLst>
          </p:cNvPr>
          <p:cNvSpPr>
            <a:spLocks noGrp="1"/>
          </p:cNvSpPr>
          <p:nvPr>
            <p:ph idx="1"/>
          </p:nvPr>
        </p:nvSpPr>
        <p:spPr>
          <a:xfrm>
            <a:off x="1283056" y="1079500"/>
            <a:ext cx="10515600" cy="4758177"/>
          </a:xfrm>
        </p:spPr>
        <p:txBody>
          <a:bodyPr lIns="91440" tIns="45720" rIns="91440" bIns="45720" anchor="t"/>
          <a:lstStyle/>
          <a:p>
            <a:r>
              <a:rPr lang="en-US" sz="1800" dirty="0">
                <a:latin typeface="Calibri Light"/>
                <a:ea typeface="Calibri Light"/>
                <a:cs typeface="Calibri Light"/>
              </a:rPr>
              <a:t>Shipbuilding fees starting </a:t>
            </a:r>
            <a:r>
              <a:rPr lang="en-US" sz="1800" dirty="0">
                <a:solidFill>
                  <a:srgbClr val="FF0000"/>
                </a:solidFill>
                <a:latin typeface="Calibri Light"/>
                <a:ea typeface="Calibri Light"/>
                <a:cs typeface="Calibri Light"/>
              </a:rPr>
              <a:t>October 14, 2025 </a:t>
            </a:r>
            <a:r>
              <a:rPr lang="en-US" sz="1800" dirty="0">
                <a:latin typeface="Calibri Light"/>
                <a:ea typeface="Calibri Light"/>
                <a:cs typeface="Calibri Light"/>
              </a:rPr>
              <a:t>(lower than initially proposed)</a:t>
            </a:r>
          </a:p>
          <a:p>
            <a:pPr lvl="1"/>
            <a:r>
              <a:rPr lang="en-US" sz="1800" u="sng" dirty="0">
                <a:latin typeface="Calibri Light"/>
                <a:ea typeface="Calibri Light"/>
                <a:cs typeface="Calibri Light"/>
              </a:rPr>
              <a:t>Chinese operated or owned</a:t>
            </a:r>
            <a:r>
              <a:rPr lang="en-US" sz="1800" dirty="0">
                <a:latin typeface="Calibri Light"/>
                <a:ea typeface="Calibri Light"/>
                <a:cs typeface="Calibri Light"/>
              </a:rPr>
              <a:t>: $50 per net ton against any vessel, increasing by $30 annually over the next three years. </a:t>
            </a:r>
          </a:p>
          <a:p>
            <a:pPr lvl="1"/>
            <a:r>
              <a:rPr lang="en-US" sz="1800" u="sng" dirty="0">
                <a:latin typeface="Calibri Light"/>
                <a:ea typeface="Calibri Light"/>
                <a:cs typeface="Calibri Light"/>
              </a:rPr>
              <a:t>Chinese-built vessels</a:t>
            </a:r>
            <a:r>
              <a:rPr lang="en-US" sz="1800" dirty="0">
                <a:latin typeface="Calibri Light"/>
                <a:ea typeface="Calibri Light"/>
                <a:cs typeface="Calibri Light"/>
              </a:rPr>
              <a:t>: the higher of (i) $18 per net ton </a:t>
            </a:r>
            <a:r>
              <a:rPr lang="en-US" sz="1800" b="1" dirty="0">
                <a:latin typeface="Calibri Light"/>
                <a:ea typeface="Calibri Light"/>
                <a:cs typeface="Calibri Light"/>
              </a:rPr>
              <a:t>or</a:t>
            </a:r>
            <a:r>
              <a:rPr lang="en-US" sz="1800" dirty="0">
                <a:latin typeface="Calibri Light"/>
                <a:ea typeface="Calibri Light"/>
                <a:cs typeface="Calibri Light"/>
              </a:rPr>
              <a:t> (ii) $120 per container, increasing incrementally over the next three years. </a:t>
            </a:r>
          </a:p>
          <a:p>
            <a:pPr lvl="1"/>
            <a:r>
              <a:rPr lang="en-US" sz="1800" u="sng" dirty="0">
                <a:latin typeface="Calibri Light"/>
                <a:ea typeface="Calibri Light"/>
                <a:cs typeface="Calibri Light"/>
              </a:rPr>
              <a:t>Foreign vessels</a:t>
            </a:r>
            <a:r>
              <a:rPr lang="en-US" sz="1800" dirty="0">
                <a:latin typeface="Calibri Light"/>
                <a:ea typeface="Calibri Light"/>
                <a:cs typeface="Calibri Light"/>
              </a:rPr>
              <a:t>: $150 per Car Equivalent Unit (CEU) capacity</a:t>
            </a:r>
          </a:p>
          <a:p>
            <a:r>
              <a:rPr lang="en-US" sz="1800" dirty="0">
                <a:latin typeface="Calibri Light"/>
                <a:ea typeface="Calibri Light"/>
                <a:cs typeface="Calibri Light"/>
              </a:rPr>
              <a:t>Fee charged on or before entry at first U.S. </a:t>
            </a:r>
            <a:r>
              <a:rPr lang="en-US" sz="1800">
                <a:latin typeface="Calibri Light"/>
                <a:ea typeface="Calibri Light"/>
                <a:cs typeface="Calibri Light"/>
              </a:rPr>
              <a:t>port</a:t>
            </a:r>
            <a:endParaRPr lang="en-US" sz="1800" dirty="0">
              <a:latin typeface="Calibri Light"/>
              <a:ea typeface="Calibri Light"/>
              <a:cs typeface="Calibri Light"/>
            </a:endParaRPr>
          </a:p>
          <a:p>
            <a:r>
              <a:rPr lang="en-US" sz="1800" dirty="0">
                <a:latin typeface="Calibri Light"/>
                <a:ea typeface="Calibri Light"/>
                <a:cs typeface="Calibri Light"/>
              </a:rPr>
              <a:t>Max Fee: 5 times per year on a single vessel</a:t>
            </a:r>
          </a:p>
          <a:p>
            <a:r>
              <a:rPr lang="en-US" sz="1800" dirty="0">
                <a:latin typeface="Calibri Light"/>
                <a:ea typeface="Calibri Light"/>
                <a:cs typeface="Calibri Light"/>
              </a:rPr>
              <a:t>Require use of U.S. vessels for the maritime transport of a certain percentage of LNG exports, starting at 1% on </a:t>
            </a:r>
            <a:r>
              <a:rPr lang="en-US" sz="1800" dirty="0">
                <a:solidFill>
                  <a:srgbClr val="FF0000"/>
                </a:solidFill>
                <a:latin typeface="Calibri Light"/>
                <a:ea typeface="Calibri Light"/>
                <a:cs typeface="Calibri Light"/>
              </a:rPr>
              <a:t>April 17, 2028</a:t>
            </a:r>
            <a:r>
              <a:rPr lang="en-US" sz="1800" dirty="0">
                <a:latin typeface="Calibri Light"/>
                <a:ea typeface="Calibri Light"/>
                <a:cs typeface="Calibri Light"/>
              </a:rPr>
              <a:t>, and increasing incrementally over the next 19 years (to 15% in 2047). </a:t>
            </a:r>
          </a:p>
          <a:p>
            <a:r>
              <a:rPr lang="en-US" sz="1800" u="sng" dirty="0">
                <a:latin typeface="Calibri Light"/>
                <a:ea typeface="Calibri Light"/>
                <a:cs typeface="Calibri Light"/>
              </a:rPr>
              <a:t>Note</a:t>
            </a:r>
            <a:r>
              <a:rPr lang="en-US" sz="1800" dirty="0">
                <a:latin typeface="Calibri Light"/>
                <a:ea typeface="Calibri Light"/>
                <a:cs typeface="Calibri Light"/>
              </a:rPr>
              <a:t>: fees and requirements are not cumulative. A vessel will be subject either to (a) one of the three fees; or (b) the requirement for LNG exports</a:t>
            </a:r>
          </a:p>
          <a:p>
            <a:endParaRPr lang="en-US" sz="2400" dirty="0">
              <a:latin typeface="Calibri Light"/>
              <a:ea typeface="Calibri Light"/>
              <a:cs typeface="Calibri Light"/>
            </a:endParaRPr>
          </a:p>
        </p:txBody>
      </p:sp>
      <p:sp>
        <p:nvSpPr>
          <p:cNvPr id="4" name="Footer Placeholder 3">
            <a:extLst>
              <a:ext uri="{FF2B5EF4-FFF2-40B4-BE49-F238E27FC236}">
                <a16:creationId xmlns:a16="http://schemas.microsoft.com/office/drawing/2014/main" id="{DF8E41A7-9509-7C52-F40F-84DE1E9C395F}"/>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FFFC9D20-1C59-176B-B017-A1CAF8946C5F}"/>
              </a:ext>
            </a:extLst>
          </p:cNvPr>
          <p:cNvSpPr>
            <a:spLocks noGrp="1"/>
          </p:cNvSpPr>
          <p:nvPr>
            <p:ph type="sldNum" sz="quarter" idx="4"/>
          </p:nvPr>
        </p:nvSpPr>
        <p:spPr/>
        <p:txBody>
          <a:bodyPr/>
          <a:lstStyle/>
          <a:p>
            <a:fld id="{4D6CE8A1-6974-4F60-A884-8B939ED38A57}" type="slidenum">
              <a:rPr lang="en-US" smtClean="0"/>
              <a:t>12</a:t>
            </a:fld>
            <a:endParaRPr lang="en-US" dirty="0"/>
          </a:p>
        </p:txBody>
      </p:sp>
    </p:spTree>
    <p:extLst>
      <p:ext uri="{BB962C8B-B14F-4D97-AF65-F5344CB8AC3E}">
        <p14:creationId xmlns:p14="http://schemas.microsoft.com/office/powerpoint/2010/main" val="20959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F08F-DBF9-17FA-4C66-6548E6D13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A5F11-F25B-6298-0666-FBC62AAD1206}"/>
              </a:ext>
            </a:extLst>
          </p:cNvPr>
          <p:cNvSpPr>
            <a:spLocks noGrp="1"/>
          </p:cNvSpPr>
          <p:nvPr>
            <p:ph type="title"/>
          </p:nvPr>
        </p:nvSpPr>
        <p:spPr/>
        <p:txBody>
          <a:bodyPr lIns="91440" tIns="45720" rIns="91440" bIns="45720" anchor="t">
            <a:noAutofit/>
          </a:bodyPr>
          <a:lstStyle/>
          <a:p>
            <a:r>
              <a:rPr lang="en-US" dirty="0">
                <a:ea typeface="Calibri Light"/>
                <a:cs typeface="Calibri Light"/>
              </a:rPr>
              <a:t>China Shipbuilding – Fees</a:t>
            </a:r>
            <a:endParaRPr lang="en-US" dirty="0"/>
          </a:p>
        </p:txBody>
      </p:sp>
      <p:sp>
        <p:nvSpPr>
          <p:cNvPr id="3" name="Content Placeholder 2">
            <a:extLst>
              <a:ext uri="{FF2B5EF4-FFF2-40B4-BE49-F238E27FC236}">
                <a16:creationId xmlns:a16="http://schemas.microsoft.com/office/drawing/2014/main" id="{99C966FB-37D0-5ABE-CF7E-1EDA87C0DED1}"/>
              </a:ext>
            </a:extLst>
          </p:cNvPr>
          <p:cNvSpPr>
            <a:spLocks noGrp="1"/>
          </p:cNvSpPr>
          <p:nvPr>
            <p:ph idx="1"/>
          </p:nvPr>
        </p:nvSpPr>
        <p:spPr>
          <a:xfrm>
            <a:off x="1283056" y="1486339"/>
            <a:ext cx="5152468" cy="4351338"/>
          </a:xfrm>
        </p:spPr>
        <p:txBody>
          <a:bodyPr lIns="91440" tIns="45720" rIns="91440" bIns="45720" anchor="t"/>
          <a:lstStyle/>
          <a:p>
            <a:r>
              <a:rPr lang="en-US" sz="2400" b="1" dirty="0">
                <a:latin typeface="Calibri Light"/>
                <a:ea typeface="Calibri Light"/>
                <a:cs typeface="Calibri Light"/>
              </a:rPr>
              <a:t>EXEMPTION</a:t>
            </a:r>
            <a:r>
              <a:rPr lang="en-US" sz="2400" dirty="0">
                <a:latin typeface="Calibri Light"/>
                <a:ea typeface="Calibri Light"/>
                <a:cs typeface="Calibri Light"/>
              </a:rPr>
              <a:t>: Vessels engaged in short sea shipping (i.e. voyages of less than 2,000 nautical miles from certain U.S. ports)</a:t>
            </a:r>
          </a:p>
          <a:p>
            <a:pPr lvl="1"/>
            <a:r>
              <a:rPr lang="en-US" sz="2000" dirty="0">
                <a:latin typeface="Calibri Light"/>
                <a:ea typeface="Calibri Light"/>
                <a:cs typeface="Calibri Light"/>
              </a:rPr>
              <a:t>Don’t know which ports are “certain U.S. ports”</a:t>
            </a:r>
          </a:p>
          <a:p>
            <a:pPr lvl="1"/>
            <a:r>
              <a:rPr lang="en-US" sz="2000" dirty="0">
                <a:latin typeface="Calibri Light"/>
                <a:ea typeface="Calibri Light"/>
                <a:cs typeface="Calibri Light"/>
              </a:rPr>
              <a:t>All of Central America and the Caribbean is included</a:t>
            </a:r>
          </a:p>
          <a:p>
            <a:pPr lvl="1"/>
            <a:r>
              <a:rPr lang="en-US" sz="2000" dirty="0">
                <a:latin typeface="Calibri Light"/>
                <a:ea typeface="Calibri Light"/>
                <a:cs typeface="Calibri Light"/>
              </a:rPr>
              <a:t>Colombia, Venezuela, Guyana, Suriname, possibly northern Brazil and Ecuador</a:t>
            </a:r>
          </a:p>
          <a:p>
            <a:endParaRPr lang="en-US" sz="2400" dirty="0">
              <a:latin typeface="Calibri Light"/>
              <a:ea typeface="Calibri Light"/>
              <a:cs typeface="Calibri Light"/>
            </a:endParaRPr>
          </a:p>
        </p:txBody>
      </p:sp>
      <p:sp>
        <p:nvSpPr>
          <p:cNvPr id="4" name="Footer Placeholder 3">
            <a:extLst>
              <a:ext uri="{FF2B5EF4-FFF2-40B4-BE49-F238E27FC236}">
                <a16:creationId xmlns:a16="http://schemas.microsoft.com/office/drawing/2014/main" id="{6CA61D32-6E87-E775-F0B6-A7F2C192AEDD}"/>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22487B7E-E121-6572-C568-D7D5ED108946}"/>
              </a:ext>
            </a:extLst>
          </p:cNvPr>
          <p:cNvSpPr>
            <a:spLocks noGrp="1"/>
          </p:cNvSpPr>
          <p:nvPr>
            <p:ph type="sldNum" sz="quarter" idx="4"/>
          </p:nvPr>
        </p:nvSpPr>
        <p:spPr/>
        <p:txBody>
          <a:bodyPr/>
          <a:lstStyle/>
          <a:p>
            <a:fld id="{4D6CE8A1-6974-4F60-A884-8B939ED38A57}" type="slidenum">
              <a:rPr lang="en-US" smtClean="0"/>
              <a:t>13</a:t>
            </a:fld>
            <a:endParaRPr lang="en-US" dirty="0"/>
          </a:p>
        </p:txBody>
      </p:sp>
      <p:pic>
        <p:nvPicPr>
          <p:cNvPr id="6" name="Picture 5">
            <a:extLst>
              <a:ext uri="{FF2B5EF4-FFF2-40B4-BE49-F238E27FC236}">
                <a16:creationId xmlns:a16="http://schemas.microsoft.com/office/drawing/2014/main" id="{72849797-3CC5-FA3B-FE26-F93B09A667E5}"/>
              </a:ext>
            </a:extLst>
          </p:cNvPr>
          <p:cNvPicPr>
            <a:picLocks noChangeAspect="1"/>
          </p:cNvPicPr>
          <p:nvPr/>
        </p:nvPicPr>
        <p:blipFill>
          <a:blip r:embed="rId2"/>
          <a:stretch>
            <a:fillRect/>
          </a:stretch>
        </p:blipFill>
        <p:spPr>
          <a:xfrm>
            <a:off x="6977839" y="1624881"/>
            <a:ext cx="4869345" cy="3244574"/>
          </a:xfrm>
          <a:prstGeom prst="rect">
            <a:avLst/>
          </a:prstGeom>
        </p:spPr>
      </p:pic>
    </p:spTree>
    <p:extLst>
      <p:ext uri="{BB962C8B-B14F-4D97-AF65-F5344CB8AC3E}">
        <p14:creationId xmlns:p14="http://schemas.microsoft.com/office/powerpoint/2010/main" val="20315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87B7-338D-2104-883A-A62A78EB2EC7}"/>
              </a:ext>
            </a:extLst>
          </p:cNvPr>
          <p:cNvSpPr>
            <a:spLocks noGrp="1"/>
          </p:cNvSpPr>
          <p:nvPr>
            <p:ph type="title"/>
          </p:nvPr>
        </p:nvSpPr>
        <p:spPr/>
        <p:txBody>
          <a:bodyPr/>
          <a:lstStyle/>
          <a:p>
            <a:r>
              <a:rPr lang="en-US" dirty="0"/>
              <a:t>The Big Beautiful Bill &amp; Shipbuilding</a:t>
            </a:r>
          </a:p>
        </p:txBody>
      </p:sp>
      <p:sp>
        <p:nvSpPr>
          <p:cNvPr id="3" name="Content Placeholder 2">
            <a:extLst>
              <a:ext uri="{FF2B5EF4-FFF2-40B4-BE49-F238E27FC236}">
                <a16:creationId xmlns:a16="http://schemas.microsoft.com/office/drawing/2014/main" id="{2287DBD7-2E8A-F1B8-82F2-9AC332E8CCF3}"/>
              </a:ext>
            </a:extLst>
          </p:cNvPr>
          <p:cNvSpPr>
            <a:spLocks noGrp="1"/>
          </p:cNvSpPr>
          <p:nvPr>
            <p:ph idx="1"/>
          </p:nvPr>
        </p:nvSpPr>
        <p:spPr/>
        <p:txBody>
          <a:bodyPr/>
          <a:lstStyle/>
          <a:p>
            <a:pPr marL="0" indent="0">
              <a:buNone/>
            </a:pPr>
            <a:r>
              <a:rPr lang="en-US" dirty="0"/>
              <a:t>On May 18</a:t>
            </a:r>
            <a:r>
              <a:rPr lang="en-US" baseline="30000" dirty="0"/>
              <a:t>th</a:t>
            </a:r>
            <a:r>
              <a:rPr lang="en-US" dirty="0"/>
              <a:t>, the House Budget Committee voted to approve the “Big Beautiful Bill” which included nearly </a:t>
            </a:r>
            <a:r>
              <a:rPr lang="en-US" b="1" dirty="0"/>
              <a:t>$32 billion for the “enhancement of Department of Defense Resources for Shipbuilding</a:t>
            </a:r>
            <a:r>
              <a:rPr lang="en-US" dirty="0"/>
              <a:t>”</a:t>
            </a:r>
          </a:p>
          <a:p>
            <a:r>
              <a:rPr lang="en-US" dirty="0"/>
              <a:t>More than $4 billion for the shipbuilding industrial base</a:t>
            </a:r>
          </a:p>
          <a:p>
            <a:r>
              <a:rPr lang="en-US" dirty="0"/>
              <a:t>Nearly $16 billion for ship procurement and development</a:t>
            </a:r>
          </a:p>
          <a:p>
            <a:pPr lvl="1"/>
            <a:r>
              <a:rPr lang="en-US" dirty="0"/>
              <a:t>Including $100 million for the procurement of commercial logistics ships</a:t>
            </a:r>
          </a:p>
          <a:p>
            <a:r>
              <a:rPr lang="en-US" dirty="0"/>
              <a:t>More than $5 billion for unmanned and autonomous systems</a:t>
            </a:r>
          </a:p>
          <a:p>
            <a:r>
              <a:rPr lang="en-US" dirty="0"/>
              <a:t>Nearly $6 billion for specific ship classes</a:t>
            </a:r>
          </a:p>
          <a:p>
            <a:r>
              <a:rPr lang="en-US" dirty="0"/>
              <a:t>$742 million for training and techniques</a:t>
            </a:r>
          </a:p>
        </p:txBody>
      </p:sp>
      <p:sp>
        <p:nvSpPr>
          <p:cNvPr id="4" name="Footer Placeholder 3">
            <a:extLst>
              <a:ext uri="{FF2B5EF4-FFF2-40B4-BE49-F238E27FC236}">
                <a16:creationId xmlns:a16="http://schemas.microsoft.com/office/drawing/2014/main" id="{0B181E40-0778-DB8D-48CB-C7CB6E863306}"/>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E68EB422-C60A-DE42-FA47-C885B674F86B}"/>
              </a:ext>
            </a:extLst>
          </p:cNvPr>
          <p:cNvSpPr>
            <a:spLocks noGrp="1"/>
          </p:cNvSpPr>
          <p:nvPr>
            <p:ph type="sldNum" sz="quarter" idx="4"/>
          </p:nvPr>
        </p:nvSpPr>
        <p:spPr/>
        <p:txBody>
          <a:bodyPr/>
          <a:lstStyle/>
          <a:p>
            <a:fld id="{4D6CE8A1-6974-4F60-A884-8B939ED38A57}" type="slidenum">
              <a:rPr lang="en-US" smtClean="0"/>
              <a:t>14</a:t>
            </a:fld>
            <a:endParaRPr lang="en-US" dirty="0"/>
          </a:p>
        </p:txBody>
      </p:sp>
    </p:spTree>
    <p:extLst>
      <p:ext uri="{BB962C8B-B14F-4D97-AF65-F5344CB8AC3E}">
        <p14:creationId xmlns:p14="http://schemas.microsoft.com/office/powerpoint/2010/main" val="149641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FA82-F7AF-6448-E00B-9D63321900FF}"/>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0D1BA198-12CE-2B6D-76D6-A803F7558B1A}"/>
              </a:ext>
            </a:extLst>
          </p:cNvPr>
          <p:cNvSpPr>
            <a:spLocks noGrp="1"/>
          </p:cNvSpPr>
          <p:nvPr>
            <p:ph idx="1"/>
          </p:nvPr>
        </p:nvSpPr>
        <p:spPr/>
        <p:txBody>
          <a:bodyPr/>
          <a:lstStyle/>
          <a:p>
            <a:pPr marL="0" indent="0">
              <a:buNone/>
            </a:pPr>
            <a:r>
              <a:rPr lang="en-US" b="1" dirty="0"/>
              <a:t>Reduce compliance risk by:</a:t>
            </a:r>
          </a:p>
          <a:p>
            <a:pPr lvl="1"/>
            <a:r>
              <a:rPr lang="en-US" dirty="0"/>
              <a:t>Carefully following all requirements for invoicing to reduce irrecuperable fees</a:t>
            </a:r>
          </a:p>
          <a:p>
            <a:pPr lvl="1"/>
            <a:r>
              <a:rPr lang="en-US" dirty="0"/>
              <a:t>Ensuring compatibility with non-Chinese SOE software</a:t>
            </a:r>
          </a:p>
          <a:p>
            <a:pPr lvl="1"/>
            <a:r>
              <a:rPr lang="en-US" dirty="0"/>
              <a:t>Maintaining compliance with key markets regulatory requirements globally to avoid being subject to investigations</a:t>
            </a:r>
          </a:p>
          <a:p>
            <a:pPr marL="0" indent="0">
              <a:buNone/>
            </a:pPr>
            <a:r>
              <a:rPr lang="en-US" b="1" dirty="0"/>
              <a:t>Proactively engage with regulatory changes by:</a:t>
            </a:r>
          </a:p>
          <a:p>
            <a:pPr lvl="1"/>
            <a:r>
              <a:rPr lang="en-US" b="1" dirty="0"/>
              <a:t>Agency-level: </a:t>
            </a:r>
            <a:r>
              <a:rPr lang="en-US" dirty="0"/>
              <a:t>Keep track of agency investigations and submit comments when possible</a:t>
            </a:r>
          </a:p>
          <a:p>
            <a:pPr lvl="1"/>
            <a:r>
              <a:rPr lang="en-US" b="1" dirty="0"/>
              <a:t>Congressional-level: </a:t>
            </a:r>
            <a:r>
              <a:rPr lang="en-US" dirty="0"/>
              <a:t>Ensure that Congress hears from your industry when considering legislation</a:t>
            </a:r>
          </a:p>
          <a:p>
            <a:pPr lvl="1"/>
            <a:endParaRPr lang="en-US" dirty="0"/>
          </a:p>
          <a:p>
            <a:pPr lvl="1"/>
            <a:endParaRPr lang="en-US" dirty="0"/>
          </a:p>
          <a:p>
            <a:endParaRPr lang="en-US" dirty="0"/>
          </a:p>
          <a:p>
            <a:pPr lvl="1"/>
            <a:endParaRPr lang="en-US" dirty="0"/>
          </a:p>
          <a:p>
            <a:pPr lvl="1"/>
            <a:endParaRPr lang="en-US" dirty="0"/>
          </a:p>
          <a:p>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4CC55FA2-5889-13FD-AE8E-1572F2B73105}"/>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459586CD-5F78-831E-DCCB-C659A0098A3D}"/>
              </a:ext>
            </a:extLst>
          </p:cNvPr>
          <p:cNvSpPr>
            <a:spLocks noGrp="1"/>
          </p:cNvSpPr>
          <p:nvPr>
            <p:ph type="sldNum" sz="quarter" idx="4"/>
          </p:nvPr>
        </p:nvSpPr>
        <p:spPr/>
        <p:txBody>
          <a:bodyPr/>
          <a:lstStyle/>
          <a:p>
            <a:fld id="{4D6CE8A1-6974-4F60-A884-8B939ED38A57}" type="slidenum">
              <a:rPr lang="en-US" smtClean="0"/>
              <a:t>15</a:t>
            </a:fld>
            <a:endParaRPr lang="en-US" dirty="0"/>
          </a:p>
        </p:txBody>
      </p:sp>
    </p:spTree>
    <p:extLst>
      <p:ext uri="{BB962C8B-B14F-4D97-AF65-F5344CB8AC3E}">
        <p14:creationId xmlns:p14="http://schemas.microsoft.com/office/powerpoint/2010/main" val="152965000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8576" y="0"/>
            <a:ext cx="11173424" cy="6858000"/>
          </a:xfrm>
          <a:prstGeom prst="rect">
            <a:avLst/>
          </a:prstGeom>
        </p:spPr>
      </p:pic>
      <p:sp>
        <p:nvSpPr>
          <p:cNvPr id="7" name="Rectangle 6"/>
          <p:cNvSpPr/>
          <p:nvPr/>
        </p:nvSpPr>
        <p:spPr>
          <a:xfrm>
            <a:off x="844827" y="4128032"/>
            <a:ext cx="11357499" cy="272996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1080" y="2923202"/>
            <a:ext cx="10332720" cy="666345"/>
          </a:xfrm>
        </p:spPr>
        <p:txBody>
          <a:bodyPr>
            <a:noAutofit/>
          </a:bodyPr>
          <a:lstStyle/>
          <a:p>
            <a:pPr algn="ctr"/>
            <a:r>
              <a:rPr lang="en-US" sz="8000" i="1" dirty="0">
                <a:solidFill>
                  <a:srgbClr val="113E6A"/>
                </a:solidFill>
              </a:rPr>
              <a:t>Thank you!</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290" y="4375735"/>
            <a:ext cx="1971519" cy="1732927"/>
          </a:xfrm>
          <a:prstGeom prst="rect">
            <a:avLst/>
          </a:prstGeom>
        </p:spPr>
      </p:pic>
      <p:sp>
        <p:nvSpPr>
          <p:cNvPr id="8" name="Slide Number Placeholder 7">
            <a:extLst>
              <a:ext uri="{FF2B5EF4-FFF2-40B4-BE49-F238E27FC236}">
                <a16:creationId xmlns:a16="http://schemas.microsoft.com/office/drawing/2014/main" id="{016FEABF-7DF0-4B8B-8CB7-54C399DEDCC8}"/>
              </a:ext>
            </a:extLst>
          </p:cNvPr>
          <p:cNvSpPr>
            <a:spLocks noGrp="1"/>
          </p:cNvSpPr>
          <p:nvPr>
            <p:ph type="sldNum" sz="quarter" idx="4"/>
          </p:nvPr>
        </p:nvSpPr>
        <p:spPr/>
        <p:txBody>
          <a:bodyPr/>
          <a:lstStyle/>
          <a:p>
            <a:fld id="{4D6CE8A1-6974-4F60-A884-8B939ED38A57}" type="slidenum">
              <a:rPr lang="en-US" smtClean="0">
                <a:solidFill>
                  <a:schemeClr val="bg1"/>
                </a:solidFill>
              </a:rPr>
              <a:t>16</a:t>
            </a:fld>
            <a:endParaRPr lang="en-US" dirty="0">
              <a:solidFill>
                <a:schemeClr val="bg1"/>
              </a:solidFill>
            </a:endParaRPr>
          </a:p>
        </p:txBody>
      </p:sp>
      <p:sp>
        <p:nvSpPr>
          <p:cNvPr id="5" name="TextBox 4"/>
          <p:cNvSpPr txBox="1"/>
          <p:nvPr/>
        </p:nvSpPr>
        <p:spPr>
          <a:xfrm>
            <a:off x="4235637" y="535667"/>
            <a:ext cx="4575889" cy="1107996"/>
          </a:xfrm>
          <a:prstGeom prst="rect">
            <a:avLst/>
          </a:prstGeom>
          <a:noFill/>
        </p:spPr>
        <p:txBody>
          <a:bodyPr wrap="square" rtlCol="0">
            <a:spAutoFit/>
          </a:bodyPr>
          <a:lstStyle/>
          <a:p>
            <a:r>
              <a:rPr lang="en-US" sz="6600" dirty="0"/>
              <a:t>Questions?</a:t>
            </a:r>
          </a:p>
        </p:txBody>
      </p:sp>
      <p:sp>
        <p:nvSpPr>
          <p:cNvPr id="9" name="Footer Placeholder 3">
            <a:extLst>
              <a:ext uri="{FF2B5EF4-FFF2-40B4-BE49-F238E27FC236}">
                <a16:creationId xmlns:a16="http://schemas.microsoft.com/office/drawing/2014/main" id="{E03AC5B8-4CCD-46F8-BAEE-6CB20AAF4E2F}"/>
              </a:ext>
            </a:extLst>
          </p:cNvPr>
          <p:cNvSpPr>
            <a:spLocks noGrp="1"/>
          </p:cNvSpPr>
          <p:nvPr>
            <p:ph type="ftr" sz="quarter" idx="11"/>
          </p:nvPr>
        </p:nvSpPr>
        <p:spPr>
          <a:xfrm>
            <a:off x="1283056" y="6356351"/>
            <a:ext cx="6870344" cy="365125"/>
          </a:xfrm>
        </p:spPr>
        <p:txBody>
          <a:bodyPr/>
          <a:lstStyle/>
          <a:p>
            <a:r>
              <a:rPr lang="en-US" dirty="0">
                <a:solidFill>
                  <a:schemeClr val="bg1"/>
                </a:solidFill>
              </a:rPr>
              <a:t>© Sandler, Travis &amp; Rosenberg, P.A. |  www.strtrade.com | All rights reserved.</a:t>
            </a:r>
          </a:p>
        </p:txBody>
      </p:sp>
    </p:spTree>
    <p:extLst>
      <p:ext uri="{BB962C8B-B14F-4D97-AF65-F5344CB8AC3E}">
        <p14:creationId xmlns:p14="http://schemas.microsoft.com/office/powerpoint/2010/main" val="355820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70CB-25E8-00AD-4594-BA4E0F7E6862}"/>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3DD80AFD-2E03-3902-1ADE-5FAC6D6FB332}"/>
              </a:ext>
            </a:extLst>
          </p:cNvPr>
          <p:cNvSpPr>
            <a:spLocks noGrp="1"/>
          </p:cNvSpPr>
          <p:nvPr>
            <p:ph idx="1"/>
          </p:nvPr>
        </p:nvSpPr>
        <p:spPr/>
        <p:txBody>
          <a:bodyPr lIns="91440" tIns="45720" rIns="91440" bIns="45720" anchor="t"/>
          <a:lstStyle/>
          <a:p>
            <a:r>
              <a:rPr lang="en-US" dirty="0"/>
              <a:t>March 17, 2024: Ocean Shipping Reform Implementation Act of 2023</a:t>
            </a:r>
            <a:br>
              <a:rPr lang="en-US" dirty="0"/>
            </a:br>
            <a:r>
              <a:rPr lang="en-US" dirty="0"/>
              <a:t>- passes House…</a:t>
            </a:r>
          </a:p>
          <a:p>
            <a:r>
              <a:rPr lang="en-US" dirty="0"/>
              <a:t>April 22, 2024: USTR initiates Section 301 China Shipbuilding Investigation</a:t>
            </a:r>
          </a:p>
          <a:p>
            <a:r>
              <a:rPr lang="en-US" dirty="0"/>
              <a:t>February 7, 2024: FMC hearing re: Merchant Shipping in the Red Sea</a:t>
            </a:r>
          </a:p>
          <a:p>
            <a:pPr marL="0" indent="0">
              <a:buNone/>
            </a:pPr>
            <a:r>
              <a:rPr lang="en-US" dirty="0"/>
              <a:t>---</a:t>
            </a:r>
          </a:p>
          <a:p>
            <a:r>
              <a:rPr lang="en-US" dirty="0"/>
              <a:t>March 2025: FMC Global Maritime Chokepoints Investigation</a:t>
            </a:r>
          </a:p>
          <a:p>
            <a:r>
              <a:rPr lang="en-US" dirty="0"/>
              <a:t>April 17, 2025: USTR Section 301 China Shipbuilding Actions</a:t>
            </a:r>
          </a:p>
          <a:p>
            <a:r>
              <a:rPr lang="en-US" dirty="0"/>
              <a:t>May 21, 2025: The “Big Beautiful Bill” – </a:t>
            </a:r>
            <a:r>
              <a:rPr lang="en-US"/>
              <a:t>passed House 215-214</a:t>
            </a:r>
            <a:endParaRPr lang="en-US" dirty="0"/>
          </a:p>
        </p:txBody>
      </p:sp>
      <p:sp>
        <p:nvSpPr>
          <p:cNvPr id="4" name="Footer Placeholder 3">
            <a:extLst>
              <a:ext uri="{FF2B5EF4-FFF2-40B4-BE49-F238E27FC236}">
                <a16:creationId xmlns:a16="http://schemas.microsoft.com/office/drawing/2014/main" id="{B2960B30-8319-07D4-807D-77B7DF741F15}"/>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B5201A31-7BFE-DA18-5C92-0303E3343F4C}"/>
              </a:ext>
            </a:extLst>
          </p:cNvPr>
          <p:cNvSpPr>
            <a:spLocks noGrp="1"/>
          </p:cNvSpPr>
          <p:nvPr>
            <p:ph type="sldNum" sz="quarter" idx="4"/>
          </p:nvPr>
        </p:nvSpPr>
        <p:spPr/>
        <p:txBody>
          <a:bodyPr/>
          <a:lstStyle/>
          <a:p>
            <a:fld id="{4D6CE8A1-6974-4F60-A884-8B939ED38A57}" type="slidenum">
              <a:rPr lang="en-US" smtClean="0"/>
              <a:t>2</a:t>
            </a:fld>
            <a:endParaRPr lang="en-US" dirty="0"/>
          </a:p>
        </p:txBody>
      </p:sp>
    </p:spTree>
    <p:extLst>
      <p:ext uri="{BB962C8B-B14F-4D97-AF65-F5344CB8AC3E}">
        <p14:creationId xmlns:p14="http://schemas.microsoft.com/office/powerpoint/2010/main" val="681454054"/>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50F9-3E4B-4A36-B0D1-6A0AB8D86A2C}"/>
              </a:ext>
            </a:extLst>
          </p:cNvPr>
          <p:cNvSpPr>
            <a:spLocks noGrp="1"/>
          </p:cNvSpPr>
          <p:nvPr>
            <p:ph type="title"/>
          </p:nvPr>
        </p:nvSpPr>
        <p:spPr/>
        <p:txBody>
          <a:bodyPr/>
          <a:lstStyle/>
          <a:p>
            <a:r>
              <a:rPr lang="en-US" dirty="0"/>
              <a:t>Ocean Shipping Reform Implementation Act of 2023 (OSRA 2.0) </a:t>
            </a:r>
          </a:p>
        </p:txBody>
      </p:sp>
      <p:sp>
        <p:nvSpPr>
          <p:cNvPr id="3" name="Content Placeholder 2">
            <a:extLst>
              <a:ext uri="{FF2B5EF4-FFF2-40B4-BE49-F238E27FC236}">
                <a16:creationId xmlns:a16="http://schemas.microsoft.com/office/drawing/2014/main" id="{82DA96C0-7E8F-4D2F-B547-E8EB08BC8BFC}"/>
              </a:ext>
            </a:extLst>
          </p:cNvPr>
          <p:cNvSpPr>
            <a:spLocks noGrp="1"/>
          </p:cNvSpPr>
          <p:nvPr>
            <p:ph idx="1"/>
          </p:nvPr>
        </p:nvSpPr>
        <p:spPr>
          <a:xfrm>
            <a:off x="1283056" y="1651000"/>
            <a:ext cx="10515600" cy="4523561"/>
          </a:xfrm>
        </p:spPr>
        <p:txBody>
          <a:bodyPr/>
          <a:lstStyle/>
          <a:p>
            <a:r>
              <a:rPr lang="en-US" sz="2400" b="1" dirty="0"/>
              <a:t>Introduced by: </a:t>
            </a:r>
            <a:r>
              <a:rPr lang="en-US" sz="2400" dirty="0"/>
              <a:t>Congressmen Dusty Johnson (R-SD) and John Garamendi (D-CA) </a:t>
            </a:r>
          </a:p>
          <a:p>
            <a:r>
              <a:rPr lang="en-US" sz="2400" b="1" dirty="0"/>
              <a:t>Passed the House: </a:t>
            </a:r>
            <a:r>
              <a:rPr lang="en-US" sz="2400" dirty="0"/>
              <a:t>393 – 24 in 2024. Not yet reintroduced.</a:t>
            </a:r>
          </a:p>
          <a:p>
            <a:r>
              <a:rPr lang="en-US" sz="2400" b="1" dirty="0"/>
              <a:t>Purpose: </a:t>
            </a:r>
            <a:r>
              <a:rPr lang="en-US" sz="2400" dirty="0"/>
              <a:t>To protect U.S. ports and shippers from “China’s unfair shipping practices.” </a:t>
            </a:r>
          </a:p>
          <a:p>
            <a:pPr lvl="1"/>
            <a:r>
              <a:rPr lang="en-US" dirty="0"/>
              <a:t>Prohibits U.S. ports from using LOGINK or any similar Chinese state-affiliated software;</a:t>
            </a:r>
          </a:p>
          <a:p>
            <a:pPr lvl="1"/>
            <a:r>
              <a:rPr lang="en-US" dirty="0"/>
              <a:t>Allows the FMC to investigate foreign shipping exchanges to preempt improper business practices; </a:t>
            </a:r>
          </a:p>
          <a:p>
            <a:pPr lvl="1"/>
            <a:r>
              <a:rPr lang="en-US" dirty="0"/>
              <a:t>Authorizes the FMC to streamline </a:t>
            </a:r>
            <a:r>
              <a:rPr lang="en-US" u="sng" dirty="0"/>
              <a:t>data standards</a:t>
            </a:r>
            <a:r>
              <a:rPr lang="en-US" dirty="0"/>
              <a:t> for maritime freight logistics; and</a:t>
            </a:r>
          </a:p>
          <a:p>
            <a:pPr lvl="1"/>
            <a:r>
              <a:rPr lang="en-US" dirty="0"/>
              <a:t>Establishes an industry advisory committee to be made up of members from marine terminal operators and port authorities</a:t>
            </a:r>
          </a:p>
          <a:p>
            <a:pPr lvl="1"/>
            <a:endParaRPr lang="en-US" dirty="0"/>
          </a:p>
        </p:txBody>
      </p:sp>
      <p:sp>
        <p:nvSpPr>
          <p:cNvPr id="4" name="Footer Placeholder 3">
            <a:extLst>
              <a:ext uri="{FF2B5EF4-FFF2-40B4-BE49-F238E27FC236}">
                <a16:creationId xmlns:a16="http://schemas.microsoft.com/office/drawing/2014/main" id="{F30A0B01-83A2-C0EE-A498-410920590A9C}"/>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0BD3E698-8043-735F-9895-E7A2AA4DACDE}"/>
              </a:ext>
            </a:extLst>
          </p:cNvPr>
          <p:cNvSpPr>
            <a:spLocks noGrp="1"/>
          </p:cNvSpPr>
          <p:nvPr>
            <p:ph type="sldNum" sz="quarter" idx="4"/>
          </p:nvPr>
        </p:nvSpPr>
        <p:spPr/>
        <p:txBody>
          <a:bodyPr/>
          <a:lstStyle/>
          <a:p>
            <a:fld id="{4D6CE8A1-6974-4F60-A884-8B939ED38A57}" type="slidenum">
              <a:rPr lang="en-US" smtClean="0"/>
              <a:t>3</a:t>
            </a:fld>
            <a:endParaRPr lang="en-US" dirty="0"/>
          </a:p>
        </p:txBody>
      </p:sp>
    </p:spTree>
    <p:extLst>
      <p:ext uri="{BB962C8B-B14F-4D97-AF65-F5344CB8AC3E}">
        <p14:creationId xmlns:p14="http://schemas.microsoft.com/office/powerpoint/2010/main" val="295595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DAC1-F567-C333-D162-769EE9F1A7BB}"/>
              </a:ext>
            </a:extLst>
          </p:cNvPr>
          <p:cNvSpPr>
            <a:spLocks noGrp="1"/>
          </p:cNvSpPr>
          <p:nvPr>
            <p:ph type="title"/>
          </p:nvPr>
        </p:nvSpPr>
        <p:spPr/>
        <p:txBody>
          <a:bodyPr lIns="91440" tIns="45720" rIns="91440" bIns="45720" anchor="t">
            <a:noAutofit/>
          </a:bodyPr>
          <a:lstStyle/>
          <a:p>
            <a:r>
              <a:rPr lang="en-US" dirty="0">
                <a:ea typeface="Calibri Light"/>
                <a:cs typeface="Calibri Light"/>
              </a:rPr>
              <a:t>Reminder: context for OSRA</a:t>
            </a:r>
            <a:endParaRPr lang="en-US" dirty="0"/>
          </a:p>
        </p:txBody>
      </p:sp>
      <p:sp>
        <p:nvSpPr>
          <p:cNvPr id="3" name="Content Placeholder 2">
            <a:extLst>
              <a:ext uri="{FF2B5EF4-FFF2-40B4-BE49-F238E27FC236}">
                <a16:creationId xmlns:a16="http://schemas.microsoft.com/office/drawing/2014/main" id="{502BA04F-9D9A-2219-74D0-C3B4780234D5}"/>
              </a:ext>
            </a:extLst>
          </p:cNvPr>
          <p:cNvSpPr>
            <a:spLocks noGrp="1"/>
          </p:cNvSpPr>
          <p:nvPr>
            <p:ph idx="1"/>
          </p:nvPr>
        </p:nvSpPr>
        <p:spPr>
          <a:xfrm>
            <a:off x="1283056" y="1253769"/>
            <a:ext cx="9727844" cy="5239105"/>
          </a:xfrm>
        </p:spPr>
        <p:txBody>
          <a:bodyPr/>
          <a:lstStyle/>
          <a:p>
            <a:pPr marL="0" indent="0" algn="l">
              <a:buNone/>
            </a:pPr>
            <a:r>
              <a:rPr lang="en-US" b="1" i="0" dirty="0">
                <a:solidFill>
                  <a:srgbClr val="000000"/>
                </a:solidFill>
                <a:effectLst/>
                <a:latin typeface="Source Sans Pro" panose="020B0503030403020204" pitchFamily="34" charset="0"/>
              </a:rPr>
              <a:t>OSRA (2022)</a:t>
            </a:r>
          </a:p>
          <a:p>
            <a:r>
              <a:rPr lang="en-US" i="0" dirty="0">
                <a:solidFill>
                  <a:srgbClr val="000000"/>
                </a:solidFill>
                <a:effectLst/>
                <a:latin typeface="Source Sans Pro" panose="020B0503030403020204" pitchFamily="34" charset="0"/>
              </a:rPr>
              <a:t>Supply chain disruptions (post-COVID)</a:t>
            </a:r>
          </a:p>
          <a:p>
            <a:pPr algn="l">
              <a:buFont typeface="Arial" panose="020B0604020202020204" pitchFamily="34" charset="0"/>
              <a:buChar char="•"/>
            </a:pPr>
            <a:r>
              <a:rPr lang="en-US" i="0" dirty="0">
                <a:solidFill>
                  <a:srgbClr val="000000"/>
                </a:solidFill>
                <a:effectLst/>
                <a:latin typeface="Source Sans Pro" panose="020B0503030403020204" pitchFamily="34" charset="0"/>
              </a:rPr>
              <a:t>Excessive detention </a:t>
            </a:r>
            <a:r>
              <a:rPr lang="en-US" dirty="0">
                <a:solidFill>
                  <a:srgbClr val="000000"/>
                </a:solidFill>
                <a:latin typeface="Source Sans Pro" panose="020B0503030403020204" pitchFamily="34" charset="0"/>
              </a:rPr>
              <a:t>and demurrage </a:t>
            </a:r>
            <a:r>
              <a:rPr lang="en-US" i="0" dirty="0">
                <a:solidFill>
                  <a:srgbClr val="000000"/>
                </a:solidFill>
                <a:effectLst/>
                <a:latin typeface="Source Sans Pro" panose="020B0503030403020204" pitchFamily="34" charset="0"/>
              </a:rPr>
              <a:t>fees</a:t>
            </a:r>
          </a:p>
          <a:p>
            <a:pPr algn="l">
              <a:buFont typeface="Arial" panose="020B0604020202020204" pitchFamily="34" charset="0"/>
              <a:buChar char="•"/>
            </a:pPr>
            <a:r>
              <a:rPr lang="en-US" i="0" dirty="0">
                <a:solidFill>
                  <a:srgbClr val="000000"/>
                </a:solidFill>
                <a:effectLst/>
                <a:latin typeface="Source Sans Pro" panose="020B0503030403020204" pitchFamily="34" charset="0"/>
              </a:rPr>
              <a:t>Consolidated </a:t>
            </a:r>
            <a:r>
              <a:rPr lang="en-US" dirty="0">
                <a:solidFill>
                  <a:srgbClr val="000000"/>
                </a:solidFill>
                <a:latin typeface="Source Sans Pro" panose="020B0503030403020204" pitchFamily="34" charset="0"/>
              </a:rPr>
              <a:t>m</a:t>
            </a:r>
            <a:r>
              <a:rPr lang="en-US" i="0" dirty="0">
                <a:solidFill>
                  <a:srgbClr val="000000"/>
                </a:solidFill>
                <a:effectLst/>
                <a:latin typeface="Source Sans Pro" panose="020B0503030403020204" pitchFamily="34" charset="0"/>
              </a:rPr>
              <a:t>arket power of ocean carriers</a:t>
            </a:r>
          </a:p>
          <a:p>
            <a:pPr algn="l">
              <a:buFont typeface="Arial" panose="020B0604020202020204" pitchFamily="34" charset="0"/>
              <a:buChar char="•"/>
            </a:pPr>
            <a:r>
              <a:rPr lang="en-US" i="0" dirty="0">
                <a:solidFill>
                  <a:srgbClr val="000000"/>
                </a:solidFill>
                <a:effectLst/>
                <a:latin typeface="Source Sans Pro" panose="020B0503030403020204" pitchFamily="34" charset="0"/>
              </a:rPr>
              <a:t>Empower the Federal Maritime Commission to exercise greater regulatory oversight</a:t>
            </a:r>
          </a:p>
          <a:p>
            <a:pPr algn="l">
              <a:buFont typeface="Arial" panose="020B0604020202020204" pitchFamily="34" charset="0"/>
              <a:buChar char="•"/>
            </a:pPr>
            <a:r>
              <a:rPr lang="en-US" i="0" dirty="0">
                <a:solidFill>
                  <a:srgbClr val="000000"/>
                </a:solidFill>
                <a:effectLst/>
                <a:latin typeface="Source Sans Pro" panose="020B0503030403020204" pitchFamily="34" charset="0"/>
              </a:rPr>
              <a:t>Rebalance shipping services for exporters</a:t>
            </a:r>
          </a:p>
          <a:p>
            <a:pPr algn="l">
              <a:buFont typeface="Arial" panose="020B0604020202020204" pitchFamily="34" charset="0"/>
              <a:buChar char="•"/>
            </a:pPr>
            <a:r>
              <a:rPr lang="en-US" i="0" dirty="0">
                <a:solidFill>
                  <a:srgbClr val="000000"/>
                </a:solidFill>
                <a:effectLst/>
                <a:latin typeface="Source Sans Pro" panose="020B0503030403020204" pitchFamily="34" charset="0"/>
              </a:rPr>
              <a:t>Global trade pressures</a:t>
            </a:r>
          </a:p>
          <a:p>
            <a:pPr marL="0" indent="0">
              <a:buNone/>
            </a:pPr>
            <a:br>
              <a:rPr lang="en-US" sz="2400" dirty="0"/>
            </a:br>
            <a:endParaRPr lang="en-US" sz="2400" dirty="0"/>
          </a:p>
        </p:txBody>
      </p:sp>
      <p:sp>
        <p:nvSpPr>
          <p:cNvPr id="4" name="Footer Placeholder 3">
            <a:extLst>
              <a:ext uri="{FF2B5EF4-FFF2-40B4-BE49-F238E27FC236}">
                <a16:creationId xmlns:a16="http://schemas.microsoft.com/office/drawing/2014/main" id="{A444AC2F-A29A-3F82-78F5-E59A4D700EBA}"/>
              </a:ext>
            </a:extLst>
          </p:cNvPr>
          <p:cNvSpPr>
            <a:spLocks noGrp="1"/>
          </p:cNvSpPr>
          <p:nvPr>
            <p:ph type="ftr" sz="quarter" idx="11"/>
          </p:nvPr>
        </p:nvSpPr>
        <p:spPr/>
        <p:txBody>
          <a:bodyPr/>
          <a:lstStyle/>
          <a:p>
            <a:r>
              <a:rPr lang="en-US"/>
              <a:t>Copyright © Sandler, Travis &amp; Rosenberg, P.A. |  www.strtrade.com |  All rights reserved.</a:t>
            </a:r>
          </a:p>
        </p:txBody>
      </p:sp>
      <p:sp>
        <p:nvSpPr>
          <p:cNvPr id="5" name="Slide Number Placeholder 4">
            <a:extLst>
              <a:ext uri="{FF2B5EF4-FFF2-40B4-BE49-F238E27FC236}">
                <a16:creationId xmlns:a16="http://schemas.microsoft.com/office/drawing/2014/main" id="{710CD57C-A8AB-C594-31DF-5D028089D2AE}"/>
              </a:ext>
            </a:extLst>
          </p:cNvPr>
          <p:cNvSpPr>
            <a:spLocks noGrp="1"/>
          </p:cNvSpPr>
          <p:nvPr>
            <p:ph type="sldNum" sz="quarter" idx="4"/>
          </p:nvPr>
        </p:nvSpPr>
        <p:spPr/>
        <p:txBody>
          <a:bodyPr/>
          <a:lstStyle/>
          <a:p>
            <a:fld id="{4D6CE8A1-6974-4F60-A884-8B939ED38A57}" type="slidenum">
              <a:rPr lang="en-US" smtClean="0"/>
              <a:t>4</a:t>
            </a:fld>
            <a:endParaRPr lang="en-US"/>
          </a:p>
        </p:txBody>
      </p:sp>
    </p:spTree>
    <p:extLst>
      <p:ext uri="{BB962C8B-B14F-4D97-AF65-F5344CB8AC3E}">
        <p14:creationId xmlns:p14="http://schemas.microsoft.com/office/powerpoint/2010/main" val="8970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3C21-D701-76F8-71A9-7CEE8D427B2C}"/>
              </a:ext>
            </a:extLst>
          </p:cNvPr>
          <p:cNvSpPr>
            <a:spLocks noGrp="1"/>
          </p:cNvSpPr>
          <p:nvPr>
            <p:ph type="title"/>
          </p:nvPr>
        </p:nvSpPr>
        <p:spPr/>
        <p:txBody>
          <a:bodyPr/>
          <a:lstStyle/>
          <a:p>
            <a:r>
              <a:rPr lang="en-US" dirty="0"/>
              <a:t>Context for OSRA 2.0 (2025)</a:t>
            </a:r>
          </a:p>
        </p:txBody>
      </p:sp>
      <p:sp>
        <p:nvSpPr>
          <p:cNvPr id="3" name="Content Placeholder 2">
            <a:extLst>
              <a:ext uri="{FF2B5EF4-FFF2-40B4-BE49-F238E27FC236}">
                <a16:creationId xmlns:a16="http://schemas.microsoft.com/office/drawing/2014/main" id="{ABB4B44F-3B97-DF26-6239-B38B25E0ABC3}"/>
              </a:ext>
            </a:extLst>
          </p:cNvPr>
          <p:cNvSpPr>
            <a:spLocks noGrp="1"/>
          </p:cNvSpPr>
          <p:nvPr>
            <p:ph idx="1"/>
          </p:nvPr>
        </p:nvSpPr>
        <p:spPr/>
        <p:txBody>
          <a:bodyPr/>
          <a:lstStyle/>
          <a:p>
            <a:pPr marL="0" indent="0" algn="l">
              <a:buNone/>
            </a:pPr>
            <a:r>
              <a:rPr lang="en-US" i="0" u="none" strike="noStrike" dirty="0">
                <a:solidFill>
                  <a:srgbClr val="111C4E"/>
                </a:solidFill>
                <a:effectLst/>
                <a:latin typeface="Lato" panose="020F0502020204030203" pitchFamily="34" charset="0"/>
              </a:rPr>
              <a:t>OSRA Improvements:</a:t>
            </a:r>
          </a:p>
          <a:p>
            <a:pPr algn="l">
              <a:buFont typeface="Arial" panose="020B0604020202020204" pitchFamily="34" charset="0"/>
              <a:buChar char="•"/>
            </a:pPr>
            <a:r>
              <a:rPr lang="en-US" i="0" dirty="0">
                <a:solidFill>
                  <a:srgbClr val="050817"/>
                </a:solidFill>
                <a:effectLst/>
                <a:latin typeface="Lato" panose="020F0502020204030203" pitchFamily="34" charset="0"/>
              </a:rPr>
              <a:t>More consiste</a:t>
            </a:r>
            <a:r>
              <a:rPr lang="en-US" dirty="0">
                <a:solidFill>
                  <a:srgbClr val="050817"/>
                </a:solidFill>
                <a:latin typeface="Lato" panose="020F0502020204030203" pitchFamily="34" charset="0"/>
              </a:rPr>
              <a:t>nt enforcement/addressing backlog of complaints.</a:t>
            </a:r>
            <a:endParaRPr lang="en-US" i="0" dirty="0">
              <a:solidFill>
                <a:srgbClr val="050817"/>
              </a:solidFill>
              <a:effectLst/>
              <a:latin typeface="Lato" panose="020F0502020204030203" pitchFamily="34" charset="0"/>
            </a:endParaRPr>
          </a:p>
          <a:p>
            <a:pPr algn="l">
              <a:buFont typeface="Arial" panose="020B0604020202020204" pitchFamily="34" charset="0"/>
              <a:buChar char="•"/>
            </a:pPr>
            <a:r>
              <a:rPr lang="en-US" i="0" dirty="0">
                <a:solidFill>
                  <a:srgbClr val="050817"/>
                </a:solidFill>
                <a:effectLst/>
                <a:latin typeface="Lato" panose="020F0502020204030203" pitchFamily="34" charset="0"/>
              </a:rPr>
              <a:t>Billing reforms w/ greater transparency (e.g. time stamps).</a:t>
            </a:r>
          </a:p>
          <a:p>
            <a:pPr algn="l">
              <a:buFont typeface="Arial" panose="020B0604020202020204" pitchFamily="34" charset="0"/>
              <a:buChar char="•"/>
            </a:pPr>
            <a:r>
              <a:rPr lang="en-US" i="0" dirty="0">
                <a:solidFill>
                  <a:srgbClr val="050817"/>
                </a:solidFill>
                <a:effectLst/>
                <a:latin typeface="Lato" panose="020F0502020204030203" pitchFamily="34" charset="0"/>
              </a:rPr>
              <a:t>Steamship line documentation requirements</a:t>
            </a:r>
          </a:p>
          <a:p>
            <a:pPr algn="l">
              <a:buFont typeface="Arial" panose="020B0604020202020204" pitchFamily="34" charset="0"/>
              <a:buChar char="•"/>
            </a:pPr>
            <a:r>
              <a:rPr lang="en-US" i="0" dirty="0">
                <a:solidFill>
                  <a:srgbClr val="050817"/>
                </a:solidFill>
                <a:effectLst/>
                <a:latin typeface="Lato" panose="020F0502020204030203" pitchFamily="34" charset="0"/>
              </a:rPr>
              <a:t>Possible chassis shortage risk</a:t>
            </a:r>
          </a:p>
          <a:p>
            <a:pPr algn="l">
              <a:buFont typeface="Arial" panose="020B0604020202020204" pitchFamily="34" charset="0"/>
              <a:buChar char="•"/>
            </a:pPr>
            <a:r>
              <a:rPr lang="en-US" dirty="0">
                <a:solidFill>
                  <a:srgbClr val="050817"/>
                </a:solidFill>
                <a:latin typeface="Lato" panose="020F0502020204030203" pitchFamily="34" charset="0"/>
              </a:rPr>
              <a:t>Global volatility – risk of vessel bunching</a:t>
            </a:r>
            <a:endParaRPr lang="en-US" i="0" dirty="0">
              <a:solidFill>
                <a:srgbClr val="050817"/>
              </a:solidFill>
              <a:effectLst/>
              <a:latin typeface="Lato" panose="020F0502020204030203" pitchFamily="34" charset="0"/>
            </a:endParaRPr>
          </a:p>
          <a:p>
            <a:pPr algn="l">
              <a:buFont typeface="Arial" panose="020B0604020202020204" pitchFamily="34" charset="0"/>
              <a:buChar char="•"/>
            </a:pPr>
            <a:r>
              <a:rPr lang="en-US" i="0" dirty="0">
                <a:solidFill>
                  <a:srgbClr val="050817"/>
                </a:solidFill>
                <a:effectLst/>
                <a:latin typeface="Lato" panose="020F0502020204030203" pitchFamily="34" charset="0"/>
              </a:rPr>
              <a:t>Terminal fee enforcement (shorter free time, no grace periods, increased documentation burden)</a:t>
            </a:r>
          </a:p>
          <a:p>
            <a:endParaRPr lang="en-US" dirty="0"/>
          </a:p>
        </p:txBody>
      </p:sp>
      <p:sp>
        <p:nvSpPr>
          <p:cNvPr id="4" name="Footer Placeholder 3">
            <a:extLst>
              <a:ext uri="{FF2B5EF4-FFF2-40B4-BE49-F238E27FC236}">
                <a16:creationId xmlns:a16="http://schemas.microsoft.com/office/drawing/2014/main" id="{81C3E094-9D24-3C62-4A78-4F94CD64A736}"/>
              </a:ext>
            </a:extLst>
          </p:cNvPr>
          <p:cNvSpPr>
            <a:spLocks noGrp="1"/>
          </p:cNvSpPr>
          <p:nvPr>
            <p:ph type="ftr" sz="quarter" idx="11"/>
          </p:nvPr>
        </p:nvSpPr>
        <p:spPr/>
        <p:txBody>
          <a:bodyPr/>
          <a:lstStyle/>
          <a:p>
            <a:r>
              <a:rPr lang="en-US"/>
              <a:t>Copyright © Sandler, Travis &amp; Rosenberg, P.A. |  www.strtrade.com |  All rights reserved.</a:t>
            </a:r>
            <a:endParaRPr lang="en-US" dirty="0"/>
          </a:p>
        </p:txBody>
      </p:sp>
      <p:sp>
        <p:nvSpPr>
          <p:cNvPr id="5" name="Slide Number Placeholder 4">
            <a:extLst>
              <a:ext uri="{FF2B5EF4-FFF2-40B4-BE49-F238E27FC236}">
                <a16:creationId xmlns:a16="http://schemas.microsoft.com/office/drawing/2014/main" id="{060E8572-20A9-A87B-5570-D17BCE951220}"/>
              </a:ext>
            </a:extLst>
          </p:cNvPr>
          <p:cNvSpPr>
            <a:spLocks noGrp="1"/>
          </p:cNvSpPr>
          <p:nvPr>
            <p:ph type="sldNum" sz="quarter" idx="4"/>
          </p:nvPr>
        </p:nvSpPr>
        <p:spPr/>
        <p:txBody>
          <a:bodyPr/>
          <a:lstStyle/>
          <a:p>
            <a:fld id="{4D6CE8A1-6974-4F60-A884-8B939ED38A57}" type="slidenum">
              <a:rPr lang="en-US" smtClean="0"/>
              <a:t>5</a:t>
            </a:fld>
            <a:endParaRPr lang="en-US" dirty="0"/>
          </a:p>
        </p:txBody>
      </p:sp>
    </p:spTree>
    <p:extLst>
      <p:ext uri="{BB962C8B-B14F-4D97-AF65-F5344CB8AC3E}">
        <p14:creationId xmlns:p14="http://schemas.microsoft.com/office/powerpoint/2010/main" val="160751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B0FC-87FE-86A5-4DB6-F82F432BD720}"/>
              </a:ext>
            </a:extLst>
          </p:cNvPr>
          <p:cNvSpPr>
            <a:spLocks noGrp="1"/>
          </p:cNvSpPr>
          <p:nvPr>
            <p:ph type="title"/>
          </p:nvPr>
        </p:nvSpPr>
        <p:spPr/>
        <p:txBody>
          <a:bodyPr/>
          <a:lstStyle/>
          <a:p>
            <a:r>
              <a:rPr lang="en-US" dirty="0"/>
              <a:t>Trump II Agenda and OSRA 2.0</a:t>
            </a:r>
          </a:p>
        </p:txBody>
      </p:sp>
      <p:sp>
        <p:nvSpPr>
          <p:cNvPr id="3" name="Content Placeholder 2">
            <a:extLst>
              <a:ext uri="{FF2B5EF4-FFF2-40B4-BE49-F238E27FC236}">
                <a16:creationId xmlns:a16="http://schemas.microsoft.com/office/drawing/2014/main" id="{C91A6284-498E-7D38-33CD-857489B6C727}"/>
              </a:ext>
            </a:extLst>
          </p:cNvPr>
          <p:cNvSpPr>
            <a:spLocks noGrp="1"/>
          </p:cNvSpPr>
          <p:nvPr>
            <p:ph idx="1"/>
          </p:nvPr>
        </p:nvSpPr>
        <p:spPr/>
        <p:txBody>
          <a:bodyPr/>
          <a:lstStyle/>
          <a:p>
            <a:r>
              <a:rPr lang="en-US" dirty="0"/>
              <a:t>Supply chain disruptions (response to tariffs)</a:t>
            </a:r>
          </a:p>
          <a:p>
            <a:r>
              <a:rPr lang="en-US" dirty="0"/>
              <a:t>US-China relations</a:t>
            </a:r>
          </a:p>
          <a:p>
            <a:r>
              <a:rPr lang="en-US" dirty="0"/>
              <a:t>Addressing “unfair trade” </a:t>
            </a:r>
          </a:p>
          <a:p>
            <a:r>
              <a:rPr lang="en-US" dirty="0"/>
              <a:t>Promoting U.S. exports (filling containers -&gt; Asia)</a:t>
            </a:r>
          </a:p>
          <a:p>
            <a:r>
              <a:rPr lang="en-US" dirty="0"/>
              <a:t>Border protection/drug interdiction</a:t>
            </a:r>
          </a:p>
          <a:p>
            <a:r>
              <a:rPr lang="en-US" dirty="0"/>
              <a:t>Other policies: FMC chokepoints investigation, China Shipbuilding 301</a:t>
            </a:r>
          </a:p>
          <a:p>
            <a:endParaRPr lang="en-US" dirty="0"/>
          </a:p>
          <a:p>
            <a:pPr marL="0" indent="0">
              <a:buNone/>
            </a:pPr>
            <a:r>
              <a:rPr lang="en-US" b="1" dirty="0"/>
              <a:t>Is OSRA 2.0 OBE…?</a:t>
            </a:r>
          </a:p>
        </p:txBody>
      </p:sp>
      <p:sp>
        <p:nvSpPr>
          <p:cNvPr id="4" name="Footer Placeholder 3">
            <a:extLst>
              <a:ext uri="{FF2B5EF4-FFF2-40B4-BE49-F238E27FC236}">
                <a16:creationId xmlns:a16="http://schemas.microsoft.com/office/drawing/2014/main" id="{0194D76E-A6C7-09AC-11AE-2537D7C72FCC}"/>
              </a:ext>
            </a:extLst>
          </p:cNvPr>
          <p:cNvSpPr>
            <a:spLocks noGrp="1"/>
          </p:cNvSpPr>
          <p:nvPr>
            <p:ph type="ftr" sz="quarter" idx="11"/>
          </p:nvPr>
        </p:nvSpPr>
        <p:spPr/>
        <p:txBody>
          <a:bodyPr/>
          <a:lstStyle/>
          <a:p>
            <a:r>
              <a:rPr lang="en-US"/>
              <a:t>Copyright © Sandler, Travis &amp; Rosenberg, P.A. |  www.strtrade.com |  All rights reserved.</a:t>
            </a:r>
            <a:endParaRPr lang="en-US" dirty="0"/>
          </a:p>
        </p:txBody>
      </p:sp>
      <p:sp>
        <p:nvSpPr>
          <p:cNvPr id="5" name="Slide Number Placeholder 4">
            <a:extLst>
              <a:ext uri="{FF2B5EF4-FFF2-40B4-BE49-F238E27FC236}">
                <a16:creationId xmlns:a16="http://schemas.microsoft.com/office/drawing/2014/main" id="{F0F9631F-8588-E888-74A2-106B19186482}"/>
              </a:ext>
            </a:extLst>
          </p:cNvPr>
          <p:cNvSpPr>
            <a:spLocks noGrp="1"/>
          </p:cNvSpPr>
          <p:nvPr>
            <p:ph type="sldNum" sz="quarter" idx="4"/>
          </p:nvPr>
        </p:nvSpPr>
        <p:spPr/>
        <p:txBody>
          <a:bodyPr/>
          <a:lstStyle/>
          <a:p>
            <a:fld id="{4D6CE8A1-6974-4F60-A884-8B939ED38A57}" type="slidenum">
              <a:rPr lang="en-US" smtClean="0"/>
              <a:t>6</a:t>
            </a:fld>
            <a:endParaRPr lang="en-US" dirty="0"/>
          </a:p>
        </p:txBody>
      </p:sp>
    </p:spTree>
    <p:extLst>
      <p:ext uri="{BB962C8B-B14F-4D97-AF65-F5344CB8AC3E}">
        <p14:creationId xmlns:p14="http://schemas.microsoft.com/office/powerpoint/2010/main" val="3963215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E440-7708-2839-4C8E-83030B623FD0}"/>
              </a:ext>
            </a:extLst>
          </p:cNvPr>
          <p:cNvSpPr>
            <a:spLocks noGrp="1"/>
          </p:cNvSpPr>
          <p:nvPr>
            <p:ph type="title"/>
          </p:nvPr>
        </p:nvSpPr>
        <p:spPr/>
        <p:txBody>
          <a:bodyPr/>
          <a:lstStyle/>
          <a:p>
            <a:r>
              <a:rPr lang="en-US" dirty="0"/>
              <a:t>FMC Global Maritime Chokepoint Investigation</a:t>
            </a:r>
          </a:p>
        </p:txBody>
      </p:sp>
      <p:sp>
        <p:nvSpPr>
          <p:cNvPr id="3" name="Content Placeholder 2">
            <a:extLst>
              <a:ext uri="{FF2B5EF4-FFF2-40B4-BE49-F238E27FC236}">
                <a16:creationId xmlns:a16="http://schemas.microsoft.com/office/drawing/2014/main" id="{215D562E-43AC-54C8-7F35-E2602FCC30C7}"/>
              </a:ext>
            </a:extLst>
          </p:cNvPr>
          <p:cNvSpPr>
            <a:spLocks noGrp="1"/>
          </p:cNvSpPr>
          <p:nvPr>
            <p:ph idx="1"/>
          </p:nvPr>
        </p:nvSpPr>
        <p:spPr>
          <a:xfrm>
            <a:off x="1111385" y="1607952"/>
            <a:ext cx="5693923" cy="4695569"/>
          </a:xfrm>
        </p:spPr>
        <p:txBody>
          <a:bodyPr/>
          <a:lstStyle/>
          <a:p>
            <a:r>
              <a:rPr lang="en-US" dirty="0"/>
              <a:t>The FMC launched an investigation into transit constraints at international maritime chokepoints which have created unfavorable shipping conditions. </a:t>
            </a:r>
          </a:p>
        </p:txBody>
      </p:sp>
      <p:sp>
        <p:nvSpPr>
          <p:cNvPr id="4" name="Footer Placeholder 3">
            <a:extLst>
              <a:ext uri="{FF2B5EF4-FFF2-40B4-BE49-F238E27FC236}">
                <a16:creationId xmlns:a16="http://schemas.microsoft.com/office/drawing/2014/main" id="{E3E60E0F-A4C9-8539-9878-C77BF7BDCBF9}"/>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FCBA14CE-6C2F-FC79-02CD-82B56165E7E2}"/>
              </a:ext>
            </a:extLst>
          </p:cNvPr>
          <p:cNvSpPr>
            <a:spLocks noGrp="1"/>
          </p:cNvSpPr>
          <p:nvPr>
            <p:ph type="sldNum" sz="quarter" idx="4"/>
          </p:nvPr>
        </p:nvSpPr>
        <p:spPr/>
        <p:txBody>
          <a:bodyPr/>
          <a:lstStyle/>
          <a:p>
            <a:fld id="{4D6CE8A1-6974-4F60-A884-8B939ED38A57}" type="slidenum">
              <a:rPr lang="en-US" smtClean="0"/>
              <a:t>7</a:t>
            </a:fld>
            <a:endParaRPr lang="en-US" dirty="0"/>
          </a:p>
        </p:txBody>
      </p:sp>
      <p:pic>
        <p:nvPicPr>
          <p:cNvPr id="1026" name="Picture 2" descr="Biggest Ships Jammed the Suez Canal ...">
            <a:extLst>
              <a:ext uri="{FF2B5EF4-FFF2-40B4-BE49-F238E27FC236}">
                <a16:creationId xmlns:a16="http://schemas.microsoft.com/office/drawing/2014/main" id="{CF5BF94D-E114-2F26-79BB-C4C1A21A9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929" y="1607952"/>
            <a:ext cx="4105686" cy="273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7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BA59-631D-4C4C-A584-2267BA9917A6}"/>
              </a:ext>
            </a:extLst>
          </p:cNvPr>
          <p:cNvSpPr>
            <a:spLocks noGrp="1"/>
          </p:cNvSpPr>
          <p:nvPr>
            <p:ph type="title"/>
          </p:nvPr>
        </p:nvSpPr>
        <p:spPr/>
        <p:txBody>
          <a:bodyPr/>
          <a:lstStyle/>
          <a:p>
            <a:r>
              <a:rPr lang="en-US" dirty="0"/>
              <a:t>FMC Investigation: Seven Chokepoints</a:t>
            </a:r>
          </a:p>
        </p:txBody>
      </p:sp>
      <p:sp>
        <p:nvSpPr>
          <p:cNvPr id="3" name="Content Placeholder 2">
            <a:extLst>
              <a:ext uri="{FF2B5EF4-FFF2-40B4-BE49-F238E27FC236}">
                <a16:creationId xmlns:a16="http://schemas.microsoft.com/office/drawing/2014/main" id="{69F79EE6-B322-84C5-C8D1-8384DD79E1C4}"/>
              </a:ext>
            </a:extLst>
          </p:cNvPr>
          <p:cNvSpPr>
            <a:spLocks noGrp="1"/>
          </p:cNvSpPr>
          <p:nvPr>
            <p:ph idx="1"/>
          </p:nvPr>
        </p:nvSpPr>
        <p:spPr>
          <a:xfrm>
            <a:off x="1283056" y="1486339"/>
            <a:ext cx="4812944" cy="4351338"/>
          </a:xfrm>
        </p:spPr>
        <p:txBody>
          <a:bodyPr/>
          <a:lstStyle/>
          <a:p>
            <a:r>
              <a:rPr lang="en-US" dirty="0"/>
              <a:t>The English Channel, </a:t>
            </a:r>
          </a:p>
          <a:p>
            <a:r>
              <a:rPr lang="en-US" dirty="0"/>
              <a:t>the Malacca Strait, </a:t>
            </a:r>
          </a:p>
          <a:p>
            <a:r>
              <a:rPr lang="en-US" dirty="0"/>
              <a:t>the Northern Sea Passage, </a:t>
            </a:r>
          </a:p>
          <a:p>
            <a:r>
              <a:rPr lang="en-US" dirty="0"/>
              <a:t>the Singapore Strait, </a:t>
            </a:r>
          </a:p>
          <a:p>
            <a:r>
              <a:rPr lang="en-US" dirty="0"/>
              <a:t>the Panama Canal, </a:t>
            </a:r>
          </a:p>
          <a:p>
            <a:r>
              <a:rPr lang="en-US" dirty="0"/>
              <a:t>the Strait of Gibraltar, and </a:t>
            </a:r>
          </a:p>
          <a:p>
            <a:r>
              <a:rPr lang="en-US" dirty="0"/>
              <a:t>the Suez Canal</a:t>
            </a:r>
          </a:p>
          <a:p>
            <a:endParaRPr lang="en-US" dirty="0"/>
          </a:p>
        </p:txBody>
      </p:sp>
      <p:sp>
        <p:nvSpPr>
          <p:cNvPr id="4" name="Footer Placeholder 3">
            <a:extLst>
              <a:ext uri="{FF2B5EF4-FFF2-40B4-BE49-F238E27FC236}">
                <a16:creationId xmlns:a16="http://schemas.microsoft.com/office/drawing/2014/main" id="{5ED00ACA-D2FF-1743-D5A0-657B4FE452A9}"/>
              </a:ext>
            </a:extLst>
          </p:cNvPr>
          <p:cNvSpPr>
            <a:spLocks noGrp="1"/>
          </p:cNvSpPr>
          <p:nvPr>
            <p:ph type="ftr" sz="quarter" idx="11"/>
          </p:nvPr>
        </p:nvSpPr>
        <p:spPr/>
        <p:txBody>
          <a:bodyPr/>
          <a:lstStyle/>
          <a:p>
            <a:r>
              <a:rPr lang="en-US"/>
              <a:t>Copyright © Sandler, Travis &amp; Rosenberg, P.A. |  www.strtrade.com |  All rights reserved.</a:t>
            </a:r>
            <a:endParaRPr lang="en-US" dirty="0"/>
          </a:p>
        </p:txBody>
      </p:sp>
      <p:sp>
        <p:nvSpPr>
          <p:cNvPr id="5" name="Slide Number Placeholder 4">
            <a:extLst>
              <a:ext uri="{FF2B5EF4-FFF2-40B4-BE49-F238E27FC236}">
                <a16:creationId xmlns:a16="http://schemas.microsoft.com/office/drawing/2014/main" id="{60351075-331B-A152-A40D-46EE092CC532}"/>
              </a:ext>
            </a:extLst>
          </p:cNvPr>
          <p:cNvSpPr>
            <a:spLocks noGrp="1"/>
          </p:cNvSpPr>
          <p:nvPr>
            <p:ph type="sldNum" sz="quarter" idx="4"/>
          </p:nvPr>
        </p:nvSpPr>
        <p:spPr/>
        <p:txBody>
          <a:bodyPr/>
          <a:lstStyle/>
          <a:p>
            <a:fld id="{4D6CE8A1-6974-4F60-A884-8B939ED38A57}" type="slidenum">
              <a:rPr lang="en-US" smtClean="0"/>
              <a:t>8</a:t>
            </a:fld>
            <a:endParaRPr lang="en-US" dirty="0"/>
          </a:p>
        </p:txBody>
      </p:sp>
      <p:grpSp>
        <p:nvGrpSpPr>
          <p:cNvPr id="24" name="Group 23">
            <a:extLst>
              <a:ext uri="{FF2B5EF4-FFF2-40B4-BE49-F238E27FC236}">
                <a16:creationId xmlns:a16="http://schemas.microsoft.com/office/drawing/2014/main" id="{BE048ED0-C2A5-9795-4554-96B6A8C43390}"/>
              </a:ext>
            </a:extLst>
          </p:cNvPr>
          <p:cNvGrpSpPr/>
          <p:nvPr/>
        </p:nvGrpSpPr>
        <p:grpSpPr>
          <a:xfrm>
            <a:off x="5875757" y="1575771"/>
            <a:ext cx="5693923" cy="3535008"/>
            <a:chOff x="6286499" y="1920845"/>
            <a:chExt cx="5905500" cy="3455663"/>
          </a:xfrm>
        </p:grpSpPr>
        <p:pic>
          <p:nvPicPr>
            <p:cNvPr id="25" name="Picture 24">
              <a:extLst>
                <a:ext uri="{FF2B5EF4-FFF2-40B4-BE49-F238E27FC236}">
                  <a16:creationId xmlns:a16="http://schemas.microsoft.com/office/drawing/2014/main" id="{749506A8-0E4A-8B4F-F19E-81A2652294D4}"/>
                </a:ext>
              </a:extLst>
            </p:cNvPr>
            <p:cNvPicPr>
              <a:picLocks noChangeAspect="1"/>
            </p:cNvPicPr>
            <p:nvPr/>
          </p:nvPicPr>
          <p:blipFill>
            <a:blip r:embed="rId2"/>
            <a:stretch>
              <a:fillRect/>
            </a:stretch>
          </p:blipFill>
          <p:spPr>
            <a:xfrm>
              <a:off x="6286499" y="1947508"/>
              <a:ext cx="5905500" cy="3429000"/>
            </a:xfrm>
            <a:prstGeom prst="rect">
              <a:avLst/>
            </a:prstGeom>
          </p:spPr>
        </p:pic>
        <p:pic>
          <p:nvPicPr>
            <p:cNvPr id="26" name="Graphic 25" descr="Marker with solid fill">
              <a:extLst>
                <a:ext uri="{FF2B5EF4-FFF2-40B4-BE49-F238E27FC236}">
                  <a16:creationId xmlns:a16="http://schemas.microsoft.com/office/drawing/2014/main" id="{FECFACD9-2006-D87D-B565-145B4AA7CA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9432" y="2805139"/>
              <a:ext cx="444118" cy="444118"/>
            </a:xfrm>
            <a:prstGeom prst="rect">
              <a:avLst/>
            </a:prstGeom>
          </p:spPr>
        </p:pic>
        <p:pic>
          <p:nvPicPr>
            <p:cNvPr id="27" name="Graphic 26" descr="Marker with solid fill">
              <a:extLst>
                <a:ext uri="{FF2B5EF4-FFF2-40B4-BE49-F238E27FC236}">
                  <a16:creationId xmlns:a16="http://schemas.microsoft.com/office/drawing/2014/main" id="{8F748B65-8998-CA0C-708D-D395582D2B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90517" y="3680149"/>
              <a:ext cx="444118" cy="444118"/>
            </a:xfrm>
            <a:prstGeom prst="rect">
              <a:avLst/>
            </a:prstGeom>
          </p:spPr>
        </p:pic>
        <p:pic>
          <p:nvPicPr>
            <p:cNvPr id="28" name="Graphic 27" descr="Marker with solid fill">
              <a:extLst>
                <a:ext uri="{FF2B5EF4-FFF2-40B4-BE49-F238E27FC236}">
                  <a16:creationId xmlns:a16="http://schemas.microsoft.com/office/drawing/2014/main" id="{91A4A1DE-4C25-6CAF-2FBB-25A9676FA9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8670" y="1920845"/>
              <a:ext cx="444118" cy="444118"/>
            </a:xfrm>
            <a:prstGeom prst="rect">
              <a:avLst/>
            </a:prstGeom>
          </p:spPr>
        </p:pic>
        <p:pic>
          <p:nvPicPr>
            <p:cNvPr id="29" name="Graphic 28" descr="Marker with solid fill">
              <a:extLst>
                <a:ext uri="{FF2B5EF4-FFF2-40B4-BE49-F238E27FC236}">
                  <a16:creationId xmlns:a16="http://schemas.microsoft.com/office/drawing/2014/main" id="{C2791B80-11E9-FD9D-4DCC-08239A992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4177" y="3796093"/>
              <a:ext cx="444118" cy="444118"/>
            </a:xfrm>
            <a:prstGeom prst="rect">
              <a:avLst/>
            </a:prstGeom>
          </p:spPr>
        </p:pic>
        <p:pic>
          <p:nvPicPr>
            <p:cNvPr id="30" name="Graphic 29" descr="Marker with solid fill">
              <a:extLst>
                <a:ext uri="{FF2B5EF4-FFF2-40B4-BE49-F238E27FC236}">
                  <a16:creationId xmlns:a16="http://schemas.microsoft.com/office/drawing/2014/main" id="{6DD31167-EDB1-E10D-C8B6-E3A6A890D6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2906" y="3609300"/>
              <a:ext cx="444118" cy="444118"/>
            </a:xfrm>
            <a:prstGeom prst="rect">
              <a:avLst/>
            </a:prstGeom>
          </p:spPr>
        </p:pic>
        <p:pic>
          <p:nvPicPr>
            <p:cNvPr id="31" name="Graphic 30" descr="Marker with solid fill">
              <a:extLst>
                <a:ext uri="{FF2B5EF4-FFF2-40B4-BE49-F238E27FC236}">
                  <a16:creationId xmlns:a16="http://schemas.microsoft.com/office/drawing/2014/main" id="{5FC0A343-0B88-DD18-63D1-689CB4985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5772" y="3116288"/>
              <a:ext cx="444118" cy="444118"/>
            </a:xfrm>
            <a:prstGeom prst="rect">
              <a:avLst/>
            </a:prstGeom>
          </p:spPr>
        </p:pic>
        <p:pic>
          <p:nvPicPr>
            <p:cNvPr id="32" name="Graphic 31" descr="Marker with solid fill">
              <a:extLst>
                <a:ext uri="{FF2B5EF4-FFF2-40B4-BE49-F238E27FC236}">
                  <a16:creationId xmlns:a16="http://schemas.microsoft.com/office/drawing/2014/main" id="{52984C1A-E4F0-C42A-B521-617C15FC4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8790" y="3230645"/>
              <a:ext cx="444118" cy="444118"/>
            </a:xfrm>
            <a:prstGeom prst="rect">
              <a:avLst/>
            </a:prstGeom>
          </p:spPr>
        </p:pic>
      </p:grpSp>
    </p:spTree>
    <p:extLst>
      <p:ext uri="{BB962C8B-B14F-4D97-AF65-F5344CB8AC3E}">
        <p14:creationId xmlns:p14="http://schemas.microsoft.com/office/powerpoint/2010/main" val="394975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6BB0-79A5-5226-09A6-0FC8CB7EF2F4}"/>
              </a:ext>
            </a:extLst>
          </p:cNvPr>
          <p:cNvSpPr>
            <a:spLocks noGrp="1"/>
          </p:cNvSpPr>
          <p:nvPr>
            <p:ph type="title"/>
          </p:nvPr>
        </p:nvSpPr>
        <p:spPr/>
        <p:txBody>
          <a:bodyPr/>
          <a:lstStyle/>
          <a:p>
            <a:r>
              <a:rPr lang="en-US" dirty="0"/>
              <a:t>Actions which may come from the FMC Investigation:</a:t>
            </a:r>
          </a:p>
        </p:txBody>
      </p:sp>
      <p:sp>
        <p:nvSpPr>
          <p:cNvPr id="3" name="Content Placeholder 2">
            <a:extLst>
              <a:ext uri="{FF2B5EF4-FFF2-40B4-BE49-F238E27FC236}">
                <a16:creationId xmlns:a16="http://schemas.microsoft.com/office/drawing/2014/main" id="{13038045-5D29-41B2-F3EF-8A8D8A3DAF81}"/>
              </a:ext>
            </a:extLst>
          </p:cNvPr>
          <p:cNvSpPr>
            <a:spLocks noGrp="1"/>
          </p:cNvSpPr>
          <p:nvPr>
            <p:ph idx="1"/>
          </p:nvPr>
        </p:nvSpPr>
        <p:spPr/>
        <p:txBody>
          <a:bodyPr/>
          <a:lstStyle/>
          <a:p>
            <a:pPr marL="514350" indent="-514350" algn="l">
              <a:buClr>
                <a:schemeClr val="accent6">
                  <a:lumMod val="50000"/>
                </a:schemeClr>
              </a:buClr>
              <a:buAutoNum type="arabicPeriod"/>
            </a:pPr>
            <a:r>
              <a:rPr lang="en-US" sz="2000" b="1" i="0" dirty="0">
                <a:solidFill>
                  <a:schemeClr val="accent6">
                    <a:lumMod val="50000"/>
                  </a:schemeClr>
                </a:solidFill>
                <a:effectLst/>
              </a:rPr>
              <a:t>Limitations on Voyages and Cargo</a:t>
            </a:r>
            <a:r>
              <a:rPr lang="en-US" sz="2000" b="0" i="0" dirty="0">
                <a:solidFill>
                  <a:schemeClr val="accent6">
                    <a:lumMod val="50000"/>
                  </a:schemeClr>
                </a:solidFill>
                <a:effectLst/>
              </a:rPr>
              <a:t>: Restrict the number of voyages to and from U.S. ports or limit the amount and type of cargo carried.</a:t>
            </a:r>
          </a:p>
          <a:p>
            <a:pPr marL="514350" indent="-514350" algn="l">
              <a:buClr>
                <a:schemeClr val="accent6">
                  <a:lumMod val="50000"/>
                </a:schemeClr>
              </a:buClr>
              <a:buAutoNum type="arabicPeriod"/>
            </a:pPr>
            <a:r>
              <a:rPr lang="en-US" sz="2000" b="1" i="0" dirty="0">
                <a:solidFill>
                  <a:schemeClr val="accent6">
                    <a:lumMod val="50000"/>
                  </a:schemeClr>
                </a:solidFill>
                <a:effectLst/>
              </a:rPr>
              <a:t>Suspension of Tariffs and Service Contracts</a:t>
            </a:r>
            <a:r>
              <a:rPr lang="en-US" sz="2000" b="0" i="0" dirty="0">
                <a:solidFill>
                  <a:schemeClr val="accent6">
                    <a:lumMod val="50000"/>
                  </a:schemeClr>
                </a:solidFill>
                <a:effectLst/>
              </a:rPr>
              <a:t>: Suspend tariffs and service contracts for carriage to or from U.S. ports, including the right of VOCCs to use tariffs from conferences and service contracts from agreements.</a:t>
            </a:r>
          </a:p>
          <a:p>
            <a:pPr marL="514350" indent="-514350" algn="l">
              <a:buClr>
                <a:schemeClr val="accent6">
                  <a:lumMod val="50000"/>
                </a:schemeClr>
              </a:buClr>
              <a:buAutoNum type="arabicPeriod"/>
            </a:pPr>
            <a:r>
              <a:rPr lang="en-US" sz="2000" b="1" i="0" dirty="0">
                <a:solidFill>
                  <a:schemeClr val="accent6">
                    <a:lumMod val="50000"/>
                  </a:schemeClr>
                </a:solidFill>
                <a:effectLst/>
              </a:rPr>
              <a:t>Suspension of Operational Rights</a:t>
            </a:r>
            <a:r>
              <a:rPr lang="en-US" sz="2000" b="0" i="0" dirty="0">
                <a:solidFill>
                  <a:schemeClr val="accent6">
                    <a:lumMod val="50000"/>
                  </a:schemeClr>
                </a:solidFill>
                <a:effectLst/>
              </a:rPr>
              <a:t>: Suspend the right of VOCCs to operate under any agreement filed with the FMC, including those that authorize preferential treatment at terminals, preferential terminal leases, space chartering, or pooling of cargo or revenue with other carriers.</a:t>
            </a:r>
          </a:p>
          <a:p>
            <a:pPr marL="514350" indent="-514350" algn="l">
              <a:buClr>
                <a:schemeClr val="accent6">
                  <a:lumMod val="50000"/>
                </a:schemeClr>
              </a:buClr>
              <a:buAutoNum type="arabicPeriod"/>
            </a:pPr>
            <a:r>
              <a:rPr lang="en-US" sz="2000" b="1" i="0" dirty="0">
                <a:solidFill>
                  <a:schemeClr val="accent6">
                    <a:lumMod val="50000"/>
                  </a:schemeClr>
                </a:solidFill>
                <a:effectLst/>
              </a:rPr>
              <a:t>Imposition of Fees</a:t>
            </a:r>
            <a:r>
              <a:rPr lang="en-US" sz="2000" b="0" i="0" dirty="0">
                <a:solidFill>
                  <a:schemeClr val="accent6">
                    <a:lumMod val="50000"/>
                  </a:schemeClr>
                </a:solidFill>
                <a:effectLst/>
              </a:rPr>
              <a:t>: Impose fees of up to $1 million per voyage.</a:t>
            </a:r>
          </a:p>
          <a:p>
            <a:pPr marL="514350" indent="-514350" algn="l">
              <a:buClr>
                <a:schemeClr val="accent6">
                  <a:lumMod val="50000"/>
                </a:schemeClr>
              </a:buClr>
              <a:buAutoNum type="arabicPeriod"/>
            </a:pPr>
            <a:r>
              <a:rPr lang="en-US" sz="2000" b="1" i="0" dirty="0">
                <a:solidFill>
                  <a:schemeClr val="accent6">
                    <a:lumMod val="50000"/>
                  </a:schemeClr>
                </a:solidFill>
                <a:effectLst/>
              </a:rPr>
              <a:t>Customs and Border Protection and Coast Guard Actions</a:t>
            </a:r>
            <a:r>
              <a:rPr lang="en-US" sz="2000" b="0" i="0" dirty="0">
                <a:solidFill>
                  <a:schemeClr val="accent6">
                    <a:lumMod val="50000"/>
                  </a:schemeClr>
                </a:solidFill>
                <a:effectLst/>
              </a:rPr>
              <a:t>: Direct U.S. Customs and Border Protection to refuse clearance to vessels from named countries and direct the Coast Guard to deny entry of such vessels to U.S. ports for ocean borne trade, and to detain vessels about to depart for another U.S. port.</a:t>
            </a:r>
            <a:endParaRPr lang="en-US" sz="2000" dirty="0">
              <a:solidFill>
                <a:schemeClr val="accent6">
                  <a:lumMod val="50000"/>
                </a:schemeClr>
              </a:solidFill>
            </a:endParaRPr>
          </a:p>
        </p:txBody>
      </p:sp>
      <p:sp>
        <p:nvSpPr>
          <p:cNvPr id="4" name="Footer Placeholder 3">
            <a:extLst>
              <a:ext uri="{FF2B5EF4-FFF2-40B4-BE49-F238E27FC236}">
                <a16:creationId xmlns:a16="http://schemas.microsoft.com/office/drawing/2014/main" id="{AE33A225-8C50-E639-B644-348F823BD425}"/>
              </a:ext>
            </a:extLst>
          </p:cNvPr>
          <p:cNvSpPr>
            <a:spLocks noGrp="1"/>
          </p:cNvSpPr>
          <p:nvPr>
            <p:ph type="ftr" sz="quarter" idx="11"/>
          </p:nvPr>
        </p:nvSpPr>
        <p:spPr/>
        <p:txBody>
          <a:bodyPr/>
          <a:lstStyle/>
          <a:p>
            <a:r>
              <a:rPr lang="en-US" dirty="0"/>
              <a:t>Copyright © Sandler, Travis &amp; Rosenberg, P.A. |  www.strtrade.com |  All rights reserved.</a:t>
            </a:r>
          </a:p>
        </p:txBody>
      </p:sp>
      <p:sp>
        <p:nvSpPr>
          <p:cNvPr id="5" name="Slide Number Placeholder 4">
            <a:extLst>
              <a:ext uri="{FF2B5EF4-FFF2-40B4-BE49-F238E27FC236}">
                <a16:creationId xmlns:a16="http://schemas.microsoft.com/office/drawing/2014/main" id="{8A370F13-37D6-9DDB-B573-8BCD5D3CEC2A}"/>
              </a:ext>
            </a:extLst>
          </p:cNvPr>
          <p:cNvSpPr>
            <a:spLocks noGrp="1"/>
          </p:cNvSpPr>
          <p:nvPr>
            <p:ph type="sldNum" sz="quarter" idx="4"/>
          </p:nvPr>
        </p:nvSpPr>
        <p:spPr/>
        <p:txBody>
          <a:bodyPr/>
          <a:lstStyle/>
          <a:p>
            <a:fld id="{4D6CE8A1-6974-4F60-A884-8B939ED38A57}" type="slidenum">
              <a:rPr lang="en-US" smtClean="0"/>
              <a:t>9</a:t>
            </a:fld>
            <a:endParaRPr lang="en-US" dirty="0"/>
          </a:p>
        </p:txBody>
      </p:sp>
    </p:spTree>
    <p:extLst>
      <p:ext uri="{BB962C8B-B14F-4D97-AF65-F5344CB8AC3E}">
        <p14:creationId xmlns:p14="http://schemas.microsoft.com/office/powerpoint/2010/main" val="3568465684"/>
      </p:ext>
    </p:extLst>
  </p:cSld>
  <p:clrMapOvr>
    <a:masterClrMapping/>
  </p:clrMapOvr>
</p:sld>
</file>

<file path=ppt/theme/theme1.xml><?xml version="1.0" encoding="utf-8"?>
<a:theme xmlns:a="http://schemas.openxmlformats.org/drawingml/2006/main" name="1_Office Theme">
  <a:themeElements>
    <a:clrScheme name="ST&amp;R Colors">
      <a:dk1>
        <a:srgbClr val="0D4573"/>
      </a:dk1>
      <a:lt1>
        <a:sysClr val="window" lastClr="FFFFFF"/>
      </a:lt1>
      <a:dk2>
        <a:srgbClr val="0D4573"/>
      </a:dk2>
      <a:lt2>
        <a:srgbClr val="FFFFFF"/>
      </a:lt2>
      <a:accent1>
        <a:srgbClr val="0D4573"/>
      </a:accent1>
      <a:accent2>
        <a:srgbClr val="649B00"/>
      </a:accent2>
      <a:accent3>
        <a:srgbClr val="59595A"/>
      </a:accent3>
      <a:accent4>
        <a:srgbClr val="0D4573"/>
      </a:accent4>
      <a:accent5>
        <a:srgbClr val="649B00"/>
      </a:accent5>
      <a:accent6>
        <a:srgbClr val="59595A"/>
      </a:accent6>
      <a:hlink>
        <a:srgbClr val="0D4573"/>
      </a:hlink>
      <a:folHlink>
        <a:srgbClr val="649B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 Presentation Template 2018" id="{B1C186DF-6630-40FA-9DCD-75DC80FC954B}" vid="{2D526BF5-DC45-44C8-A55C-08799F35D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D1028976AA3B4199AC3078A21AB616" ma:contentTypeVersion="21" ma:contentTypeDescription="Create a new document." ma:contentTypeScope="" ma:versionID="c64895422886be7f1184caabdf46d9de">
  <xsd:schema xmlns:xsd="http://www.w3.org/2001/XMLSchema" xmlns:xs="http://www.w3.org/2001/XMLSchema" xmlns:p="http://schemas.microsoft.com/office/2006/metadata/properties" xmlns:ns2="4d2cd8b8-e6fc-4f8d-aad6-c764c378cec6" xmlns:ns3="a1c18172-2069-4bc2-84c8-2fa31f3afad3" targetNamespace="http://schemas.microsoft.com/office/2006/metadata/properties" ma:root="true" ma:fieldsID="291fe1867e42139963bb64b3475aeca0" ns2:_="" ns3:_="">
    <xsd:import namespace="4d2cd8b8-e6fc-4f8d-aad6-c764c378cec6"/>
    <xsd:import namespace="a1c18172-2069-4bc2-84c8-2fa31f3afa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8b8-e6fc-4f8d-aad6-c764c378ce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d3cfe64-eb60-4314-b1a2-ab7dfe57f0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c18172-2069-4bc2-84c8-2fa31f3afa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9993c75-6794-4f16-bf8d-05c943277423}" ma:internalName="TaxCatchAll" ma:showField="CatchAllData" ma:web="a1c18172-2069-4bc2-84c8-2fa31f3afa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2cd8b8-e6fc-4f8d-aad6-c764c378cec6">
      <Terms xmlns="http://schemas.microsoft.com/office/infopath/2007/PartnerControls"/>
    </lcf76f155ced4ddcb4097134ff3c332f>
    <TaxCatchAll xmlns="a1c18172-2069-4bc2-84c8-2fa31f3afad3" xsi:nil="true"/>
  </documentManagement>
</p:properties>
</file>

<file path=customXml/itemProps1.xml><?xml version="1.0" encoding="utf-8"?>
<ds:datastoreItem xmlns:ds="http://schemas.openxmlformats.org/officeDocument/2006/customXml" ds:itemID="{51BAAD61-C3B2-49AC-B8F4-D6E0FA76E81B}">
  <ds:schemaRefs>
    <ds:schemaRef ds:uri="http://schemas.microsoft.com/sharepoint/v3/contenttype/forms"/>
  </ds:schemaRefs>
</ds:datastoreItem>
</file>

<file path=customXml/itemProps2.xml><?xml version="1.0" encoding="utf-8"?>
<ds:datastoreItem xmlns:ds="http://schemas.openxmlformats.org/officeDocument/2006/customXml" ds:itemID="{B55989FA-992F-4D37-87E3-DF009ACBB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cd8b8-e6fc-4f8d-aad6-c764c378cec6"/>
    <ds:schemaRef ds:uri="a1c18172-2069-4bc2-84c8-2fa31f3af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6F80C-5D0C-4FA1-BC2B-D36387B63936}">
  <ds:schemaRefs>
    <ds:schemaRef ds:uri="http://schemas.microsoft.com/office/2006/documentManagement/types"/>
    <ds:schemaRef ds:uri="http://www.w3.org/XML/1998/namespace"/>
    <ds:schemaRef ds:uri="http://purl.org/dc/elements/1.1/"/>
    <ds:schemaRef ds:uri="4d2cd8b8-e6fc-4f8d-aad6-c764c378cec6"/>
    <ds:schemaRef ds:uri="http://schemas.openxmlformats.org/package/2006/metadata/core-properties"/>
    <ds:schemaRef ds:uri="http://schemas.microsoft.com/office/infopath/2007/PartnerControls"/>
    <ds:schemaRef ds:uri="http://schemas.microsoft.com/office/2006/metadata/properties"/>
    <ds:schemaRef ds:uri="a1c18172-2069-4bc2-84c8-2fa31f3afad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2608</TotalTime>
  <Words>2544</Words>
  <Application>Microsoft Office PowerPoint</Application>
  <PresentationFormat>Widescreen</PresentationFormat>
  <Paragraphs>197</Paragraphs>
  <Slides>16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Arial</vt:lpstr>
      <vt:lpstr>Calibri</vt:lpstr>
      <vt:lpstr>Calibri Light</vt:lpstr>
      <vt:lpstr>franklin-gothic-urw</vt:lpstr>
      <vt:lpstr>Lato</vt:lpstr>
      <vt:lpstr>Segoe Sans</vt:lpstr>
      <vt:lpstr>Source Sans Pro</vt:lpstr>
      <vt:lpstr>Symbol</vt:lpstr>
      <vt:lpstr>1_Office Theme</vt:lpstr>
      <vt:lpstr>NVOCC/Ocean Industry Advocacy</vt:lpstr>
      <vt:lpstr>Timeline</vt:lpstr>
      <vt:lpstr>Ocean Shipping Reform Implementation Act of 2023 (OSRA 2.0) </vt:lpstr>
      <vt:lpstr>Reminder: context for OSRA</vt:lpstr>
      <vt:lpstr>Context for OSRA 2.0 (2025)</vt:lpstr>
      <vt:lpstr>Trump II Agenda and OSRA 2.0</vt:lpstr>
      <vt:lpstr>FMC Global Maritime Chokepoint Investigation</vt:lpstr>
      <vt:lpstr>FMC Investigation: Seven Chokepoints</vt:lpstr>
      <vt:lpstr>Actions which may come from the FMC Investigation:</vt:lpstr>
      <vt:lpstr>USTR Section 301 Shipbuilding Investigation</vt:lpstr>
      <vt:lpstr>China Shipbuilding – New Proposed Tariffs</vt:lpstr>
      <vt:lpstr>China Shipbuilding – Fees</vt:lpstr>
      <vt:lpstr>China Shipbuilding – Fees</vt:lpstr>
      <vt:lpstr>The Big Beautiful Bill &amp; Shipbuilding</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Alessandra Selassie</dc:creator>
  <cp:lastModifiedBy>Ned Steiner</cp:lastModifiedBy>
  <cp:revision>2</cp:revision>
  <dcterms:created xsi:type="dcterms:W3CDTF">2025-05-19T01:15:39Z</dcterms:created>
  <dcterms:modified xsi:type="dcterms:W3CDTF">2025-05-22T13:24:47Z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0x0101003CD1028976AA3B4199AC3078A21AB616</vt:lpwstr>
  </property>
  <property fmtid="{D5CDD505-2E9C-101B-9397-08002B2CF9AE}" pid="3" name="MediaServiceImageTags">
    <vt:lpwstr/>
  </property>
</Properties>
</file>