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6" r:id="rId3"/>
    <p:sldId id="262" r:id="rId4"/>
    <p:sldId id="258" r:id="rId5"/>
    <p:sldId id="259" r:id="rId6"/>
    <p:sldId id="265" r:id="rId7"/>
    <p:sldId id="261" r:id="rId8"/>
    <p:sldId id="260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Greenberg" initials="EG" lastIdx="7" clrIdx="0">
    <p:extLst>
      <p:ext uri="{19B8F6BF-5375-455C-9EA6-DF929625EA0E}">
        <p15:presenceInfo xmlns:p15="http://schemas.microsoft.com/office/powerpoint/2012/main" userId="S-1-5-21-1568321356-1681287011-1048967150-1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D9211-1E94-4A1E-8DBA-E02DC63EBB08}" v="13" dt="2025-05-19T22:27:08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45660-87B5-4CEC-8CCA-BD914923F746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</dgm:pt>
    <dgm:pt modelId="{F9AFF148-1E79-47BE-8A2E-83A0CBBE2143}">
      <dgm:prSet phldrT="[Text]" custT="1"/>
      <dgm:spPr/>
      <dgm:t>
        <a:bodyPr/>
        <a:lstStyle/>
        <a:p>
          <a:pPr algn="l"/>
          <a:r>
            <a:rPr lang="en-US" sz="1600" dirty="0"/>
            <a:t>Notify FMC of your intention to use NRAs in lieu of tariffs</a:t>
          </a:r>
        </a:p>
      </dgm:t>
    </dgm:pt>
    <dgm:pt modelId="{A3AF2865-A097-46E5-B130-07AC8AEB6A61}" type="parTrans" cxnId="{68C8B748-8466-4960-8430-0411C78A681A}">
      <dgm:prSet/>
      <dgm:spPr/>
      <dgm:t>
        <a:bodyPr/>
        <a:lstStyle/>
        <a:p>
          <a:pPr algn="l"/>
          <a:endParaRPr lang="en-US" sz="1200"/>
        </a:p>
      </dgm:t>
    </dgm:pt>
    <dgm:pt modelId="{C81ACF6A-C9E5-46FD-A5EF-44F19A44C193}" type="sibTrans" cxnId="{68C8B748-8466-4960-8430-0411C78A681A}">
      <dgm:prSet/>
      <dgm:spPr/>
      <dgm:t>
        <a:bodyPr/>
        <a:lstStyle/>
        <a:p>
          <a:pPr algn="l"/>
          <a:endParaRPr lang="en-US" sz="1200"/>
        </a:p>
      </dgm:t>
    </dgm:pt>
    <dgm:pt modelId="{75BDFAF4-88C7-4E60-A420-54EEDC8C96B5}">
      <dgm:prSet phldrT="[Text]" custT="1"/>
      <dgm:spPr/>
      <dgm:t>
        <a:bodyPr/>
        <a:lstStyle/>
        <a:p>
          <a:pPr algn="l"/>
          <a:r>
            <a:rPr lang="en-US" altLang="en-US" sz="1600" dirty="0"/>
            <a:t>Post Rules Tariff on your website or other public domain so it is accessible free of charge</a:t>
          </a:r>
          <a:endParaRPr lang="en-US" sz="1600" dirty="0"/>
        </a:p>
      </dgm:t>
    </dgm:pt>
    <dgm:pt modelId="{951DF159-0A3F-4007-999C-A58D845F8469}" type="parTrans" cxnId="{87E65681-B255-433D-BC60-1667470678CC}">
      <dgm:prSet/>
      <dgm:spPr/>
      <dgm:t>
        <a:bodyPr/>
        <a:lstStyle/>
        <a:p>
          <a:pPr algn="l"/>
          <a:endParaRPr lang="en-US" sz="1200"/>
        </a:p>
      </dgm:t>
    </dgm:pt>
    <dgm:pt modelId="{A54D9796-2858-4A83-BCEC-6228BEDB9159}" type="sibTrans" cxnId="{87E65681-B255-433D-BC60-1667470678CC}">
      <dgm:prSet/>
      <dgm:spPr/>
      <dgm:t>
        <a:bodyPr/>
        <a:lstStyle/>
        <a:p>
          <a:pPr algn="l"/>
          <a:endParaRPr lang="en-US" sz="1200"/>
        </a:p>
      </dgm:t>
    </dgm:pt>
    <dgm:pt modelId="{2CCEEC5F-E0F4-4C80-8585-3759F788F687}">
      <dgm:prSet phldrT="[Text]" custT="1"/>
      <dgm:spPr/>
      <dgm:t>
        <a:bodyPr/>
        <a:lstStyle/>
        <a:p>
          <a:pPr algn="l"/>
          <a:r>
            <a:rPr lang="en-US" altLang="en-US" sz="1600" dirty="0"/>
            <a:t>Have prominent statement in your rules tariff that you use NRAs</a:t>
          </a:r>
          <a:endParaRPr lang="en-US" sz="1600" dirty="0"/>
        </a:p>
      </dgm:t>
    </dgm:pt>
    <dgm:pt modelId="{02F06B68-3B8D-4A73-97C1-4914937CD02C}" type="parTrans" cxnId="{D21A54F3-0B83-4350-8A99-59B859FE5CCD}">
      <dgm:prSet/>
      <dgm:spPr/>
      <dgm:t>
        <a:bodyPr/>
        <a:lstStyle/>
        <a:p>
          <a:pPr algn="l"/>
          <a:endParaRPr lang="en-US" sz="1200"/>
        </a:p>
      </dgm:t>
    </dgm:pt>
    <dgm:pt modelId="{AB56DCA7-9775-4FAB-BCE8-F6DD9E192B79}" type="sibTrans" cxnId="{D21A54F3-0B83-4350-8A99-59B859FE5CCD}">
      <dgm:prSet/>
      <dgm:spPr/>
      <dgm:t>
        <a:bodyPr/>
        <a:lstStyle/>
        <a:p>
          <a:pPr algn="l"/>
          <a:endParaRPr lang="en-US" sz="1200"/>
        </a:p>
      </dgm:t>
    </dgm:pt>
    <dgm:pt modelId="{E59E23F3-29F7-492D-8D97-DF6992556BD8}">
      <dgm:prSet phldrT="[Text]" custT="1"/>
      <dgm:spPr/>
      <dgm:t>
        <a:bodyPr/>
        <a:lstStyle/>
        <a:p>
          <a:pPr algn="l"/>
          <a:r>
            <a:rPr lang="en-US" altLang="en-US" sz="1600" dirty="0"/>
            <a:t>Add NRA wording to your rate quotes requesting confirmation</a:t>
          </a:r>
          <a:endParaRPr lang="en-US" sz="1600" dirty="0"/>
        </a:p>
      </dgm:t>
    </dgm:pt>
    <dgm:pt modelId="{AA68DF32-7B55-4FD7-8479-5B4687BDF66D}" type="parTrans" cxnId="{3451084D-8D3E-4FBD-99C3-BCAE17C346BB}">
      <dgm:prSet/>
      <dgm:spPr/>
      <dgm:t>
        <a:bodyPr/>
        <a:lstStyle/>
        <a:p>
          <a:pPr algn="l"/>
          <a:endParaRPr lang="en-US" sz="1200"/>
        </a:p>
      </dgm:t>
    </dgm:pt>
    <dgm:pt modelId="{BE6CBEF7-F07B-463F-9F07-72C43A3D7FC3}" type="sibTrans" cxnId="{3451084D-8D3E-4FBD-99C3-BCAE17C346BB}">
      <dgm:prSet/>
      <dgm:spPr/>
      <dgm:t>
        <a:bodyPr/>
        <a:lstStyle/>
        <a:p>
          <a:pPr algn="l"/>
          <a:endParaRPr lang="en-US" sz="1200"/>
        </a:p>
      </dgm:t>
    </dgm:pt>
    <dgm:pt modelId="{BF330435-0952-49DC-AF28-EF93C743148F}">
      <dgm:prSet phldrT="[Text]" custT="1"/>
      <dgm:spPr/>
      <dgm:t>
        <a:bodyPr/>
        <a:lstStyle/>
        <a:p>
          <a:pPr algn="l"/>
          <a:r>
            <a:rPr lang="en-US" altLang="en-US" sz="1600" dirty="0"/>
            <a:t>OK to eliminate rate tariff &amp; tariff filer if NRAs used for all shipments</a:t>
          </a:r>
          <a:endParaRPr lang="en-US" sz="1600" dirty="0"/>
        </a:p>
      </dgm:t>
    </dgm:pt>
    <dgm:pt modelId="{4A9954A1-FF4C-4F74-A265-77BD87C067C8}" type="parTrans" cxnId="{A684853D-236C-49BA-8281-83257FDF3247}">
      <dgm:prSet/>
      <dgm:spPr/>
      <dgm:t>
        <a:bodyPr/>
        <a:lstStyle/>
        <a:p>
          <a:pPr algn="l"/>
          <a:endParaRPr lang="en-US" sz="1200"/>
        </a:p>
      </dgm:t>
    </dgm:pt>
    <dgm:pt modelId="{FBC764F8-BC27-4CE3-9B7B-8C437F6C75BE}" type="sibTrans" cxnId="{A684853D-236C-49BA-8281-83257FDF3247}">
      <dgm:prSet/>
      <dgm:spPr/>
      <dgm:t>
        <a:bodyPr/>
        <a:lstStyle/>
        <a:p>
          <a:pPr algn="l"/>
          <a:endParaRPr lang="en-US" sz="1200"/>
        </a:p>
      </dgm:t>
    </dgm:pt>
    <dgm:pt modelId="{82BB071D-8DD6-4194-AD0B-CFCB2007D2D0}">
      <dgm:prSet phldrT="[Text]" custT="1"/>
      <dgm:spPr/>
      <dgm:t>
        <a:bodyPr/>
        <a:lstStyle/>
        <a:p>
          <a:pPr algn="l"/>
          <a:r>
            <a:rPr lang="en-US" altLang="en-US" sz="1600" dirty="0"/>
            <a:t>Develop a process to quickly retrieve NRAs and retain for 5 years</a:t>
          </a:r>
          <a:endParaRPr lang="en-US" sz="1600" dirty="0"/>
        </a:p>
      </dgm:t>
    </dgm:pt>
    <dgm:pt modelId="{7D0BC9B9-851C-4C78-9103-DAB2BDBBC9C4}" type="parTrans" cxnId="{E0D1D79F-DE66-482C-A496-2C40CBEEE26A}">
      <dgm:prSet/>
      <dgm:spPr/>
      <dgm:t>
        <a:bodyPr/>
        <a:lstStyle/>
        <a:p>
          <a:pPr algn="l"/>
          <a:endParaRPr lang="en-US" sz="1200"/>
        </a:p>
      </dgm:t>
    </dgm:pt>
    <dgm:pt modelId="{A52FB571-F593-4ECC-A7F3-EDF5FB216F13}" type="sibTrans" cxnId="{E0D1D79F-DE66-482C-A496-2C40CBEEE26A}">
      <dgm:prSet/>
      <dgm:spPr/>
      <dgm:t>
        <a:bodyPr/>
        <a:lstStyle/>
        <a:p>
          <a:pPr algn="l"/>
          <a:endParaRPr lang="en-US" sz="1200"/>
        </a:p>
      </dgm:t>
    </dgm:pt>
    <dgm:pt modelId="{F8AE3E03-8E3C-4F1B-A3C9-1C61D4CB3BFD}" type="pres">
      <dgm:prSet presAssocID="{B1145660-87B5-4CEC-8CCA-BD914923F746}" presName="linearFlow" presStyleCnt="0">
        <dgm:presLayoutVars>
          <dgm:dir/>
          <dgm:resizeHandles val="exact"/>
        </dgm:presLayoutVars>
      </dgm:prSet>
      <dgm:spPr/>
    </dgm:pt>
    <dgm:pt modelId="{B9194610-A3DE-41F1-A8BA-C56E962ECFD2}" type="pres">
      <dgm:prSet presAssocID="{F9AFF148-1E79-47BE-8A2E-83A0CBBE2143}" presName="composite" presStyleCnt="0"/>
      <dgm:spPr/>
    </dgm:pt>
    <dgm:pt modelId="{0CDDE510-5F85-4AC6-A26E-5C978E3148B0}" type="pres">
      <dgm:prSet presAssocID="{F9AFF148-1E79-47BE-8A2E-83A0CBBE2143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D3B10A3-6FDB-4881-A0DA-13B7F9BC4DB4}" type="pres">
      <dgm:prSet presAssocID="{F9AFF148-1E79-47BE-8A2E-83A0CBBE2143}" presName="txShp" presStyleLbl="node1" presStyleIdx="0" presStyleCnt="6">
        <dgm:presLayoutVars>
          <dgm:bulletEnabled val="1"/>
        </dgm:presLayoutVars>
      </dgm:prSet>
      <dgm:spPr/>
    </dgm:pt>
    <dgm:pt modelId="{92D5FD6E-6622-48BA-A1C7-6D72B5EC2A3C}" type="pres">
      <dgm:prSet presAssocID="{C81ACF6A-C9E5-46FD-A5EF-44F19A44C193}" presName="spacing" presStyleCnt="0"/>
      <dgm:spPr/>
    </dgm:pt>
    <dgm:pt modelId="{F832E5A9-91ED-4D13-8E3F-EA204D217D99}" type="pres">
      <dgm:prSet presAssocID="{75BDFAF4-88C7-4E60-A420-54EEDC8C96B5}" presName="composite" presStyleCnt="0"/>
      <dgm:spPr/>
    </dgm:pt>
    <dgm:pt modelId="{2523BD5B-E886-4861-85D1-A2A7E50103A4}" type="pres">
      <dgm:prSet presAssocID="{75BDFAF4-88C7-4E60-A420-54EEDC8C96B5}" presName="imgShp" presStyleLbl="fgImgPlace1" presStyleIdx="1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9122BC7-8CA3-41B5-870E-9A2C3B61C745}" type="pres">
      <dgm:prSet presAssocID="{75BDFAF4-88C7-4E60-A420-54EEDC8C96B5}" presName="txShp" presStyleLbl="node1" presStyleIdx="1" presStyleCnt="6">
        <dgm:presLayoutVars>
          <dgm:bulletEnabled val="1"/>
        </dgm:presLayoutVars>
      </dgm:prSet>
      <dgm:spPr/>
    </dgm:pt>
    <dgm:pt modelId="{E5EC299E-5C29-438F-80F6-AFA9BFC5941F}" type="pres">
      <dgm:prSet presAssocID="{A54D9796-2858-4A83-BCEC-6228BEDB9159}" presName="spacing" presStyleCnt="0"/>
      <dgm:spPr/>
    </dgm:pt>
    <dgm:pt modelId="{321B8F2E-63F0-4BA9-A7EB-3926156276EB}" type="pres">
      <dgm:prSet presAssocID="{2CCEEC5F-E0F4-4C80-8585-3759F788F687}" presName="composite" presStyleCnt="0"/>
      <dgm:spPr/>
    </dgm:pt>
    <dgm:pt modelId="{4537CC89-99B5-4041-9388-0853EBF8B72B}" type="pres">
      <dgm:prSet presAssocID="{2CCEEC5F-E0F4-4C80-8585-3759F788F687}" presName="imgShp" presStyleLbl="fgImgPlace1" presStyleIdx="2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BC2360D-351F-4406-AFD3-B7488AA5B4AA}" type="pres">
      <dgm:prSet presAssocID="{2CCEEC5F-E0F4-4C80-8585-3759F788F687}" presName="txShp" presStyleLbl="node1" presStyleIdx="2" presStyleCnt="6">
        <dgm:presLayoutVars>
          <dgm:bulletEnabled val="1"/>
        </dgm:presLayoutVars>
      </dgm:prSet>
      <dgm:spPr/>
    </dgm:pt>
    <dgm:pt modelId="{DB151DC9-B810-4D29-958D-EAE1E667CC53}" type="pres">
      <dgm:prSet presAssocID="{AB56DCA7-9775-4FAB-BCE8-F6DD9E192B79}" presName="spacing" presStyleCnt="0"/>
      <dgm:spPr/>
    </dgm:pt>
    <dgm:pt modelId="{CC62D39F-C92E-4F07-B12A-114C17D8D218}" type="pres">
      <dgm:prSet presAssocID="{E59E23F3-29F7-492D-8D97-DF6992556BD8}" presName="composite" presStyleCnt="0"/>
      <dgm:spPr/>
    </dgm:pt>
    <dgm:pt modelId="{07A7B3F0-9984-4DF6-BCC3-AA4A48020FF7}" type="pres">
      <dgm:prSet presAssocID="{E59E23F3-29F7-492D-8D97-DF6992556BD8}" presName="imgShp" presStyleLbl="fgImgPlace1" presStyleIdx="3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C930479-C401-462F-B290-026989978D3F}" type="pres">
      <dgm:prSet presAssocID="{E59E23F3-29F7-492D-8D97-DF6992556BD8}" presName="txShp" presStyleLbl="node1" presStyleIdx="3" presStyleCnt="6">
        <dgm:presLayoutVars>
          <dgm:bulletEnabled val="1"/>
        </dgm:presLayoutVars>
      </dgm:prSet>
      <dgm:spPr/>
    </dgm:pt>
    <dgm:pt modelId="{D062A13F-C0BE-4BB3-B033-FE149962BC76}" type="pres">
      <dgm:prSet presAssocID="{BE6CBEF7-F07B-463F-9F07-72C43A3D7FC3}" presName="spacing" presStyleCnt="0"/>
      <dgm:spPr/>
    </dgm:pt>
    <dgm:pt modelId="{F4469655-5966-4844-A1C9-AA58F93B2D8F}" type="pres">
      <dgm:prSet presAssocID="{BF330435-0952-49DC-AF28-EF93C743148F}" presName="composite" presStyleCnt="0"/>
      <dgm:spPr/>
    </dgm:pt>
    <dgm:pt modelId="{2D81FAFD-EC55-4E7D-8233-F229F25506D3}" type="pres">
      <dgm:prSet presAssocID="{BF330435-0952-49DC-AF28-EF93C743148F}" presName="imgShp" presStyleLbl="fgImgPlace1" presStyleIdx="4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ECF9C41-89DC-4570-A2D1-14B37B651B46}" type="pres">
      <dgm:prSet presAssocID="{BF330435-0952-49DC-AF28-EF93C743148F}" presName="txShp" presStyleLbl="node1" presStyleIdx="4" presStyleCnt="6">
        <dgm:presLayoutVars>
          <dgm:bulletEnabled val="1"/>
        </dgm:presLayoutVars>
      </dgm:prSet>
      <dgm:spPr/>
    </dgm:pt>
    <dgm:pt modelId="{97A9302B-5253-4F73-9EE5-FAB57FD5FE6D}" type="pres">
      <dgm:prSet presAssocID="{FBC764F8-BC27-4CE3-9B7B-8C437F6C75BE}" presName="spacing" presStyleCnt="0"/>
      <dgm:spPr/>
    </dgm:pt>
    <dgm:pt modelId="{9E249218-4554-4873-AF9E-051DAE49288D}" type="pres">
      <dgm:prSet presAssocID="{82BB071D-8DD6-4194-AD0B-CFCB2007D2D0}" presName="composite" presStyleCnt="0"/>
      <dgm:spPr/>
    </dgm:pt>
    <dgm:pt modelId="{F6997467-F204-441A-B195-A1D245E4B3CB}" type="pres">
      <dgm:prSet presAssocID="{82BB071D-8DD6-4194-AD0B-CFCB2007D2D0}" presName="imgShp" presStyleLbl="fgImgPlace1" presStyleIdx="5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2F60B23-7968-442A-BAD5-4AEDDDBAC943}" type="pres">
      <dgm:prSet presAssocID="{82BB071D-8DD6-4194-AD0B-CFCB2007D2D0}" presName="txShp" presStyleLbl="node1" presStyleIdx="5" presStyleCnt="6">
        <dgm:presLayoutVars>
          <dgm:bulletEnabled val="1"/>
        </dgm:presLayoutVars>
      </dgm:prSet>
      <dgm:spPr/>
    </dgm:pt>
  </dgm:ptLst>
  <dgm:cxnLst>
    <dgm:cxn modelId="{54F88303-735B-445D-B14C-D98667892C13}" type="presOf" srcId="{B1145660-87B5-4CEC-8CCA-BD914923F746}" destId="{F8AE3E03-8E3C-4F1B-A3C9-1C61D4CB3BFD}" srcOrd="0" destOrd="0" presId="urn:microsoft.com/office/officeart/2005/8/layout/vList3"/>
    <dgm:cxn modelId="{8EBD0904-44C8-4559-8009-73138ACB26E3}" type="presOf" srcId="{BF330435-0952-49DC-AF28-EF93C743148F}" destId="{1ECF9C41-89DC-4570-A2D1-14B37B651B46}" srcOrd="0" destOrd="0" presId="urn:microsoft.com/office/officeart/2005/8/layout/vList3"/>
    <dgm:cxn modelId="{1284C908-C03F-4A52-80DC-2FAA30C40425}" type="presOf" srcId="{2CCEEC5F-E0F4-4C80-8585-3759F788F687}" destId="{ABC2360D-351F-4406-AFD3-B7488AA5B4AA}" srcOrd="0" destOrd="0" presId="urn:microsoft.com/office/officeart/2005/8/layout/vList3"/>
    <dgm:cxn modelId="{A684853D-236C-49BA-8281-83257FDF3247}" srcId="{B1145660-87B5-4CEC-8CCA-BD914923F746}" destId="{BF330435-0952-49DC-AF28-EF93C743148F}" srcOrd="4" destOrd="0" parTransId="{4A9954A1-FF4C-4F74-A265-77BD87C067C8}" sibTransId="{FBC764F8-BC27-4CE3-9B7B-8C437F6C75BE}"/>
    <dgm:cxn modelId="{423C1D64-F2CD-412B-9FAA-8C82CAF0D967}" type="presOf" srcId="{82BB071D-8DD6-4194-AD0B-CFCB2007D2D0}" destId="{A2F60B23-7968-442A-BAD5-4AEDDDBAC943}" srcOrd="0" destOrd="0" presId="urn:microsoft.com/office/officeart/2005/8/layout/vList3"/>
    <dgm:cxn modelId="{D5AC6C65-82CF-44A6-9353-9E8163F1F746}" type="presOf" srcId="{75BDFAF4-88C7-4E60-A420-54EEDC8C96B5}" destId="{F9122BC7-8CA3-41B5-870E-9A2C3B61C745}" srcOrd="0" destOrd="0" presId="urn:microsoft.com/office/officeart/2005/8/layout/vList3"/>
    <dgm:cxn modelId="{68C8B748-8466-4960-8430-0411C78A681A}" srcId="{B1145660-87B5-4CEC-8CCA-BD914923F746}" destId="{F9AFF148-1E79-47BE-8A2E-83A0CBBE2143}" srcOrd="0" destOrd="0" parTransId="{A3AF2865-A097-46E5-B130-07AC8AEB6A61}" sibTransId="{C81ACF6A-C9E5-46FD-A5EF-44F19A44C193}"/>
    <dgm:cxn modelId="{3451084D-8D3E-4FBD-99C3-BCAE17C346BB}" srcId="{B1145660-87B5-4CEC-8CCA-BD914923F746}" destId="{E59E23F3-29F7-492D-8D97-DF6992556BD8}" srcOrd="3" destOrd="0" parTransId="{AA68DF32-7B55-4FD7-8479-5B4687BDF66D}" sibTransId="{BE6CBEF7-F07B-463F-9F07-72C43A3D7FC3}"/>
    <dgm:cxn modelId="{D65C0281-9E00-4981-ACA0-565E26C6A696}" type="presOf" srcId="{E59E23F3-29F7-492D-8D97-DF6992556BD8}" destId="{DC930479-C401-462F-B290-026989978D3F}" srcOrd="0" destOrd="0" presId="urn:microsoft.com/office/officeart/2005/8/layout/vList3"/>
    <dgm:cxn modelId="{87E65681-B255-433D-BC60-1667470678CC}" srcId="{B1145660-87B5-4CEC-8CCA-BD914923F746}" destId="{75BDFAF4-88C7-4E60-A420-54EEDC8C96B5}" srcOrd="1" destOrd="0" parTransId="{951DF159-0A3F-4007-999C-A58D845F8469}" sibTransId="{A54D9796-2858-4A83-BCEC-6228BEDB9159}"/>
    <dgm:cxn modelId="{E0D1D79F-DE66-482C-A496-2C40CBEEE26A}" srcId="{B1145660-87B5-4CEC-8CCA-BD914923F746}" destId="{82BB071D-8DD6-4194-AD0B-CFCB2007D2D0}" srcOrd="5" destOrd="0" parTransId="{7D0BC9B9-851C-4C78-9103-DAB2BDBBC9C4}" sibTransId="{A52FB571-F593-4ECC-A7F3-EDF5FB216F13}"/>
    <dgm:cxn modelId="{7F5574EF-7A4C-452B-A37F-0C2FA83C23B1}" type="presOf" srcId="{F9AFF148-1E79-47BE-8A2E-83A0CBBE2143}" destId="{8D3B10A3-6FDB-4881-A0DA-13B7F9BC4DB4}" srcOrd="0" destOrd="0" presId="urn:microsoft.com/office/officeart/2005/8/layout/vList3"/>
    <dgm:cxn modelId="{D21A54F3-0B83-4350-8A99-59B859FE5CCD}" srcId="{B1145660-87B5-4CEC-8CCA-BD914923F746}" destId="{2CCEEC5F-E0F4-4C80-8585-3759F788F687}" srcOrd="2" destOrd="0" parTransId="{02F06B68-3B8D-4A73-97C1-4914937CD02C}" sibTransId="{AB56DCA7-9775-4FAB-BCE8-F6DD9E192B79}"/>
    <dgm:cxn modelId="{610DA3EE-40E7-4B12-A4B2-F066933863DD}" type="presParOf" srcId="{F8AE3E03-8E3C-4F1B-A3C9-1C61D4CB3BFD}" destId="{B9194610-A3DE-41F1-A8BA-C56E962ECFD2}" srcOrd="0" destOrd="0" presId="urn:microsoft.com/office/officeart/2005/8/layout/vList3"/>
    <dgm:cxn modelId="{7D7367EF-348F-4BF4-9200-870128CE9DB6}" type="presParOf" srcId="{B9194610-A3DE-41F1-A8BA-C56E962ECFD2}" destId="{0CDDE510-5F85-4AC6-A26E-5C978E3148B0}" srcOrd="0" destOrd="0" presId="urn:microsoft.com/office/officeart/2005/8/layout/vList3"/>
    <dgm:cxn modelId="{1F5F3A7D-6811-4440-88FF-091C52903691}" type="presParOf" srcId="{B9194610-A3DE-41F1-A8BA-C56E962ECFD2}" destId="{8D3B10A3-6FDB-4881-A0DA-13B7F9BC4DB4}" srcOrd="1" destOrd="0" presId="urn:microsoft.com/office/officeart/2005/8/layout/vList3"/>
    <dgm:cxn modelId="{A40DF27E-24F6-4660-85CC-C3EEE12AE2A6}" type="presParOf" srcId="{F8AE3E03-8E3C-4F1B-A3C9-1C61D4CB3BFD}" destId="{92D5FD6E-6622-48BA-A1C7-6D72B5EC2A3C}" srcOrd="1" destOrd="0" presId="urn:microsoft.com/office/officeart/2005/8/layout/vList3"/>
    <dgm:cxn modelId="{245695AB-5225-4E46-8B14-EB6028DE4455}" type="presParOf" srcId="{F8AE3E03-8E3C-4F1B-A3C9-1C61D4CB3BFD}" destId="{F832E5A9-91ED-4D13-8E3F-EA204D217D99}" srcOrd="2" destOrd="0" presId="urn:microsoft.com/office/officeart/2005/8/layout/vList3"/>
    <dgm:cxn modelId="{46C7106C-0E42-429C-BEA7-A20F5457AEC3}" type="presParOf" srcId="{F832E5A9-91ED-4D13-8E3F-EA204D217D99}" destId="{2523BD5B-E886-4861-85D1-A2A7E50103A4}" srcOrd="0" destOrd="0" presId="urn:microsoft.com/office/officeart/2005/8/layout/vList3"/>
    <dgm:cxn modelId="{D079A798-60D0-4793-A48A-1281A81904FC}" type="presParOf" srcId="{F832E5A9-91ED-4D13-8E3F-EA204D217D99}" destId="{F9122BC7-8CA3-41B5-870E-9A2C3B61C745}" srcOrd="1" destOrd="0" presId="urn:microsoft.com/office/officeart/2005/8/layout/vList3"/>
    <dgm:cxn modelId="{3C266DBD-BC96-4B40-840B-D5696EF0A4EB}" type="presParOf" srcId="{F8AE3E03-8E3C-4F1B-A3C9-1C61D4CB3BFD}" destId="{E5EC299E-5C29-438F-80F6-AFA9BFC5941F}" srcOrd="3" destOrd="0" presId="urn:microsoft.com/office/officeart/2005/8/layout/vList3"/>
    <dgm:cxn modelId="{926D6883-944E-48F5-AFDA-D5F9EC712BD2}" type="presParOf" srcId="{F8AE3E03-8E3C-4F1B-A3C9-1C61D4CB3BFD}" destId="{321B8F2E-63F0-4BA9-A7EB-3926156276EB}" srcOrd="4" destOrd="0" presId="urn:microsoft.com/office/officeart/2005/8/layout/vList3"/>
    <dgm:cxn modelId="{D37C025A-6D94-4925-939B-A865A5BF4E0E}" type="presParOf" srcId="{321B8F2E-63F0-4BA9-A7EB-3926156276EB}" destId="{4537CC89-99B5-4041-9388-0853EBF8B72B}" srcOrd="0" destOrd="0" presId="urn:microsoft.com/office/officeart/2005/8/layout/vList3"/>
    <dgm:cxn modelId="{A5FEF539-6D06-48EB-9B2D-114567DBDE13}" type="presParOf" srcId="{321B8F2E-63F0-4BA9-A7EB-3926156276EB}" destId="{ABC2360D-351F-4406-AFD3-B7488AA5B4AA}" srcOrd="1" destOrd="0" presId="urn:microsoft.com/office/officeart/2005/8/layout/vList3"/>
    <dgm:cxn modelId="{852A7D1A-D53A-4DA4-B7CD-88E3D818B836}" type="presParOf" srcId="{F8AE3E03-8E3C-4F1B-A3C9-1C61D4CB3BFD}" destId="{DB151DC9-B810-4D29-958D-EAE1E667CC53}" srcOrd="5" destOrd="0" presId="urn:microsoft.com/office/officeart/2005/8/layout/vList3"/>
    <dgm:cxn modelId="{DBE63CBE-D7A2-41BF-B1ED-C290584145EA}" type="presParOf" srcId="{F8AE3E03-8E3C-4F1B-A3C9-1C61D4CB3BFD}" destId="{CC62D39F-C92E-4F07-B12A-114C17D8D218}" srcOrd="6" destOrd="0" presId="urn:microsoft.com/office/officeart/2005/8/layout/vList3"/>
    <dgm:cxn modelId="{507919E3-BFAD-48DC-AC15-EB23619FF5FC}" type="presParOf" srcId="{CC62D39F-C92E-4F07-B12A-114C17D8D218}" destId="{07A7B3F0-9984-4DF6-BCC3-AA4A48020FF7}" srcOrd="0" destOrd="0" presId="urn:microsoft.com/office/officeart/2005/8/layout/vList3"/>
    <dgm:cxn modelId="{88EC627B-8BEE-4403-B522-25643CF4A0E9}" type="presParOf" srcId="{CC62D39F-C92E-4F07-B12A-114C17D8D218}" destId="{DC930479-C401-462F-B290-026989978D3F}" srcOrd="1" destOrd="0" presId="urn:microsoft.com/office/officeart/2005/8/layout/vList3"/>
    <dgm:cxn modelId="{44916013-14DA-4A4F-B6A7-CDDAFF20619F}" type="presParOf" srcId="{F8AE3E03-8E3C-4F1B-A3C9-1C61D4CB3BFD}" destId="{D062A13F-C0BE-4BB3-B033-FE149962BC76}" srcOrd="7" destOrd="0" presId="urn:microsoft.com/office/officeart/2005/8/layout/vList3"/>
    <dgm:cxn modelId="{E242E801-27A4-4E7C-81A5-C7D9745D396B}" type="presParOf" srcId="{F8AE3E03-8E3C-4F1B-A3C9-1C61D4CB3BFD}" destId="{F4469655-5966-4844-A1C9-AA58F93B2D8F}" srcOrd="8" destOrd="0" presId="urn:microsoft.com/office/officeart/2005/8/layout/vList3"/>
    <dgm:cxn modelId="{13D0EEC7-6EEF-4FC6-9F75-B4EA82F451D1}" type="presParOf" srcId="{F4469655-5966-4844-A1C9-AA58F93B2D8F}" destId="{2D81FAFD-EC55-4E7D-8233-F229F25506D3}" srcOrd="0" destOrd="0" presId="urn:microsoft.com/office/officeart/2005/8/layout/vList3"/>
    <dgm:cxn modelId="{49382134-09BC-4E1D-A994-C07B8D1A6028}" type="presParOf" srcId="{F4469655-5966-4844-A1C9-AA58F93B2D8F}" destId="{1ECF9C41-89DC-4570-A2D1-14B37B651B46}" srcOrd="1" destOrd="0" presId="urn:microsoft.com/office/officeart/2005/8/layout/vList3"/>
    <dgm:cxn modelId="{CD9E7D85-A13D-4C0B-88F6-7C94A698BBB2}" type="presParOf" srcId="{F8AE3E03-8E3C-4F1B-A3C9-1C61D4CB3BFD}" destId="{97A9302B-5253-4F73-9EE5-FAB57FD5FE6D}" srcOrd="9" destOrd="0" presId="urn:microsoft.com/office/officeart/2005/8/layout/vList3"/>
    <dgm:cxn modelId="{D5CF59FF-6601-4101-ADDF-2A8904041464}" type="presParOf" srcId="{F8AE3E03-8E3C-4F1B-A3C9-1C61D4CB3BFD}" destId="{9E249218-4554-4873-AF9E-051DAE49288D}" srcOrd="10" destOrd="0" presId="urn:microsoft.com/office/officeart/2005/8/layout/vList3"/>
    <dgm:cxn modelId="{74BB9AC7-5975-4CC9-BA2D-109109AEE516}" type="presParOf" srcId="{9E249218-4554-4873-AF9E-051DAE49288D}" destId="{F6997467-F204-441A-B195-A1D245E4B3CB}" srcOrd="0" destOrd="0" presId="urn:microsoft.com/office/officeart/2005/8/layout/vList3"/>
    <dgm:cxn modelId="{B57C1CFF-9540-4D58-8EF9-3BDCF5856B43}" type="presParOf" srcId="{9E249218-4554-4873-AF9E-051DAE49288D}" destId="{A2F60B23-7968-442A-BAD5-4AEDDDBAC9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B10A3-6FDB-4881-A0DA-13B7F9BC4DB4}">
      <dsp:nvSpPr>
        <dsp:cNvPr id="0" name=""/>
        <dsp:cNvSpPr/>
      </dsp:nvSpPr>
      <dsp:spPr>
        <a:xfrm rot="10800000">
          <a:off x="2108460" y="1411"/>
          <a:ext cx="7741526" cy="63410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625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Notify FMC of your intention to use NRAs in lieu of tariffs</a:t>
          </a:r>
        </a:p>
      </dsp:txBody>
      <dsp:txXfrm rot="10800000">
        <a:off x="2266987" y="1411"/>
        <a:ext cx="7582999" cy="634109"/>
      </dsp:txXfrm>
    </dsp:sp>
    <dsp:sp modelId="{0CDDE510-5F85-4AC6-A26E-5C978E3148B0}">
      <dsp:nvSpPr>
        <dsp:cNvPr id="0" name=""/>
        <dsp:cNvSpPr/>
      </dsp:nvSpPr>
      <dsp:spPr>
        <a:xfrm>
          <a:off x="1791406" y="1411"/>
          <a:ext cx="634109" cy="6341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22BC7-8CA3-41B5-870E-9A2C3B61C745}">
      <dsp:nvSpPr>
        <dsp:cNvPr id="0" name=""/>
        <dsp:cNvSpPr/>
      </dsp:nvSpPr>
      <dsp:spPr>
        <a:xfrm rot="10800000">
          <a:off x="2108460" y="824806"/>
          <a:ext cx="7741526" cy="63410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625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Post Rules Tariff on your website or other public domain so it is accessible free of charge</a:t>
          </a:r>
          <a:endParaRPr lang="en-US" sz="1600" kern="1200" dirty="0"/>
        </a:p>
      </dsp:txBody>
      <dsp:txXfrm rot="10800000">
        <a:off x="2266987" y="824806"/>
        <a:ext cx="7582999" cy="634109"/>
      </dsp:txXfrm>
    </dsp:sp>
    <dsp:sp modelId="{2523BD5B-E886-4861-85D1-A2A7E50103A4}">
      <dsp:nvSpPr>
        <dsp:cNvPr id="0" name=""/>
        <dsp:cNvSpPr/>
      </dsp:nvSpPr>
      <dsp:spPr>
        <a:xfrm>
          <a:off x="1791406" y="824806"/>
          <a:ext cx="634109" cy="6341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2360D-351F-4406-AFD3-B7488AA5B4AA}">
      <dsp:nvSpPr>
        <dsp:cNvPr id="0" name=""/>
        <dsp:cNvSpPr/>
      </dsp:nvSpPr>
      <dsp:spPr>
        <a:xfrm rot="10800000">
          <a:off x="2108460" y="1648202"/>
          <a:ext cx="7741526" cy="63410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625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Have prominent statement in your rules tariff that you use NRAs</a:t>
          </a:r>
          <a:endParaRPr lang="en-US" sz="1600" kern="1200" dirty="0"/>
        </a:p>
      </dsp:txBody>
      <dsp:txXfrm rot="10800000">
        <a:off x="2266987" y="1648202"/>
        <a:ext cx="7582999" cy="634109"/>
      </dsp:txXfrm>
    </dsp:sp>
    <dsp:sp modelId="{4537CC89-99B5-4041-9388-0853EBF8B72B}">
      <dsp:nvSpPr>
        <dsp:cNvPr id="0" name=""/>
        <dsp:cNvSpPr/>
      </dsp:nvSpPr>
      <dsp:spPr>
        <a:xfrm>
          <a:off x="1791406" y="1648202"/>
          <a:ext cx="634109" cy="6341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30479-C401-462F-B290-026989978D3F}">
      <dsp:nvSpPr>
        <dsp:cNvPr id="0" name=""/>
        <dsp:cNvSpPr/>
      </dsp:nvSpPr>
      <dsp:spPr>
        <a:xfrm rot="10800000">
          <a:off x="2108460" y="2471597"/>
          <a:ext cx="7741526" cy="63410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625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Add NRA wording to your rate quotes requesting confirmation</a:t>
          </a:r>
          <a:endParaRPr lang="en-US" sz="1600" kern="1200" dirty="0"/>
        </a:p>
      </dsp:txBody>
      <dsp:txXfrm rot="10800000">
        <a:off x="2266987" y="2471597"/>
        <a:ext cx="7582999" cy="634109"/>
      </dsp:txXfrm>
    </dsp:sp>
    <dsp:sp modelId="{07A7B3F0-9984-4DF6-BCC3-AA4A48020FF7}">
      <dsp:nvSpPr>
        <dsp:cNvPr id="0" name=""/>
        <dsp:cNvSpPr/>
      </dsp:nvSpPr>
      <dsp:spPr>
        <a:xfrm>
          <a:off x="1791406" y="2471597"/>
          <a:ext cx="634109" cy="6341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F9C41-89DC-4570-A2D1-14B37B651B46}">
      <dsp:nvSpPr>
        <dsp:cNvPr id="0" name=""/>
        <dsp:cNvSpPr/>
      </dsp:nvSpPr>
      <dsp:spPr>
        <a:xfrm rot="10800000">
          <a:off x="2108460" y="3294993"/>
          <a:ext cx="7741526" cy="63410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625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OK to eliminate rate tariff &amp; tariff filer if NRAs used for all shipments</a:t>
          </a:r>
          <a:endParaRPr lang="en-US" sz="1600" kern="1200" dirty="0"/>
        </a:p>
      </dsp:txBody>
      <dsp:txXfrm rot="10800000">
        <a:off x="2266987" y="3294993"/>
        <a:ext cx="7582999" cy="634109"/>
      </dsp:txXfrm>
    </dsp:sp>
    <dsp:sp modelId="{2D81FAFD-EC55-4E7D-8233-F229F25506D3}">
      <dsp:nvSpPr>
        <dsp:cNvPr id="0" name=""/>
        <dsp:cNvSpPr/>
      </dsp:nvSpPr>
      <dsp:spPr>
        <a:xfrm>
          <a:off x="1791406" y="3294993"/>
          <a:ext cx="634109" cy="6341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60B23-7968-442A-BAD5-4AEDDDBAC943}">
      <dsp:nvSpPr>
        <dsp:cNvPr id="0" name=""/>
        <dsp:cNvSpPr/>
      </dsp:nvSpPr>
      <dsp:spPr>
        <a:xfrm rot="10800000">
          <a:off x="2108460" y="4118388"/>
          <a:ext cx="7741526" cy="63410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625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/>
            <a:t>Develop a process to quickly retrieve NRAs and retain for 5 years</a:t>
          </a:r>
          <a:endParaRPr lang="en-US" sz="1600" kern="1200" dirty="0"/>
        </a:p>
      </dsp:txBody>
      <dsp:txXfrm rot="10800000">
        <a:off x="2266987" y="4118388"/>
        <a:ext cx="7582999" cy="634109"/>
      </dsp:txXfrm>
    </dsp:sp>
    <dsp:sp modelId="{F6997467-F204-441A-B195-A1D245E4B3CB}">
      <dsp:nvSpPr>
        <dsp:cNvPr id="0" name=""/>
        <dsp:cNvSpPr/>
      </dsp:nvSpPr>
      <dsp:spPr>
        <a:xfrm>
          <a:off x="1791406" y="4118388"/>
          <a:ext cx="634109" cy="6341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5" y="0"/>
            <a:ext cx="12231161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5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2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8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3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1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11" indent="0">
              <a:buFontTx/>
              <a:buNone/>
              <a:defRPr/>
            </a:lvl2pPr>
            <a:lvl3pPr marL="914422" indent="0">
              <a:buFontTx/>
              <a:buNone/>
              <a:defRPr/>
            </a:lvl3pPr>
            <a:lvl4pPr marL="1371635" indent="0">
              <a:buFontTx/>
              <a:buNone/>
              <a:defRPr/>
            </a:lvl4pPr>
            <a:lvl5pPr marL="1828846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343401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71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1">
                <a:solidFill>
                  <a:schemeClr val="tx1"/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71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4" y="4470401"/>
            <a:ext cx="960966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1">
                <a:solidFill>
                  <a:schemeClr val="tx1"/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71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1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7" y="982133"/>
            <a:ext cx="1890894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6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1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1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1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1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1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1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1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4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71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4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71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7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4" y="1041400"/>
            <a:ext cx="3063348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7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7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6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4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11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6" indent="-285756" algn="l" defTabSz="457211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68" indent="-285756" algn="l" defTabSz="457211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79" indent="-285756" algn="l" defTabSz="457211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18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90" indent="-171455" algn="l" defTabSz="457211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301" indent="-171455" algn="l" defTabSz="457211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14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64" indent="-228607" algn="l" defTabSz="457211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14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75" indent="-228607" algn="l" defTabSz="457211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14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86" indent="-228607" algn="l" defTabSz="457211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14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97" indent="-228607" algn="l" defTabSz="457211" rtl="0" eaLnBrk="1" latinLnBrk="0" hangingPunct="1">
        <a:spcBef>
          <a:spcPct val="20000"/>
        </a:spcBef>
        <a:spcAft>
          <a:spcPts val="601"/>
        </a:spcAft>
        <a:buClr>
          <a:schemeClr val="accent1"/>
        </a:buClr>
        <a:buSzPct val="115000"/>
        <a:buFont typeface="Arial"/>
        <a:buChar char="•"/>
        <a:defRPr sz="14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federalregister.gov/citation/76-FR-1136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info.gov/link/uscode/46/4010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E95DE4D-EE37-498F-8495-4994A15853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92398" y="2166164"/>
            <a:ext cx="6815669" cy="952987"/>
          </a:xfrm>
        </p:spPr>
        <p:txBody>
          <a:bodyPr/>
          <a:lstStyle/>
          <a:p>
            <a:pPr eaLnBrk="1" hangingPunct="1"/>
            <a:r>
              <a:rPr lang="en-US" altLang="en-US" dirty="0"/>
              <a:t>NRA &amp; NSA Process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FE2EE63-8417-4593-95DC-BD77E8BC03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92398" y="3657597"/>
            <a:ext cx="6815669" cy="1660852"/>
          </a:xfrm>
        </p:spPr>
        <p:txBody>
          <a:bodyPr>
            <a:normAutofit fontScale="32500" lnSpcReduction="20000"/>
          </a:bodyPr>
          <a:lstStyle/>
          <a:p>
            <a:pPr eaLnBrk="1" hangingPunct="1"/>
            <a:r>
              <a:rPr lang="en-US" altLang="en-US" sz="8400" dirty="0"/>
              <a:t>Rich Roche</a:t>
            </a:r>
          </a:p>
          <a:p>
            <a:pPr eaLnBrk="1" hangingPunct="1"/>
            <a:r>
              <a:rPr lang="en-US" altLang="en-US" sz="4300" dirty="0"/>
              <a:t>NVOCC Sub-Committee Chair</a:t>
            </a:r>
          </a:p>
          <a:p>
            <a:pPr eaLnBrk="1" hangingPunct="1"/>
            <a:r>
              <a:rPr lang="en-US" altLang="en-US" sz="4300" dirty="0"/>
              <a:t>Senior Vice President, Mohawk Global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Effective Date:  August 22, 2018</a:t>
            </a:r>
          </a:p>
        </p:txBody>
      </p:sp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7D20CCB9-64F9-999A-B482-FCCA7496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59" y="4535177"/>
            <a:ext cx="1850489" cy="4952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1EE3BE7-272C-BE7B-B5F1-24E1C68E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33" y="4276196"/>
            <a:ext cx="1326187" cy="9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D8A58-1E56-C451-1574-4DCDA9917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F5BA484-5BEF-CEFF-FFBF-D6604B72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11227442" cy="5883295"/>
          </a:xfrm>
          <a:prstGeom prst="rect">
            <a:avLst/>
          </a:prstGeom>
          <a:blipFill dpi="0" rotWithShape="1">
            <a:blip r:embed="rId3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53E6CCA-09E7-8437-BE01-978A3EE7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91A4BAD-3E06-38B0-D4B6-B34810708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1B4B860-EF1B-497F-73E9-D0FFE0B78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>
          <p:nvSpPr>
            <p:cNvPr id="142" name="Rounded Rectangle 22">
              <a:extLst>
                <a:ext uri="{FF2B5EF4-FFF2-40B4-BE49-F238E27FC236}">
                  <a16:creationId xmlns:a16="http://schemas.microsoft.com/office/drawing/2014/main" id="{D7FDCF7F-B684-E409-9FF1-92AAB2E85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9D58A6BD-4DAA-77E0-7E78-22495AB3D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>
          <p:nvSpPr>
            <p:cNvPr id="144" name="Rounded Rectangle 24">
              <a:extLst>
                <a:ext uri="{FF2B5EF4-FFF2-40B4-BE49-F238E27FC236}">
                  <a16:creationId xmlns:a16="http://schemas.microsoft.com/office/drawing/2014/main" id="{9392A767-4706-8B71-A5D8-BD7B322B6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C49A47D6-9418-0B1B-9D28-EB45849F4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5122" name="Rectangle 3">
            <a:extLst>
              <a:ext uri="{FF2B5EF4-FFF2-40B4-BE49-F238E27FC236}">
                <a16:creationId xmlns:a16="http://schemas.microsoft.com/office/drawing/2014/main" id="{FEE5C925-58BD-F07C-1F56-568194E20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109" y="1778267"/>
            <a:ext cx="9601196" cy="331893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US" altLang="en-US" sz="6000" dirty="0"/>
          </a:p>
          <a:p>
            <a:pPr eaLnBrk="1" hangingPunct="1">
              <a:buFontTx/>
              <a:buNone/>
              <a:defRPr/>
            </a:pPr>
            <a:r>
              <a:rPr lang="en-US" altLang="en-US" sz="6000" dirty="0"/>
              <a:t>					  THANK YOU</a:t>
            </a:r>
            <a:endParaRPr lang="en-US" altLang="en-US" sz="6000" b="1" dirty="0"/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marL="457211" lvl="1" indent="0">
              <a:buNone/>
              <a:defRPr/>
            </a:pPr>
            <a:r>
              <a:rPr lang="en-US" altLang="en-US" dirty="0"/>
              <a:t>    </a:t>
            </a:r>
          </a:p>
          <a:p>
            <a:pPr lvl="1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43FEE4-1D23-6E95-9925-7A6334209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602" y="4011839"/>
            <a:ext cx="2621263" cy="1874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536A6E-FBB2-A865-EFEB-36781B6CE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0896" y="4676542"/>
            <a:ext cx="3145809" cy="841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50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5947AE-DBE4-9EB9-24C0-AF39F5BB7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6" name="Rectangle 71">
            <a:extLst>
              <a:ext uri="{FF2B5EF4-FFF2-40B4-BE49-F238E27FC236}">
                <a16:creationId xmlns:a16="http://schemas.microsoft.com/office/drawing/2014/main" id="{F65CE9FD-E9A9-9E94-D419-186010009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7" name="Group 73">
            <a:extLst>
              <a:ext uri="{FF2B5EF4-FFF2-40B4-BE49-F238E27FC236}">
                <a16:creationId xmlns:a16="http://schemas.microsoft.com/office/drawing/2014/main" id="{A0E7319B-B34C-52DB-C71C-CBE1599AD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0296EF0-64BB-DD30-13B1-BF9127B02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A9841D1-6879-F75F-7D90-D636B756B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B3F1178-27A0-1C22-BF82-CFBC51077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8C4D162-71EF-A8D6-EEE2-0E4189F46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098" name="Rectangle 2">
            <a:extLst>
              <a:ext uri="{FF2B5EF4-FFF2-40B4-BE49-F238E27FC236}">
                <a16:creationId xmlns:a16="http://schemas.microsoft.com/office/drawing/2014/main" id="{FCF647DA-C9C8-0A95-27E6-145FC5E87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312" y="1164304"/>
            <a:ext cx="5271209" cy="130386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NRA = Negotiated Rate Arrangement</a:t>
            </a:r>
            <a:r>
              <a:rPr lang="en-US" altLang="en-US" sz="2800" b="1" dirty="0"/>
              <a:t>	</a:t>
            </a:r>
          </a:p>
        </p:txBody>
      </p:sp>
      <p:sp>
        <p:nvSpPr>
          <p:cNvPr id="4108" name="Rectangle 79">
            <a:extLst>
              <a:ext uri="{FF2B5EF4-FFF2-40B4-BE49-F238E27FC236}">
                <a16:creationId xmlns:a16="http://schemas.microsoft.com/office/drawing/2014/main" id="{8FA3146E-F587-0337-C103-E1946FA65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8AAA2-1CC5-17F8-E951-0AF0FA796E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78" r="25113" b="2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4109" name="Straight Connector 81">
            <a:extLst>
              <a:ext uri="{FF2B5EF4-FFF2-40B4-BE49-F238E27FC236}">
                <a16:creationId xmlns:a16="http://schemas.microsoft.com/office/drawing/2014/main" id="{3D0D9574-D02E-66B3-2971-DD71BCF2C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" name="Rectangle 3">
            <a:extLst>
              <a:ext uri="{FF2B5EF4-FFF2-40B4-BE49-F238E27FC236}">
                <a16:creationId xmlns:a16="http://schemas.microsoft.com/office/drawing/2014/main" id="{E75EE55E-88E0-E654-20A5-DEEDA0607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80803" y="2535703"/>
            <a:ext cx="5525718" cy="371269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400" dirty="0">
                <a:solidFill>
                  <a:schemeClr val="tx1"/>
                </a:solidFill>
              </a:rPr>
              <a:t>	</a:t>
            </a:r>
            <a:r>
              <a:rPr lang="en-US" altLang="en-US" sz="1400" i="1" dirty="0">
                <a:solidFill>
                  <a:schemeClr val="tx1"/>
                </a:solidFill>
              </a:rPr>
              <a:t>NRA Features &amp; Benefits</a:t>
            </a:r>
            <a:r>
              <a:rPr lang="en-US" altLang="en-US" sz="1400" dirty="0">
                <a:solidFill>
                  <a:schemeClr val="tx1"/>
                </a:solidFill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400" dirty="0">
                <a:solidFill>
                  <a:schemeClr val="tx1"/>
                </a:solidFill>
              </a:rPr>
              <a:t>Simplified process adopted by FMC to promote trade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400" dirty="0">
                <a:solidFill>
                  <a:schemeClr val="tx1"/>
                </a:solidFill>
              </a:rPr>
              <a:t>Eliminates requirement to file a rate tariff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400" dirty="0">
                <a:solidFill>
                  <a:schemeClr val="tx1"/>
                </a:solidFill>
              </a:rPr>
              <a:t>Eliminates filing costs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400" dirty="0">
                <a:solidFill>
                  <a:schemeClr val="tx1"/>
                </a:solidFill>
              </a:rPr>
              <a:t>Does not need 30 days’ notice to increase rate - just a new NRA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1400" dirty="0">
                <a:solidFill>
                  <a:schemeClr val="tx1"/>
                </a:solidFill>
              </a:rPr>
              <a:t>Easier record keeping and compliance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400" b="1" dirty="0">
                <a:solidFill>
                  <a:srgbClr val="FF0000"/>
                </a:solidFill>
              </a:rPr>
              <a:t>New: can include non-rate economic terms like credit, MQC, demurrage, detention, per diem, free time, waiting time, penalties or incentives, service standards, EDI services, and pass-through clause to address surcharges and/or GRIs.</a:t>
            </a:r>
          </a:p>
          <a:p>
            <a:pPr marL="457211" lvl="1" indent="0">
              <a:lnSpc>
                <a:spcPct val="90000"/>
              </a:lnSpc>
              <a:buNone/>
              <a:defRPr/>
            </a:pPr>
            <a:r>
              <a:rPr lang="en-US" altLang="en-US" sz="1400" b="1" dirty="0">
                <a:solidFill>
                  <a:srgbClr val="FF0000"/>
                </a:solidFill>
              </a:rPr>
              <a:t>       Note:  New FMC regulations went into effect on 8/22/2018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53CF83-1904-8F73-0EFD-58EC804E7EC2}"/>
              </a:ext>
            </a:extLst>
          </p:cNvPr>
          <p:cNvSpPr txBox="1"/>
          <p:nvPr/>
        </p:nvSpPr>
        <p:spPr>
          <a:xfrm>
            <a:off x="1029305" y="5875483"/>
            <a:ext cx="105515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effectLst/>
              </a:rPr>
              <a:t>PART 532—NVOCC NEGOTIATED RATE ARRANGEMENTS  Authority: </a:t>
            </a:r>
            <a:r>
              <a:rPr lang="en-US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46 U.S.C. 40103</a:t>
            </a:r>
            <a:r>
              <a:rPr lang="en-US" sz="1400" dirty="0"/>
              <a:t>.    </a:t>
            </a:r>
            <a:r>
              <a:rPr lang="en-US" sz="1400" b="1" dirty="0">
                <a:effectLst/>
              </a:rPr>
              <a:t>Source: </a:t>
            </a:r>
            <a:r>
              <a:rPr lang="en-US" sz="1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76</a:t>
            </a:r>
            <a:r>
              <a:rPr lang="en-US" sz="1400" dirty="0">
                <a:solidFill>
                  <a:srgbClr val="A8BF4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 11360</a:t>
            </a:r>
            <a:r>
              <a:rPr lang="en-US" sz="1400" dirty="0"/>
              <a:t>,     Eff. March 2,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8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7" name="Rectangle 71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98" name="Group 73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199" name="Rectangle 75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200" name="Picture 77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8194" name="Title 1">
            <a:extLst>
              <a:ext uri="{FF2B5EF4-FFF2-40B4-BE49-F238E27FC236}">
                <a16:creationId xmlns:a16="http://schemas.microsoft.com/office/drawing/2014/main" id="{E83260B7-BF34-4BBC-9803-E7725A3C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NSA = NVOCC Service Arrangement</a:t>
            </a:r>
          </a:p>
        </p:txBody>
      </p:sp>
      <p:sp>
        <p:nvSpPr>
          <p:cNvPr id="8201" name="Rectangle 79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B2899-1D22-4DC3-A955-BEAEA80436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14" r="16228" b="-1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0A79CBE-BEFE-4818-A5A5-222AF062B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500" dirty="0"/>
              <a:t>Used when a more formal rate structure is required for / by a client.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500" dirty="0"/>
              <a:t>Full-bodied contract that lays out rules of engagement, rates, MQC, penalty clause, and non-shipping logistical services like customs, warehousing, and other value-add.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1500" dirty="0"/>
              <a:t>Requires signature of both parties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1500" dirty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500" dirty="0">
                <a:solidFill>
                  <a:srgbClr val="FF0000"/>
                </a:solidFill>
              </a:rPr>
              <a:t>New:  Electronic filing in FMC </a:t>
            </a:r>
            <a:r>
              <a:rPr lang="en-US" altLang="en-US" sz="1500" dirty="0" err="1">
                <a:solidFill>
                  <a:srgbClr val="FF0000"/>
                </a:solidFill>
              </a:rPr>
              <a:t>Servcon</a:t>
            </a:r>
            <a:r>
              <a:rPr lang="en-US" altLang="en-US" sz="1500" dirty="0">
                <a:solidFill>
                  <a:srgbClr val="FF0000"/>
                </a:solidFill>
              </a:rPr>
              <a:t> system is no longer required for NVOCCs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500" dirty="0">
                <a:solidFill>
                  <a:srgbClr val="FF0000"/>
                </a:solidFill>
              </a:rPr>
              <a:t>New:  No longer requires NVOCC to provide 30-days advance filing for rate increases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1500" dirty="0">
                <a:solidFill>
                  <a:srgbClr val="FF0000"/>
                </a:solidFill>
              </a:rPr>
              <a:t>New:  Essential Terms no longer need to published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8FCD1-C558-C4B2-7919-9BBE633372F3}"/>
              </a:ext>
            </a:extLst>
          </p:cNvPr>
          <p:cNvSpPr txBox="1"/>
          <p:nvPr/>
        </p:nvSpPr>
        <p:spPr>
          <a:xfrm>
            <a:off x="879895" y="5954408"/>
            <a:ext cx="107009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PART 531—NVOCC SERVICE ARRANGEMENTS   Authority</a:t>
            </a:r>
            <a:r>
              <a:rPr lang="en-US" sz="1400" dirty="0"/>
              <a:t>: 46 U.S.C. 40103  </a:t>
            </a:r>
            <a:r>
              <a:rPr lang="en-US" sz="1400" b="1" dirty="0"/>
              <a:t>Source</a:t>
            </a:r>
            <a:r>
              <a:rPr lang="en-US" sz="1400" dirty="0"/>
              <a:t>: 69 FR 75853,  </a:t>
            </a:r>
            <a:r>
              <a:rPr lang="en-US" sz="1400" b="1" dirty="0"/>
              <a:t>Effective date: </a:t>
            </a:r>
            <a:r>
              <a:rPr lang="en-US" sz="1400" dirty="0"/>
              <a:t>May 1, 2005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6" name="Rectangle 71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7" name="Group 73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098" name="Rectangle 2">
            <a:extLst>
              <a:ext uri="{FF2B5EF4-FFF2-40B4-BE49-F238E27FC236}">
                <a16:creationId xmlns:a16="http://schemas.microsoft.com/office/drawing/2014/main" id="{EE42B233-A7EE-4A22-9604-DA01A3A05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5311" y="1410208"/>
            <a:ext cx="5271209" cy="130386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NRA USAGE ?</a:t>
            </a:r>
            <a:br>
              <a:rPr lang="en-US" altLang="en-US" sz="3200" dirty="0"/>
            </a:br>
            <a:r>
              <a:rPr lang="en-US" altLang="en-US" sz="2800" dirty="0"/>
              <a:t>	</a:t>
            </a:r>
          </a:p>
        </p:txBody>
      </p:sp>
      <p:sp>
        <p:nvSpPr>
          <p:cNvPr id="4108" name="Rectangle 79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9" name="Straight Connector 81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" name="Rectangle 3">
            <a:extLst>
              <a:ext uri="{FF2B5EF4-FFF2-40B4-BE49-F238E27FC236}">
                <a16:creationId xmlns:a16="http://schemas.microsoft.com/office/drawing/2014/main" id="{6CB74EA1-4B74-4C29-B22D-7A38813C5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80803" y="2535703"/>
            <a:ext cx="5525718" cy="371269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400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Total Licensed or Registered NVOCCs:	About 8700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Total NRA declared users:			About 3800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      __________________________________________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				    </a:t>
            </a:r>
            <a:r>
              <a:rPr lang="en-US" altLang="en-US" sz="4800" dirty="0">
                <a:solidFill>
                  <a:schemeClr val="tx1"/>
                </a:solidFill>
              </a:rPr>
              <a:t>44 %</a:t>
            </a:r>
          </a:p>
          <a:p>
            <a:pPr marL="0" indent="0" algn="r">
              <a:lnSpc>
                <a:spcPct val="90000"/>
              </a:lnSpc>
              <a:buNone/>
              <a:defRPr/>
            </a:pPr>
            <a:endParaRPr lang="en-US" altLang="en-US" sz="1200" dirty="0"/>
          </a:p>
          <a:p>
            <a:pPr marL="0" indent="0" algn="r">
              <a:lnSpc>
                <a:spcPct val="90000"/>
              </a:lnSpc>
              <a:buNone/>
              <a:defRPr/>
            </a:pPr>
            <a:endParaRPr lang="en-US" altLang="en-US" sz="1200" dirty="0"/>
          </a:p>
          <a:p>
            <a:pPr marL="0" indent="0" algn="r">
              <a:lnSpc>
                <a:spcPct val="90000"/>
              </a:lnSpc>
              <a:buNone/>
              <a:defRPr/>
            </a:pPr>
            <a:r>
              <a:rPr lang="en-US" altLang="en-US" sz="1200" dirty="0"/>
              <a:t>Stats per FMC: May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6B8E8B-830D-0CBB-8434-964B87A31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376" y="2062141"/>
            <a:ext cx="4425541" cy="24922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243CDD5-F82E-454F-8486-578A477A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11227442" cy="5883295"/>
          </a:xfrm>
          <a:prstGeom prst="rect">
            <a:avLst/>
          </a:prstGeom>
          <a:blipFill dpi="0" rotWithShape="1">
            <a:blip r:embed="rId3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25408EF-EA7D-413B-B27F-B1FCD06FA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8C14DAD-9B93-4225-B89C-5D0B5BD3A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CA11A81-0344-4F96-8A6F-BBBB25E6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>
          <p:nvSpPr>
            <p:cNvPr id="142" name="Rounded Rectangle 22">
              <a:extLst>
                <a:ext uri="{FF2B5EF4-FFF2-40B4-BE49-F238E27FC236}">
                  <a16:creationId xmlns:a16="http://schemas.microsoft.com/office/drawing/2014/main" id="{AD8DC422-CE88-4B6D-8A13-70E10AD9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ED55CCD7-8FE9-47DC-B8F9-5C25DA7A7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>
          <p:nvSpPr>
            <p:cNvPr id="144" name="Rounded Rectangle 24">
              <a:extLst>
                <a:ext uri="{FF2B5EF4-FFF2-40B4-BE49-F238E27FC236}">
                  <a16:creationId xmlns:a16="http://schemas.microsoft.com/office/drawing/2014/main" id="{B1D46D73-0ACA-4770-9E9F-D36420B9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3E2AA42B-5DF9-462B-9D27-B7E8C0B6B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5122" name="Rectangle 3">
            <a:extLst>
              <a:ext uri="{FF2B5EF4-FFF2-40B4-BE49-F238E27FC236}">
                <a16:creationId xmlns:a16="http://schemas.microsoft.com/office/drawing/2014/main" id="{75036AE4-26E0-4D00-9D2E-30FD48663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109" y="1778267"/>
            <a:ext cx="9601196" cy="331893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en-US" dirty="0"/>
              <a:t>	</a:t>
            </a:r>
            <a:r>
              <a:rPr lang="en-US" altLang="en-US" b="1" dirty="0"/>
              <a:t>FMC Requires NRA Rate Sheet or Quote Must…</a:t>
            </a:r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marL="457211" lvl="1" indent="0">
              <a:buNone/>
              <a:defRPr/>
            </a:pPr>
            <a:r>
              <a:rPr lang="en-US" altLang="en-US" dirty="0"/>
              <a:t>    … be in writing   (clear and </a:t>
            </a:r>
            <a:r>
              <a:rPr lang="en-US" altLang="en-US"/>
              <a:t>concise language)</a:t>
            </a:r>
            <a:endParaRPr lang="en-US" altLang="en-US" dirty="0"/>
          </a:p>
          <a:p>
            <a:pPr marL="457211" lvl="1" indent="0">
              <a:buNone/>
              <a:defRPr/>
            </a:pPr>
            <a:r>
              <a:rPr lang="en-US" altLang="en-US" dirty="0"/>
              <a:t>    … contain contact, company name &amp; address of NVO &amp; Client</a:t>
            </a:r>
          </a:p>
          <a:p>
            <a:pPr marL="457211" lvl="1" indent="0">
              <a:buNone/>
              <a:defRPr/>
            </a:pPr>
            <a:r>
              <a:rPr lang="en-US" altLang="en-US" dirty="0"/>
              <a:t>    … contain all applicable rate components.  “All in” is acceptable.</a:t>
            </a:r>
          </a:p>
          <a:p>
            <a:pPr marL="457211" lvl="1" indent="0">
              <a:buNone/>
              <a:defRPr/>
            </a:pPr>
            <a:r>
              <a:rPr lang="en-US" altLang="en-US" dirty="0"/>
              <a:t>    … be retained for 5 years</a:t>
            </a:r>
          </a:p>
          <a:p>
            <a:pPr marL="457211" lvl="1" indent="0">
              <a:buNone/>
              <a:defRPr/>
            </a:pPr>
            <a:r>
              <a:rPr lang="en-US" altLang="en-US" dirty="0"/>
              <a:t>    … be readily accessible upon request</a:t>
            </a:r>
          </a:p>
          <a:p>
            <a:pPr marL="457211" lvl="1" indent="0">
              <a:buNone/>
              <a:defRPr/>
            </a:pPr>
            <a:endParaRPr lang="en-US" altLang="en-US" dirty="0"/>
          </a:p>
          <a:p>
            <a:pPr lvl="1" eaLnBrk="1" hangingPunct="1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75036AE4-26E0-4D00-9D2E-30FD48663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9958" y="1866464"/>
            <a:ext cx="8373913" cy="93271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500" dirty="0"/>
              <a:t>	</a:t>
            </a:r>
            <a:r>
              <a:rPr lang="en-US" altLang="en-US" sz="2800" b="1" dirty="0"/>
              <a:t>FMC Requires NRA Rate Sheet or Quote Must…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500" dirty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F7F12-2DCC-40BF-8279-E35D8DDBA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38" r="25255" b="1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41BC7A89-84D8-48F2-B8AF-31D98415DB65}"/>
              </a:ext>
            </a:extLst>
          </p:cNvPr>
          <p:cNvSpPr txBox="1">
            <a:spLocks noChangeArrowheads="1"/>
          </p:cNvSpPr>
          <p:nvPr/>
        </p:nvSpPr>
        <p:spPr>
          <a:xfrm>
            <a:off x="1189958" y="2517033"/>
            <a:ext cx="624653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6" indent="-285756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68" indent="-285756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79" indent="-285756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180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90" indent="-171455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301" indent="-171455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140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64" indent="-228607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140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75" indent="-228607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140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86" indent="-228607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140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97" indent="-228607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140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dirty="0"/>
          </a:p>
          <a:p>
            <a:pPr marL="457211" lvl="1" indent="0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2400" dirty="0"/>
              <a:t>… be agreed to by client (</a:t>
            </a:r>
            <a:r>
              <a:rPr lang="en-US" altLang="en-US" sz="2400" b="1" dirty="0">
                <a:solidFill>
                  <a:srgbClr val="FF0000"/>
                </a:solidFill>
              </a:rPr>
              <a:t>New: tendering of cargo after NRA date is now accepted as agreement – particularly if written confirmation was requested - written agreement is still preferred </a:t>
            </a:r>
            <a:r>
              <a:rPr lang="en-US" altLang="en-US" sz="2400" dirty="0"/>
              <a:t>)</a:t>
            </a:r>
          </a:p>
          <a:p>
            <a:pPr marL="457211" lvl="1" indent="0">
              <a:lnSpc>
                <a:spcPct val="90000"/>
              </a:lnSpc>
              <a:buFont typeface="Arial"/>
              <a:buNone/>
              <a:defRPr/>
            </a:pPr>
            <a:endParaRPr lang="en-US" altLang="en-US" sz="2400" dirty="0"/>
          </a:p>
          <a:p>
            <a:pPr marL="457211" lvl="1" indent="0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2400" dirty="0"/>
              <a:t>…</a:t>
            </a:r>
            <a:r>
              <a:rPr lang="en-US" altLang="en-US" sz="2400" b="1" dirty="0">
                <a:solidFill>
                  <a:srgbClr val="FF0000"/>
                </a:solidFill>
              </a:rPr>
              <a:t>New: NRA can be amended prior to next cargo received, or </a:t>
            </a:r>
            <a:r>
              <a:rPr lang="en-US" altLang="en-US" sz="2400" dirty="0"/>
              <a:t>new NRA can be written to replace old NRA for next cargo received</a:t>
            </a:r>
          </a:p>
          <a:p>
            <a:pPr marL="457211" lvl="1" indent="0">
              <a:lnSpc>
                <a:spcPct val="90000"/>
              </a:lnSpc>
              <a:buFont typeface="Arial"/>
              <a:buNone/>
              <a:defRPr/>
            </a:pPr>
            <a:endParaRPr lang="en-US" altLang="en-US" sz="24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9913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204C66-96E0-4986-BDA1-555804EAE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2283542"/>
            <a:ext cx="9458325" cy="161925"/>
          </a:xfrm>
          <a:prstGeom prst="rect">
            <a:avLst/>
          </a:prstGeom>
        </p:spPr>
      </p:pic>
      <p:sp>
        <p:nvSpPr>
          <p:cNvPr id="7170" name="Rectangle 3">
            <a:extLst>
              <a:ext uri="{FF2B5EF4-FFF2-40B4-BE49-F238E27FC236}">
                <a16:creationId xmlns:a16="http://schemas.microsoft.com/office/drawing/2014/main" id="{90397533-4FB8-4D5E-9016-BC21352D5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652" y="1823876"/>
            <a:ext cx="11729883" cy="513735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dirty="0"/>
              <a:t>	</a:t>
            </a:r>
            <a:endParaRPr lang="en-US" altLang="en-US" sz="800" dirty="0"/>
          </a:p>
          <a:p>
            <a:pPr lvl="1" eaLnBrk="1" hangingPunct="1">
              <a:buClrTx/>
              <a:buSzPct val="120000"/>
              <a:buFont typeface="Garamond" panose="02020404030301010803" pitchFamily="18" charset="0"/>
              <a:buChar char="→"/>
            </a:pPr>
            <a:r>
              <a:rPr lang="en-US" altLang="en-US" sz="1900" dirty="0"/>
              <a:t> </a:t>
            </a:r>
            <a:r>
              <a:rPr lang="en-US" altLang="en-US" sz="1600" dirty="0"/>
              <a:t>All shipments require issuance of a </a:t>
            </a:r>
            <a:r>
              <a:rPr lang="en-US" altLang="en-US" sz="1600" u="sng" dirty="0"/>
              <a:t>rate sheet </a:t>
            </a:r>
            <a:r>
              <a:rPr lang="en-US" altLang="en-US" sz="1600" dirty="0"/>
              <a:t>or </a:t>
            </a:r>
            <a:r>
              <a:rPr lang="en-US" altLang="en-US" sz="1600" u="sng" dirty="0"/>
              <a:t>quote</a:t>
            </a:r>
            <a:r>
              <a:rPr lang="en-US" altLang="en-US" sz="1600" dirty="0"/>
              <a:t> prior to accepting cargo</a:t>
            </a:r>
          </a:p>
          <a:p>
            <a:pPr lvl="2">
              <a:buClrTx/>
              <a:buSzPct val="120000"/>
              <a:buFont typeface="Garamond" panose="02020404030301010803" pitchFamily="18" charset="0"/>
              <a:buChar char="→"/>
            </a:pPr>
            <a:r>
              <a:rPr lang="en-US" altLang="en-US" sz="1600" dirty="0"/>
              <a:t> Include both parties’ contact info on all rate documents</a:t>
            </a:r>
          </a:p>
          <a:p>
            <a:pPr lvl="3">
              <a:buClrTx/>
              <a:buSzPct val="120000"/>
              <a:buFont typeface="Garamond" panose="02020404030301010803" pitchFamily="18" charset="0"/>
              <a:buChar char="→"/>
            </a:pPr>
            <a:r>
              <a:rPr lang="en-US" altLang="en-US" dirty="0"/>
              <a:t> Copy of individual rate quotes should be added to shipment file (or other archived record)</a:t>
            </a:r>
          </a:p>
          <a:p>
            <a:pPr lvl="4">
              <a:buClrTx/>
              <a:buSzPct val="120000"/>
              <a:buFont typeface="Garamond" panose="02020404030301010803" pitchFamily="18" charset="0"/>
              <a:buChar char="→"/>
            </a:pPr>
            <a:r>
              <a:rPr lang="en-US" altLang="en-US" sz="1600" dirty="0"/>
              <a:t>Ask for agreement from the client in writing and add any response to the shipment file (or archive)</a:t>
            </a:r>
          </a:p>
          <a:p>
            <a:pPr lvl="5">
              <a:buClrTx/>
              <a:buSzPct val="120000"/>
              <a:buFont typeface="Garamond" panose="02020404030301010803" pitchFamily="18" charset="0"/>
              <a:buChar char="→"/>
            </a:pPr>
            <a:r>
              <a:rPr lang="en-US" altLang="en-US" sz="1600" dirty="0"/>
              <a:t>Rate sheets kept electronically in a centralized location need not be added to shipment file</a:t>
            </a:r>
          </a:p>
          <a:p>
            <a:pPr lvl="6">
              <a:buClrTx/>
              <a:buSzPct val="120000"/>
              <a:buFont typeface="Garamond" panose="02020404030301010803" pitchFamily="18" charset="0"/>
              <a:buChar char="→"/>
            </a:pPr>
            <a:r>
              <a:rPr lang="en-US" altLang="en-US" sz="1600" dirty="0"/>
              <a:t> All shipping documents to be retained in shipment file (or archive)</a:t>
            </a:r>
          </a:p>
          <a:p>
            <a:pPr lvl="7">
              <a:buClrTx/>
              <a:buSzPct val="120000"/>
              <a:buFont typeface="Garamond" panose="02020404030301010803" pitchFamily="18" charset="0"/>
              <a:buChar char="→"/>
            </a:pPr>
            <a:r>
              <a:rPr lang="en-US" altLang="en-US" sz="1600" dirty="0"/>
              <a:t> Client to be invoiced at rate shown on rate sheet or quote</a:t>
            </a:r>
          </a:p>
          <a:p>
            <a:pPr lvl="8">
              <a:buClrTx/>
              <a:buSzPct val="120000"/>
              <a:buFont typeface="Garamond" panose="02020404030301010803" pitchFamily="18" charset="0"/>
              <a:buChar char="→"/>
            </a:pPr>
            <a:r>
              <a:rPr lang="en-US" altLang="en-US" sz="1600" dirty="0"/>
              <a:t> Effective date of rate is based on Gate-In date of cargo (unless different in rules tariff)</a:t>
            </a:r>
          </a:p>
          <a:p>
            <a:pPr lvl="1" eaLnBrk="1" hangingPunct="1">
              <a:buFontTx/>
              <a:buNone/>
            </a:pPr>
            <a:endParaRPr lang="en-US" altLang="en-US" sz="800" dirty="0"/>
          </a:p>
          <a:p>
            <a:pPr lvl="1" eaLnBrk="1" hangingPunct="1">
              <a:buFontTx/>
              <a:buNone/>
            </a:pPr>
            <a:r>
              <a:rPr lang="en-US" altLang="en-US" dirty="0"/>
              <a:t>  </a:t>
            </a:r>
            <a:r>
              <a:rPr lang="en-US" altLang="en-US" b="1" dirty="0"/>
              <a:t>This process collectively defines and memorializes the NRA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DDDA7B-32C7-4B3B-9652-EE167F54A093}"/>
              </a:ext>
            </a:extLst>
          </p:cNvPr>
          <p:cNvSpPr txBox="1">
            <a:spLocks noChangeArrowheads="1"/>
          </p:cNvSpPr>
          <p:nvPr/>
        </p:nvSpPr>
        <p:spPr>
          <a:xfrm>
            <a:off x="589937" y="1331035"/>
            <a:ext cx="4896464" cy="481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6" indent="-285756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68" indent="-285756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79" indent="-285756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180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90" indent="-171455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301" indent="-171455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140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64" indent="-228607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140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75" indent="-228607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140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86" indent="-228607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140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97" indent="-228607" algn="l" defTabSz="457211" rtl="0" eaLnBrk="1" latinLnBrk="0" hangingPunct="1">
              <a:spcBef>
                <a:spcPct val="20000"/>
              </a:spcBef>
              <a:spcAft>
                <a:spcPts val="601"/>
              </a:spcAft>
              <a:buClr>
                <a:schemeClr val="accent1"/>
              </a:buClr>
              <a:buSzPct val="115000"/>
              <a:buFont typeface="Arial"/>
              <a:buChar char="•"/>
              <a:defRPr sz="1401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 dirty="0"/>
              <a:t>	Best Practices: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76F18F-06A1-4928-9345-368CED5CFCC3}"/>
              </a:ext>
            </a:extLst>
          </p:cNvPr>
          <p:cNvCxnSpPr/>
          <p:nvPr/>
        </p:nvCxnSpPr>
        <p:spPr>
          <a:xfrm>
            <a:off x="639097" y="1917290"/>
            <a:ext cx="1081548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F62F372D-4B1B-41DD-AF9D-E31FB20DC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426" y="643257"/>
            <a:ext cx="8534400" cy="536616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b="1" dirty="0"/>
              <a:t>	Steps to begin using NRAs: </a:t>
            </a:r>
          </a:p>
          <a:p>
            <a:pPr eaLnBrk="1" hangingPunct="1">
              <a:buFontTx/>
              <a:buNone/>
              <a:defRPr/>
            </a:pPr>
            <a:endParaRPr lang="en-US" altLang="en-US" sz="1801" dirty="0"/>
          </a:p>
          <a:p>
            <a:pPr marL="457211" lvl="1" indent="0">
              <a:buNone/>
              <a:defRPr/>
            </a:pPr>
            <a:endParaRPr lang="en-US" altLang="en-US" dirty="0"/>
          </a:p>
          <a:p>
            <a:pPr lvl="1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D28B1-CCD5-4363-A543-D70644D79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37" y="2235230"/>
            <a:ext cx="9551587" cy="24770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22EBD55-4010-4CC7-9642-0E06C8A1A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902059"/>
              </p:ext>
            </p:extLst>
          </p:nvPr>
        </p:nvGraphicFramePr>
        <p:xfrm>
          <a:off x="251333" y="1366678"/>
          <a:ext cx="11641393" cy="4753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8FC11E-A7DC-E1FC-5C12-6C1DE9530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922F4F7-BC42-5DD2-D53C-58227E2A8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11227442" cy="5883295"/>
          </a:xfrm>
          <a:prstGeom prst="rect">
            <a:avLst/>
          </a:prstGeom>
          <a:blipFill dpi="0" rotWithShape="1">
            <a:blip r:embed="rId3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5049ABD-2D06-A045-7725-8D9B2D9C7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81B95B3-5D78-6FAF-ABDB-35DAB667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228854B-08C4-E0A1-F1DA-3AEBAEE6D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>
          <p:nvSpPr>
            <p:cNvPr id="142" name="Rounded Rectangle 22">
              <a:extLst>
                <a:ext uri="{FF2B5EF4-FFF2-40B4-BE49-F238E27FC236}">
                  <a16:creationId xmlns:a16="http://schemas.microsoft.com/office/drawing/2014/main" id="{9BA431A8-860A-6A94-A37F-086C0795B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CE52815-2835-4A8C-803B-3FDAF1B5A3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>
          <p:nvSpPr>
            <p:cNvPr id="144" name="Rounded Rectangle 24">
              <a:extLst>
                <a:ext uri="{FF2B5EF4-FFF2-40B4-BE49-F238E27FC236}">
                  <a16:creationId xmlns:a16="http://schemas.microsoft.com/office/drawing/2014/main" id="{9E7452F8-EF5B-5DB8-E2A0-D5B5E0C78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152E0FB6-5D76-67DA-6E6A-3E07757218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5122" name="Rectangle 3">
            <a:extLst>
              <a:ext uri="{FF2B5EF4-FFF2-40B4-BE49-F238E27FC236}">
                <a16:creationId xmlns:a16="http://schemas.microsoft.com/office/drawing/2014/main" id="{3DEB085C-1EB9-E3B6-7D56-FA7A8832A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109" y="1778267"/>
            <a:ext cx="9601196" cy="331893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US" altLang="en-US" sz="6000" dirty="0"/>
          </a:p>
          <a:p>
            <a:pPr eaLnBrk="1" hangingPunct="1">
              <a:buFontTx/>
              <a:buNone/>
              <a:defRPr/>
            </a:pPr>
            <a:r>
              <a:rPr lang="en-US" altLang="en-US" sz="6000" dirty="0"/>
              <a:t>							Questions?</a:t>
            </a:r>
            <a:endParaRPr lang="en-US" altLang="en-US" sz="6000" b="1" dirty="0"/>
          </a:p>
          <a:p>
            <a:pPr eaLnBrk="1" hangingPunct="1">
              <a:buFontTx/>
              <a:buNone/>
              <a:defRPr/>
            </a:pPr>
            <a:endParaRPr lang="en-US" altLang="en-US" dirty="0"/>
          </a:p>
          <a:p>
            <a:pPr marL="457211" lvl="1" indent="0">
              <a:buNone/>
              <a:defRPr/>
            </a:pPr>
            <a:r>
              <a:rPr lang="en-US" altLang="en-US" dirty="0"/>
              <a:t>    </a:t>
            </a:r>
          </a:p>
          <a:p>
            <a:pPr lvl="1" eaLnBrk="1" hangingPunct="1">
              <a:buFontTx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9082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693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Organic</vt:lpstr>
      <vt:lpstr>NRA &amp; NSA Process</vt:lpstr>
      <vt:lpstr>NRA = Negotiated Rate Arrangement </vt:lpstr>
      <vt:lpstr>NSA = NVOCC Service Arrangement</vt:lpstr>
      <vt:lpstr>NRA USAGE 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 NRA &amp; NSA Process</dc:title>
  <dc:creator>Scott-Younis, Yvonne</dc:creator>
  <cp:lastModifiedBy>Roche, Rich</cp:lastModifiedBy>
  <cp:revision>15</cp:revision>
  <dcterms:created xsi:type="dcterms:W3CDTF">2019-01-04T06:59:48Z</dcterms:created>
  <dcterms:modified xsi:type="dcterms:W3CDTF">2025-05-19T23:11:42Z</dcterms:modified>
</cp:coreProperties>
</file>